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092" r:id="rId2"/>
  </p:sldMasterIdLst>
  <p:notesMasterIdLst>
    <p:notesMasterId r:id="rId34"/>
  </p:notesMasterIdLst>
  <p:handoutMasterIdLst>
    <p:handoutMasterId r:id="rId35"/>
  </p:handoutMasterIdLst>
  <p:sldIdLst>
    <p:sldId id="347" r:id="rId3"/>
    <p:sldId id="424" r:id="rId4"/>
    <p:sldId id="418" r:id="rId5"/>
    <p:sldId id="419" r:id="rId6"/>
    <p:sldId id="420" r:id="rId7"/>
    <p:sldId id="425" r:id="rId8"/>
    <p:sldId id="386" r:id="rId9"/>
    <p:sldId id="349" r:id="rId10"/>
    <p:sldId id="368" r:id="rId11"/>
    <p:sldId id="392" r:id="rId12"/>
    <p:sldId id="369" r:id="rId13"/>
    <p:sldId id="389" r:id="rId14"/>
    <p:sldId id="427" r:id="rId15"/>
    <p:sldId id="393" r:id="rId16"/>
    <p:sldId id="423" r:id="rId17"/>
    <p:sldId id="417" r:id="rId18"/>
    <p:sldId id="411" r:id="rId19"/>
    <p:sldId id="406" r:id="rId20"/>
    <p:sldId id="394" r:id="rId21"/>
    <p:sldId id="395" r:id="rId22"/>
    <p:sldId id="409" r:id="rId23"/>
    <p:sldId id="415" r:id="rId24"/>
    <p:sldId id="402" r:id="rId25"/>
    <p:sldId id="412" r:id="rId26"/>
    <p:sldId id="404" r:id="rId27"/>
    <p:sldId id="413" r:id="rId28"/>
    <p:sldId id="414" r:id="rId29"/>
    <p:sldId id="416" r:id="rId30"/>
    <p:sldId id="422" r:id="rId31"/>
    <p:sldId id="426" r:id="rId32"/>
    <p:sldId id="405" r:id="rId33"/>
  </p:sldIdLst>
  <p:sldSz cx="9144000" cy="6858000" type="screen4x3"/>
  <p:notesSz cx="9926638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CC00"/>
    <a:srgbClr val="D2A000"/>
    <a:srgbClr val="21FF85"/>
    <a:srgbClr val="C14BA8"/>
    <a:srgbClr val="50C24A"/>
    <a:srgbClr val="B46550"/>
    <a:srgbClr val="9AB5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/>
  </p:normalViewPr>
  <p:slideViewPr>
    <p:cSldViewPr>
      <p:cViewPr>
        <p:scale>
          <a:sx n="100" d="100"/>
          <a:sy n="100" d="100"/>
        </p:scale>
        <p:origin x="-12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+mn-lt"/>
              </a:defRPr>
            </a:pPr>
            <a:r>
              <a:rPr lang="ru-RU" dirty="0" smtClean="0">
                <a:latin typeface="+mn-lt"/>
                <a:cs typeface="Times New Roman" pitchFamily="18" charset="0"/>
              </a:rPr>
              <a:t>Сев яровых культур, тыс. га</a:t>
            </a:r>
            <a:endParaRPr lang="ru-RU" dirty="0">
              <a:latin typeface="+mn-lt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35723961067366578"/>
          <c:y val="2.9820886830908527E-2"/>
        </c:manualLayout>
      </c:layout>
      <c:overlay val="0"/>
      <c:spPr>
        <a:solidFill>
          <a:schemeClr val="accent1">
            <a:lumMod val="20000"/>
            <a:lumOff val="80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8.3525371828521433E-2"/>
          <c:y val="0.18495278036167562"/>
          <c:w val="0.86239479440069977"/>
          <c:h val="0.7049101066317708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посеяно яровых культур</c:v>
                </c:pt>
              </c:strCache>
            </c:strRef>
          </c:tx>
          <c:spPr>
            <a:solidFill>
              <a:srgbClr val="009900"/>
            </a:solidFill>
            <a:ln>
              <a:solidFill>
                <a:schemeClr val="accent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46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689,2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48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252,6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2015 г.</c:v>
                </c:pt>
                <c:pt idx="1">
                  <c:v>2016 г.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46689.2</c:v>
                </c:pt>
                <c:pt idx="1">
                  <c:v>48252.6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осталось посеять</c:v>
                </c:pt>
              </c:strCache>
            </c:strRef>
          </c:tx>
          <c:spPr>
            <a:solidFill>
              <a:srgbClr val="66FF66"/>
            </a:solidFill>
            <a:ln>
              <a:solidFill>
                <a:schemeClr val="accent1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163,6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319,8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2015 г.</c:v>
                </c:pt>
                <c:pt idx="1">
                  <c:v>2016 г.</c:v>
                </c:pt>
              </c:strCache>
            </c:strRef>
          </c:cat>
          <c:val>
            <c:numRef>
              <c:f>Лист1!$C$2:$C$3</c:f>
              <c:numCache>
                <c:formatCode>0.0</c:formatCode>
                <c:ptCount val="2"/>
                <c:pt idx="0">
                  <c:v>5163.6000000000058</c:v>
                </c:pt>
                <c:pt idx="1">
                  <c:v>4319.8000000000029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100951168"/>
        <c:axId val="100952704"/>
      </c:barChart>
      <c:catAx>
        <c:axId val="10095116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+mn-lt"/>
                <a:cs typeface="Times New Roman" pitchFamily="18" charset="0"/>
              </a:defRPr>
            </a:pPr>
            <a:endParaRPr lang="ru-RU"/>
          </a:p>
        </c:txPr>
        <c:crossAx val="100952704"/>
        <c:crosses val="autoZero"/>
        <c:auto val="1"/>
        <c:lblAlgn val="ctr"/>
        <c:lblOffset val="100"/>
        <c:noMultiLvlLbl val="0"/>
      </c:catAx>
      <c:valAx>
        <c:axId val="100952704"/>
        <c:scaling>
          <c:orientation val="minMax"/>
          <c:max val="55000"/>
          <c:min val="0"/>
        </c:scaling>
        <c:delete val="0"/>
        <c:axPos val="b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+mn-lt"/>
                <a:cs typeface="Times New Roman" pitchFamily="18" charset="0"/>
              </a:defRPr>
            </a:pPr>
            <a:endParaRPr lang="ru-RU"/>
          </a:p>
        </c:txPr>
        <c:crossAx val="1009511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1531528871391073"/>
          <c:y val="0.12184130055294431"/>
          <c:w val="0.54115124671916015"/>
          <c:h val="0.1015512165314965"/>
        </c:manualLayout>
      </c:layout>
      <c:overlay val="0"/>
      <c:txPr>
        <a:bodyPr/>
        <a:lstStyle/>
        <a:p>
          <a:pPr>
            <a:defRPr sz="1600">
              <a:latin typeface="+mn-lt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83330815211493"/>
          <c:y val="9.9441799397434791E-2"/>
          <c:w val="0.8831666918478851"/>
          <c:h val="0.6794885889514138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chemeClr val="accent1"/>
              </a:solidFill>
            </a:ln>
            <a:effectLst>
              <a:glow>
                <a:schemeClr val="accent1">
                  <a:alpha val="40000"/>
                </a:schemeClr>
              </a:glow>
              <a:outerShdw blurRad="50800" dist="50800" dir="5400000" sx="1000" sy="1000" algn="ctr" rotWithShape="0">
                <a:srgbClr val="000000">
                  <a:alpha val="24000"/>
                </a:srgbClr>
              </a:outerShdw>
              <a:softEdge rad="0"/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B w="0" h="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accent1"/>
                </a:solidFill>
              </a:ln>
              <a:effectLst>
                <a:glow>
                  <a:schemeClr val="accent1">
                    <a:alpha val="40000"/>
                  </a:schemeClr>
                </a:glow>
                <a:outerShdw blurRad="50800" dist="50800" dir="5400000" sx="1000" sy="1000" algn="ctr" rotWithShape="0">
                  <a:srgbClr val="000000">
                    <a:alpha val="24000"/>
                  </a:srgbClr>
                </a:outerShdw>
                <a:softEdge rad="0"/>
              </a:effectLst>
              <a:scene3d>
                <a:camera prst="orthographicFront"/>
                <a:lightRig rig="threePt" dir="t">
                  <a:rot lat="0" lon="0" rev="0"/>
                </a:lightRig>
              </a:scene3d>
              <a:sp3d>
                <a:bevelB w="0" h="0"/>
              </a:sp3d>
            </c:spPr>
          </c:dPt>
          <c:dPt>
            <c:idx val="1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accent1"/>
                </a:solidFill>
              </a:ln>
              <a:effectLst>
                <a:glow>
                  <a:schemeClr val="accent1">
                    <a:alpha val="40000"/>
                  </a:schemeClr>
                </a:glow>
                <a:outerShdw blurRad="50800" dist="50800" dir="5400000" sx="1000" sy="1000" algn="ctr" rotWithShape="0">
                  <a:srgbClr val="000000">
                    <a:alpha val="24000"/>
                  </a:srgbClr>
                </a:outerShdw>
                <a:softEdge rad="0"/>
              </a:effectLst>
              <a:scene3d>
                <a:camera prst="orthographicFront"/>
                <a:lightRig rig="threePt" dir="t">
                  <a:rot lat="0" lon="0" rev="0"/>
                </a:lightRig>
              </a:scene3d>
              <a:sp3d>
                <a:bevelB w="0" h="0"/>
              </a:sp3d>
            </c:spPr>
          </c:dPt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effectLst>
                <a:glow>
                  <a:schemeClr val="accent1">
                    <a:alpha val="40000"/>
                  </a:schemeClr>
                </a:glow>
                <a:outerShdw blurRad="50800" dist="50800" dir="5400000" sx="1000" sy="1000" algn="ctr" rotWithShape="0">
                  <a:srgbClr val="000000">
                    <a:alpha val="24000"/>
                  </a:srgbClr>
                </a:outerShdw>
                <a:softEdge rad="0"/>
              </a:effectLst>
              <a:scene3d>
                <a:camera prst="orthographicFront"/>
                <a:lightRig rig="threePt" dir="t">
                  <a:rot lat="0" lon="0" rev="0"/>
                </a:lightRig>
              </a:scene3d>
              <a:sp3d>
                <a:bevelB w="0" h="0"/>
              </a:sp3d>
            </c:spPr>
          </c:dPt>
          <c:dLbls>
            <c:dLbl>
              <c:idx val="0"/>
              <c:layout>
                <c:manualLayout>
                  <c:x val="0"/>
                  <c:y val="4.76673762975285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7.15010644462927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01014539151938E-3"/>
                  <c:y val="1.19168440743821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2014 г.</c:v>
                </c:pt>
                <c:pt idx="1">
                  <c:v>2015 г.</c:v>
                </c:pt>
                <c:pt idx="2">
                  <c:v>2016 г.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130.30000000000001</c:v>
                </c:pt>
                <c:pt idx="1">
                  <c:v>203.8</c:v>
                </c:pt>
                <c:pt idx="2">
                  <c:v>232.3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Приобретение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412,7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446,7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 </a:t>
                    </a:r>
                    <a:r>
                      <a:rPr lang="en-US" smtClean="0"/>
                      <a:t>642,1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2014 г.</c:v>
                </c:pt>
                <c:pt idx="1">
                  <c:v>2015 г.</c:v>
                </c:pt>
                <c:pt idx="2">
                  <c:v>2016 г.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 formatCode="General">
                  <c:v>1412.7</c:v>
                </c:pt>
                <c:pt idx="1">
                  <c:v>1446.7</c:v>
                </c:pt>
                <c:pt idx="2">
                  <c:v>1642.1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38359040"/>
        <c:axId val="38360576"/>
      </c:barChart>
      <c:catAx>
        <c:axId val="38359040"/>
        <c:scaling>
          <c:orientation val="minMax"/>
        </c:scaling>
        <c:delete val="0"/>
        <c:axPos val="b"/>
        <c:numFmt formatCode="\О\с\н\о\в\н\о\й" sourceLinked="1"/>
        <c:majorTickMark val="none"/>
        <c:minorTickMark val="none"/>
        <c:tickLblPos val="nextTo"/>
        <c:crossAx val="38360576"/>
        <c:crosses val="autoZero"/>
        <c:auto val="1"/>
        <c:lblAlgn val="ctr"/>
        <c:lblOffset val="100"/>
        <c:noMultiLvlLbl val="0"/>
      </c:catAx>
      <c:valAx>
        <c:axId val="38360576"/>
        <c:scaling>
          <c:orientation val="minMax"/>
        </c:scaling>
        <c:delete val="0"/>
        <c:axPos val="l"/>
        <c:majorGridlines>
          <c:spPr>
            <a:ln>
              <a:prstDash val="sysDash"/>
            </a:ln>
          </c:spPr>
        </c:majorGridlines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 dirty="0" smtClean="0"/>
                  <a:t>тыс. тонн д.в.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0"/>
              <c:y val="2.5985674794303903E-3"/>
            </c:manualLayout>
          </c:layout>
          <c:overlay val="0"/>
        </c:title>
        <c:numFmt formatCode="0.0" sourceLinked="1"/>
        <c:majorTickMark val="none"/>
        <c:minorTickMark val="none"/>
        <c:tickLblPos val="nextTo"/>
        <c:crossAx val="38359040"/>
        <c:crosses val="autoZero"/>
        <c:crossBetween val="between"/>
      </c:valAx>
      <c:spPr>
        <a:noFill/>
        <a:ln w="25384">
          <a:noFill/>
        </a:ln>
        <a:effectLst>
          <a:glow rad="1333500">
            <a:schemeClr val="accent1">
              <a:alpha val="40000"/>
            </a:schemeClr>
          </a:glow>
        </a:effectLst>
      </c:spPr>
    </c:plotArea>
    <c:plotVisOnly val="1"/>
    <c:dispBlanksAs val="gap"/>
    <c:showDLblsOverMax val="0"/>
  </c:chart>
  <c:txPr>
    <a:bodyPr/>
    <a:lstStyle/>
    <a:p>
      <a:pPr>
        <a:defRPr sz="1200">
          <a:latin typeface="+mn-lt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'[Диаграмма в Microsoft PowerPoint]Sheet1'!$A$2</c:f>
              <c:strCache>
                <c:ptCount val="1"/>
                <c:pt idx="0">
                  <c:v>тракторы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'[Диаграмма в Microsoft PowerPoint]Sheet1'!$B$1:$G$1</c:f>
              <c:strCache>
                <c:ptCount val="6"/>
                <c:pt idx="0">
                  <c:v>2011 г.</c:v>
                </c:pt>
                <c:pt idx="1">
                  <c:v>2012 г.</c:v>
                </c:pt>
                <c:pt idx="2">
                  <c:v>2013 г.</c:v>
                </c:pt>
                <c:pt idx="3">
                  <c:v>2014 г.</c:v>
                </c:pt>
                <c:pt idx="4">
                  <c:v>2015 г. </c:v>
                </c:pt>
                <c:pt idx="5">
                  <c:v>2016 г. (прогноз)</c:v>
                </c:pt>
              </c:strCache>
            </c:strRef>
          </c:cat>
          <c:val>
            <c:numRef>
              <c:f>'[Диаграмма в Microsoft PowerPoint]Sheet1'!$B$2:$G$2</c:f>
              <c:numCache>
                <c:formatCode>0.0</c:formatCode>
                <c:ptCount val="6"/>
                <c:pt idx="0">
                  <c:v>21.3</c:v>
                </c:pt>
                <c:pt idx="1">
                  <c:v>20</c:v>
                </c:pt>
                <c:pt idx="2">
                  <c:v>15.3</c:v>
                </c:pt>
                <c:pt idx="3">
                  <c:v>14.1</c:v>
                </c:pt>
                <c:pt idx="4">
                  <c:v>10.8</c:v>
                </c:pt>
                <c:pt idx="5">
                  <c:v>11.6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PowerPoint]Sheet1'!$A$3</c:f>
              <c:strCache>
                <c:ptCount val="1"/>
                <c:pt idx="0">
                  <c:v>зерноуборочные комбайны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'[Диаграмма в Microsoft PowerPoint]Sheet1'!$B$1:$G$1</c:f>
              <c:strCache>
                <c:ptCount val="6"/>
                <c:pt idx="0">
                  <c:v>2011 г.</c:v>
                </c:pt>
                <c:pt idx="1">
                  <c:v>2012 г.</c:v>
                </c:pt>
                <c:pt idx="2">
                  <c:v>2013 г.</c:v>
                </c:pt>
                <c:pt idx="3">
                  <c:v>2014 г.</c:v>
                </c:pt>
                <c:pt idx="4">
                  <c:v>2015 г. </c:v>
                </c:pt>
                <c:pt idx="5">
                  <c:v>2016 г. (прогноз)</c:v>
                </c:pt>
              </c:strCache>
            </c:strRef>
          </c:cat>
          <c:val>
            <c:numRef>
              <c:f>'[Диаграмма в Microsoft PowerPoint]Sheet1'!$B$3:$G$3</c:f>
              <c:numCache>
                <c:formatCode>0.0</c:formatCode>
                <c:ptCount val="6"/>
                <c:pt idx="0">
                  <c:v>6.9</c:v>
                </c:pt>
                <c:pt idx="1">
                  <c:v>6.3</c:v>
                </c:pt>
                <c:pt idx="2">
                  <c:v>5.5</c:v>
                </c:pt>
                <c:pt idx="3">
                  <c:v>5.3</c:v>
                </c:pt>
                <c:pt idx="4">
                  <c:v>5.3</c:v>
                </c:pt>
                <c:pt idx="5">
                  <c:v>5.2</c:v>
                </c:pt>
              </c:numCache>
            </c:numRef>
          </c:val>
        </c:ser>
        <c:ser>
          <c:idx val="2"/>
          <c:order val="2"/>
          <c:tx>
            <c:strRef>
              <c:f>'[Диаграмма в Microsoft PowerPoint]Sheet1'!$A$4</c:f>
              <c:strCache>
                <c:ptCount val="1"/>
                <c:pt idx="0">
                  <c:v>кормоуборочные комбайны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'[Диаграмма в Microsoft PowerPoint]Sheet1'!$B$1:$G$1</c:f>
              <c:strCache>
                <c:ptCount val="6"/>
                <c:pt idx="0">
                  <c:v>2011 г.</c:v>
                </c:pt>
                <c:pt idx="1">
                  <c:v>2012 г.</c:v>
                </c:pt>
                <c:pt idx="2">
                  <c:v>2013 г.</c:v>
                </c:pt>
                <c:pt idx="3">
                  <c:v>2014 г.</c:v>
                </c:pt>
                <c:pt idx="4">
                  <c:v>2015 г. </c:v>
                </c:pt>
                <c:pt idx="5">
                  <c:v>2016 г. (прогноз)</c:v>
                </c:pt>
              </c:strCache>
            </c:strRef>
          </c:cat>
          <c:val>
            <c:numRef>
              <c:f>'[Диаграмма в Microsoft PowerPoint]Sheet1'!$B$4:$G$4</c:f>
              <c:numCache>
                <c:formatCode>0.0</c:formatCode>
                <c:ptCount val="6"/>
                <c:pt idx="0">
                  <c:v>1.8</c:v>
                </c:pt>
                <c:pt idx="1">
                  <c:v>1.4</c:v>
                </c:pt>
                <c:pt idx="2">
                  <c:v>0.8</c:v>
                </c:pt>
                <c:pt idx="3">
                  <c:v>0.8</c:v>
                </c:pt>
                <c:pt idx="4">
                  <c:v>0.6</c:v>
                </c:pt>
                <c:pt idx="5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292544"/>
        <c:axId val="107294080"/>
      </c:barChart>
      <c:catAx>
        <c:axId val="107292544"/>
        <c:scaling>
          <c:orientation val="minMax"/>
        </c:scaling>
        <c:delete val="0"/>
        <c:axPos val="b"/>
        <c:majorTickMark val="out"/>
        <c:minorTickMark val="none"/>
        <c:tickLblPos val="nextTo"/>
        <c:crossAx val="107294080"/>
        <c:crosses val="autoZero"/>
        <c:auto val="1"/>
        <c:lblAlgn val="ctr"/>
        <c:lblOffset val="100"/>
        <c:noMultiLvlLbl val="0"/>
      </c:catAx>
      <c:valAx>
        <c:axId val="107294080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072925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0.91003</cdr:x>
      <cdr:y>0.33699</cdr:y>
    </cdr:from>
    <cdr:to>
      <cdr:x>0.9925</cdr:x>
      <cdr:y>0.41237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321272" y="1004603"/>
          <a:ext cx="754106" cy="224718"/>
        </a:xfrm>
        <a:prstGeom xmlns:a="http://schemas.openxmlformats.org/drawingml/2006/main" prst="rect">
          <a:avLst/>
        </a:prstGeom>
        <a:solidFill xmlns:a="http://schemas.openxmlformats.org/drawingml/2006/main">
          <a:srgbClr val="FFFF99"/>
        </a:solidFill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+mn-lt"/>
              <a:cs typeface="Times New Roman" pitchFamily="18" charset="0"/>
            </a:rPr>
            <a:t>52 570,9</a:t>
          </a:r>
          <a:endParaRPr lang="ru-RU" sz="1400" b="1" dirty="0">
            <a:latin typeface="+mn-lt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0.09388</cdr:x>
      <cdr:y>0.26025</cdr:y>
    </cdr:from>
    <cdr:to>
      <cdr:x>0.15687</cdr:x>
      <cdr:y>0.35687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58399" y="775843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ru-RU" sz="13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0.76814</cdr:x>
      <cdr:y>0.08333</cdr:y>
    </cdr:from>
    <cdr:to>
      <cdr:x>0.91222</cdr:x>
      <cdr:y>0.14583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87216" y="288032"/>
          <a:ext cx="50405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0.76814</cdr:x>
      <cdr:y>0.08333</cdr:y>
    </cdr:from>
    <cdr:to>
      <cdr:x>0.9328</cdr:x>
      <cdr:y>0.14583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687216" y="288032"/>
          <a:ext cx="57606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</cdr:x>
      <cdr:y>0.19235</cdr:y>
    </cdr:from>
    <cdr:to>
      <cdr:x>0.37899</cdr:x>
      <cdr:y>0.24641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92088" y="1037541"/>
          <a:ext cx="572428" cy="2915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/>
            <a:t>1 543,0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0.47985</cdr:x>
      <cdr:y>0.16565</cdr:y>
    </cdr:from>
    <cdr:to>
      <cdr:x>0.6947</cdr:x>
      <cdr:y>0.2057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727646" y="893525"/>
          <a:ext cx="773546" cy="2160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b="1" dirty="0" smtClean="0"/>
            <a:t>1 650,5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0.78</cdr:x>
      <cdr:y>0.0989</cdr:y>
    </cdr:from>
    <cdr:to>
      <cdr:x>0.93899</cdr:x>
      <cdr:y>0.13944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2808312" y="533485"/>
          <a:ext cx="572428" cy="2186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b="1" dirty="0" smtClean="0"/>
            <a:t>1 874,4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0.23308</cdr:x>
      <cdr:y>0.85302</cdr:y>
    </cdr:from>
    <cdr:to>
      <cdr:x>0.5113</cdr:x>
      <cdr:y>0.97317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844508" y="4601152"/>
          <a:ext cx="1008112" cy="648072"/>
        </a:xfrm>
        <a:prstGeom xmlns:a="http://schemas.openxmlformats.org/drawingml/2006/main" prst="rect">
          <a:avLst/>
        </a:prstGeom>
        <a:solidFill xmlns:a="http://schemas.openxmlformats.org/drawingml/2006/main">
          <a:srgbClr val="6B9EDB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solidFill>
                <a:schemeClr val="tx1"/>
              </a:solidFill>
            </a:rPr>
            <a:t>Остатки </a:t>
          </a:r>
        </a:p>
        <a:p xmlns:a="http://schemas.openxmlformats.org/drawingml/2006/main">
          <a:pPr algn="ctr"/>
          <a:r>
            <a:rPr lang="ru-RU" sz="1100" b="1" dirty="0" smtClean="0">
              <a:solidFill>
                <a:schemeClr val="tx1"/>
              </a:solidFill>
            </a:rPr>
            <a:t>прошлого </a:t>
          </a:r>
        </a:p>
        <a:p xmlns:a="http://schemas.openxmlformats.org/drawingml/2006/main">
          <a:pPr algn="ctr"/>
          <a:r>
            <a:rPr lang="ru-RU" sz="1100" b="1" dirty="0" smtClean="0">
              <a:solidFill>
                <a:schemeClr val="tx1"/>
              </a:solidFill>
            </a:rPr>
            <a:t>года</a:t>
          </a:r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0.61067</cdr:x>
      <cdr:y>0.84649</cdr:y>
    </cdr:from>
    <cdr:to>
      <cdr:x>0.90877</cdr:x>
      <cdr:y>0.96664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2212660" y="4565933"/>
          <a:ext cx="1080120" cy="648072"/>
        </a:xfrm>
        <a:prstGeom xmlns:a="http://schemas.openxmlformats.org/drawingml/2006/main" prst="rect">
          <a:avLst/>
        </a:prstGeom>
        <a:solidFill xmlns:a="http://schemas.openxmlformats.org/drawingml/2006/main">
          <a:srgbClr val="FF6565"/>
        </a:solidFill>
      </cdr:spPr>
      <cdr:txBody>
        <a:bodyPr xmlns:a="http://schemas.openxmlformats.org/drawingml/2006/main" wrap="none" rtlCol="0" anchor="ctr" anchorCtr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100" b="1" dirty="0" smtClean="0">
              <a:solidFill>
                <a:schemeClr val="tx1"/>
              </a:solidFill>
            </a:rPr>
            <a:t>Приобретение</a:t>
          </a:r>
          <a:endParaRPr lang="ru-RU" sz="1100" b="1" dirty="0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48" tIns="45626" rIns="91248" bIns="4562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2925" y="0"/>
            <a:ext cx="4302125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48" tIns="45626" rIns="91248" bIns="4562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14308B83-C4E7-45DC-9AA3-4878A9B1BCA0}" type="datetimeFigureOut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48" tIns="45626" rIns="91248" bIns="4562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2925" y="6456363"/>
            <a:ext cx="43021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48" tIns="45626" rIns="91248" bIns="4562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AB1947E-C197-4E52-BA46-D14B842FF7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4789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41313"/>
          </a:xfrm>
          <a:prstGeom prst="rect">
            <a:avLst/>
          </a:prstGeom>
        </p:spPr>
        <p:txBody>
          <a:bodyPr vert="horz" wrap="square" lIns="91248" tIns="45626" rIns="91248" bIns="4562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41313"/>
          </a:xfrm>
          <a:prstGeom prst="rect">
            <a:avLst/>
          </a:prstGeom>
        </p:spPr>
        <p:txBody>
          <a:bodyPr vert="horz" wrap="square" lIns="91248" tIns="45626" rIns="91248" bIns="4562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0A73CFA-05D3-41BF-8416-05ACF7EF2291}" type="datetimeFigureOut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48" tIns="45626" rIns="91248" bIns="45626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188" y="3228975"/>
            <a:ext cx="7942262" cy="3059113"/>
          </a:xfrm>
          <a:prstGeom prst="rect">
            <a:avLst/>
          </a:prstGeom>
        </p:spPr>
        <p:txBody>
          <a:bodyPr vert="horz" wrap="square" lIns="91248" tIns="45626" rIns="91248" bIns="456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wrap="square" lIns="91248" tIns="45626" rIns="91248" bIns="4562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wrap="square" lIns="91248" tIns="45626" rIns="91248" bIns="4562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2956890-BCD0-4CA7-BFB9-F72E04AFC2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7557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9825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7025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2638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98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70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42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14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990E927-E418-49EF-94DA-3C3E6F55F0B6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270250" y="509588"/>
            <a:ext cx="3400425" cy="25511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90" tIns="45492" rIns="90990" bIns="45492"/>
          <a:lstStyle/>
          <a:p>
            <a:pPr eaLnBrk="1" hangingPunct="1">
              <a:spcBef>
                <a:spcPct val="0"/>
              </a:spcBef>
            </a:pPr>
            <a:endParaRPr lang="ru-RU" altLang="ru-RU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FE75E-AE16-4C51-8F43-0E91E331C0F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647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65653-9886-4D33-B622-0BE4799FD659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692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9825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7025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2638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98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70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42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14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ED34C45-4672-4C7F-AAEE-E39CBDEE9D12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31973A2-4AB6-48BF-9EBA-FB0F6F59B30F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54EB39-2B65-4CFC-9B7F-BD4E54B2D913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20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9825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7025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2638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98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70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42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14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B2BFAE2-36E6-4A34-8487-4BF761577E1A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28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678">
              <a:defRPr/>
            </a:pPr>
            <a:r>
              <a:rPr lang="ru-RU" dirty="0"/>
              <a:t>Одним из целевых индикаторов Государственной программы является ежегодное увеличение производства зерновых и зернобобовых </a:t>
            </a:r>
            <a:r>
              <a:rPr lang="ru-RU" dirty="0" err="1"/>
              <a:t>культур,доведение</a:t>
            </a:r>
            <a:r>
              <a:rPr lang="ru-RU" dirty="0"/>
              <a:t> валового сбора которых к 2017 году прогнозируется до 107,0 млн. тонн, в текущем году индикатор валового производства зерна составляет – 100,0 млн. тонн. </a:t>
            </a:r>
          </a:p>
          <a:p>
            <a:pPr defTabSz="915678">
              <a:defRPr/>
            </a:pPr>
            <a:r>
              <a:rPr lang="ru-RU" dirty="0"/>
              <a:t>Для выполнения индикатора Государственной программы по производству сахарной свеклы в 2015 году необходимо собрать урожай не менее 37,0  млн. тонн в зачетном весе, что позволит обеспечить потребность перерабатывающих предприятий в сырье.</a:t>
            </a:r>
          </a:p>
          <a:p>
            <a:r>
              <a:rPr lang="ru-RU" dirty="0"/>
              <a:t>В настоящее время производство масличных культур в Российской Федерации характеризуется значительным ростом, </a:t>
            </a:r>
            <a:r>
              <a:rPr lang="ru-RU" dirty="0" err="1"/>
              <a:t>маслосемена</a:t>
            </a:r>
            <a:r>
              <a:rPr lang="ru-RU" dirty="0"/>
              <a:t> которых необходимы для обеспечения растительным маслом (как техническим, так и пищевым) населения и промышленности, а так же животноводческой отрасли высокоэнергетическими кормами (жмых и шрот). Помимо подсолнечника в эту группу также входят рапс и соя. В 2015 году для выполнения индикатора Госпрограммы необходимо обеспечить производство подсолнечного масла на уровне 3080 тыс. тонн. </a:t>
            </a:r>
            <a:r>
              <a:rPr lang="ru-RU" b="1" dirty="0"/>
              <a:t> </a:t>
            </a:r>
            <a:endParaRPr lang="ru-RU" dirty="0"/>
          </a:p>
          <a:p>
            <a:pPr defTabSz="915678">
              <a:defRPr/>
            </a:pPr>
            <a:r>
              <a:rPr lang="ru-RU" dirty="0" smtClean="0"/>
              <a:t>Не менее 58,7 тыс. тонн</a:t>
            </a:r>
            <a:r>
              <a:rPr lang="ru-RU" baseline="0" dirty="0" smtClean="0"/>
              <a:t> требуется произвести </a:t>
            </a:r>
            <a:r>
              <a:rPr lang="ru-RU" baseline="0" dirty="0" err="1" smtClean="0"/>
              <a:t>льнопеньковолокна</a:t>
            </a:r>
            <a:r>
              <a:rPr lang="ru-RU" baseline="0" dirty="0" smtClean="0"/>
              <a:t>. </a:t>
            </a:r>
          </a:p>
          <a:p>
            <a:pPr defTabSz="915678">
              <a:defRPr/>
            </a:pPr>
            <a:r>
              <a:rPr lang="ru-RU" baseline="0" dirty="0" smtClean="0"/>
              <a:t>В сельскохозяйственных предприятиях требуется произвести – 5,52 млн. тонн картофеля,  3,96 млн. тонн овощей открытого грунта и на 164,7 тыс. тонн увеличить производство тепличных овощей.  </a:t>
            </a:r>
          </a:p>
          <a:p>
            <a:pPr defTabSz="915678"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BBD87-332D-4AAC-BFEC-1D32557521C2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634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430999" algn="just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885C0C-5594-452C-9698-F0EF1C08735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49573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4598A-F9EF-4D77-ABE2-6ACFF3A2F5D6}" type="datetime1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00FD9-2E9F-4400-B9D5-D3679C95DE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1171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56621-7F5E-4611-A0CC-E49ADF7032BA}" type="datetime1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D6961-2D08-4910-A4D3-3B3716E5A1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7118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74EFC-E907-483D-9C82-568B777AF824}" type="datetime1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13A96-A7EF-4777-857D-10190C418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6987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0DBE8-B048-490F-B3F1-FA2C307BF9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7749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D2716C6-5CD4-4226-BD7A-A5D74ACF4B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1398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9D3DA91-EDFD-45AF-9782-FF67C2E8B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1119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59E2105-08C0-4E8E-B5E0-85F5C3B497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5793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38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4154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0324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315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B191-752A-4B37-BEBA-B3B534239AF9}" type="datetime1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F6059-433D-4EF3-9072-7BEEB07D05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34585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640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14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6317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075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62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3797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06.06.2016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487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59E2105-08C0-4E8E-B5E0-85F5C3B497A4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8230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6C3D1DBF-4150-4DBE-A30B-3093C521F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774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E6C98-9B10-4AC6-A9E2-FE0C31DCFBE2}" type="datetime1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B6997-9188-4062-AB90-9B7F5B2D54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111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2D660-5904-4CB3-95F7-D257120BB279}" type="datetime1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78357-0800-4E15-8086-1183B4C46B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3757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90C83-30CC-409C-A197-2E8DC38E6DD5}" type="datetime1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989FF-A06A-4A4A-A34B-DAD7BF3355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469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6236C-5179-46A7-A8CC-9A2D26EE6FA7}" type="datetime1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491C9-1DDC-4C62-8796-7EBBE1B3FA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4258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C32FB-3531-49B2-ADF1-AD07E00436E5}" type="datetime1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78578-6763-4925-8B6B-0F6195FA81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9396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63C4F-0A1D-405B-9847-15BAC1EAE5C7}" type="datetime1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D8C30-93DC-46F7-939E-0FA12C2156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9692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E6563-C587-405B-B41F-1491D6F519D5}" type="datetime1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97B79-67B7-4DFC-8089-C45C898A28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5530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53BE38F-7779-4348-A7B2-F9512078A3D8}" type="datetime1">
              <a:rPr lang="ru-RU" altLang="ru-RU"/>
              <a:pPr>
                <a:defRPr/>
              </a:pPr>
              <a:t>06.06.2016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BD6F339E-088A-42AB-B932-744E9F6498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  <p:sldLayoutId id="2147484089" r:id="rId12"/>
    <p:sldLayoutId id="2147484090" r:id="rId13"/>
    <p:sldLayoutId id="2147484091" r:id="rId14"/>
    <p:sldLayoutId id="2147484106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Arial" charset="0"/>
          <a:cs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06.06.2016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743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  <p:sldLayoutId id="2147484104" r:id="rId12"/>
    <p:sldLayoutId id="214748410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5.xls"/><Relationship Id="rId13" Type="http://schemas.openxmlformats.org/officeDocument/2006/relationships/image" Target="../media/image2.jpeg"/><Relationship Id="rId3" Type="http://schemas.openxmlformats.org/officeDocument/2006/relationships/image" Target="../media/image10.png"/><Relationship Id="rId7" Type="http://schemas.openxmlformats.org/officeDocument/2006/relationships/oleObject" Target="../embeddings/oleObject5.bin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png"/><Relationship Id="rId11" Type="http://schemas.openxmlformats.org/officeDocument/2006/relationships/oleObject" Target="../embeddings/Microsoft_Excel_97-2003_Worksheet6.xls"/><Relationship Id="rId5" Type="http://schemas.openxmlformats.org/officeDocument/2006/relationships/oleObject" Target="../embeddings/Microsoft_Excel_97-2003_Worksheet4.xls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oleObject" Target="../embeddings/Microsoft_Excel_97-2003_Worksheet10.xls"/><Relationship Id="rId18" Type="http://schemas.openxmlformats.org/officeDocument/2006/relationships/image" Target="../media/image2.jpeg"/><Relationship Id="rId26" Type="http://schemas.openxmlformats.org/officeDocument/2006/relationships/oleObject" Target="../embeddings/Microsoft_Excel_97-2003_Worksheet14.xls"/><Relationship Id="rId3" Type="http://schemas.openxmlformats.org/officeDocument/2006/relationships/oleObject" Target="../embeddings/oleObject7.bin"/><Relationship Id="rId21" Type="http://schemas.openxmlformats.org/officeDocument/2006/relationships/image" Target="../media/image16.png"/><Relationship Id="rId7" Type="http://schemas.openxmlformats.org/officeDocument/2006/relationships/oleObject" Target="../embeddings/Microsoft_Excel_97-2003_Worksheet8.xls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5.png"/><Relationship Id="rId25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Microsoft_Excel_97-2003_Worksheet11.xls"/><Relationship Id="rId20" Type="http://schemas.openxmlformats.org/officeDocument/2006/relationships/oleObject" Target="../embeddings/Microsoft_Excel_97-2003_Worksheet12.xls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3.png"/><Relationship Id="rId24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oleObject" Target="../embeddings/oleObject11.bin"/><Relationship Id="rId23" Type="http://schemas.openxmlformats.org/officeDocument/2006/relationships/oleObject" Target="../embeddings/Microsoft_Excel_97-2003_Worksheet13.xls"/><Relationship Id="rId10" Type="http://schemas.openxmlformats.org/officeDocument/2006/relationships/oleObject" Target="../embeddings/Microsoft_Excel_97-2003_Worksheet9.xls"/><Relationship Id="rId19" Type="http://schemas.openxmlformats.org/officeDocument/2006/relationships/oleObject" Target="../embeddings/oleObject12.bin"/><Relationship Id="rId4" Type="http://schemas.openxmlformats.org/officeDocument/2006/relationships/oleObject" Target="../embeddings/Microsoft_Excel_97-2003_Worksheet7.xls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4.png"/><Relationship Id="rId22" Type="http://schemas.openxmlformats.org/officeDocument/2006/relationships/oleObject" Target="../embeddings/oleObject13.bin"/><Relationship Id="rId27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Microsoft_Excel_97-2003_Worksheet1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9.png"/><Relationship Id="rId4" Type="http://schemas.openxmlformats.org/officeDocument/2006/relationships/oleObject" Target="../embeddings/Microsoft_Excel_97-2003_Worksheet15.xls"/><Relationship Id="rId9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5.png"/><Relationship Id="rId5" Type="http://schemas.openxmlformats.org/officeDocument/2006/relationships/oleObject" Target="../embeddings/Microsoft_Excel_97-2003_Worksheet17.xls"/><Relationship Id="rId4" Type="http://schemas.openxmlformats.org/officeDocument/2006/relationships/oleObject" Target="../embeddings/oleObject17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6.jpeg"/><Relationship Id="rId7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11" Type="http://schemas.openxmlformats.org/officeDocument/2006/relationships/image" Target="../media/image2.jpeg"/><Relationship Id="rId5" Type="http://schemas.openxmlformats.org/officeDocument/2006/relationships/image" Target="../media/image28.jpg"/><Relationship Id="rId10" Type="http://schemas.openxmlformats.org/officeDocument/2006/relationships/image" Target="../media/image32.jpg"/><Relationship Id="rId4" Type="http://schemas.openxmlformats.org/officeDocument/2006/relationships/image" Target="../media/image27.jpeg"/><Relationship Id="rId9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oleObject" Target="../embeddings/Microsoft_Excel_97-2003_Worksheet2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jpeg"/><Relationship Id="rId5" Type="http://schemas.openxmlformats.org/officeDocument/2006/relationships/image" Target="../media/image5.png"/><Relationship Id="rId4" Type="http://schemas.openxmlformats.org/officeDocument/2006/relationships/oleObject" Target="../embeddings/Microsoft_Excel_97-2003_Worksheet3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5060" y="1051405"/>
            <a:ext cx="2366256" cy="252161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17410" name="AutoShape 3"/>
          <p:cNvSpPr>
            <a:spLocks noChangeArrowheads="1"/>
          </p:cNvSpPr>
          <p:nvPr/>
        </p:nvSpPr>
        <p:spPr bwMode="auto">
          <a:xfrm>
            <a:off x="179388" y="4005263"/>
            <a:ext cx="8521700" cy="19319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kumimoji="0" lang="ru-RU" alt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органов управления АПК субъектов Российской Федерации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kumimoji="0" lang="ru-RU" alt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 обновлению парка сельскохозяйственной техники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kumimoji="0" lang="ru-RU" alt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 выполнения Госпрограммы на 2013-2020 годы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kumimoji="0" lang="ru-RU" alt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 меры государственной поддержки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kumimoji="0" lang="ru-RU" alt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00113" y="265113"/>
            <a:ext cx="770255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22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Российской Федерации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358507"/>
            <a:ext cx="406136" cy="4327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12291" name="Oval 8"/>
          <p:cNvSpPr>
            <a:spLocks noChangeArrowheads="1"/>
          </p:cNvSpPr>
          <p:nvPr/>
        </p:nvSpPr>
        <p:spPr bwMode="auto">
          <a:xfrm>
            <a:off x="8604250" y="6381750"/>
            <a:ext cx="323850" cy="3333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sz="140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9220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6794500" y="636746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49CE6A8-C5BA-4850-8995-89D00222329F}" type="slidenum">
              <a:rPr kumimoji="0" lang="ru-RU" altLang="ru-RU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kumimoji="0" lang="ru-RU" altLang="ru-RU" sz="1400" smtClean="0"/>
          </a:p>
        </p:txBody>
      </p:sp>
      <p:cxnSp>
        <p:nvCxnSpPr>
          <p:cNvPr id="9221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14313" y="633730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AutoShape 3"/>
          <p:cNvSpPr>
            <a:spLocks noChangeArrowheads="1"/>
          </p:cNvSpPr>
          <p:nvPr/>
        </p:nvSpPr>
        <p:spPr bwMode="auto">
          <a:xfrm>
            <a:off x="120650" y="157163"/>
            <a:ext cx="8753475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5475288" algn="l"/>
                <a:tab pos="6003925" algn="l"/>
              </a:tabLst>
              <a:defRPr/>
            </a:pP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Приобретение сельскохозяйственной техники в </a:t>
            </a:r>
            <a:r>
              <a:rPr lang="ru-RU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2011-2016 </a:t>
            </a:r>
            <a:r>
              <a:rPr lang="ru-RU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гг., тыс. ед.</a:t>
            </a:r>
          </a:p>
        </p:txBody>
      </p:sp>
      <p:sp>
        <p:nvSpPr>
          <p:cNvPr id="9225" name="Прямоугольник 1"/>
          <p:cNvSpPr>
            <a:spLocks noChangeArrowheads="1"/>
          </p:cNvSpPr>
          <p:nvPr/>
        </p:nvSpPr>
        <p:spPr bwMode="auto">
          <a:xfrm>
            <a:off x="382588" y="4487863"/>
            <a:ext cx="8653462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 dirty="0">
                <a:latin typeface="Arial" charset="0"/>
              </a:rPr>
              <a:t>	В период с 2008 по 2014 год при среднем приобретении в год 16,9 тыс. ед. тракторов, количество тракторов в среднем за год сокращалось на 10,5 тыс. ед.: по зерноуборочным комбайнам при приобретении 6,8 тыс. ед., количество комбайнов за год сокращалось на 1,3 тыс. ед.: по кормоуборочным комбайнам при приобретении 1,8 тыс. ед., количество комбайнов за год сокращалось на 0,7 тыс. ед.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 dirty="0">
                <a:latin typeface="Arial" charset="0"/>
              </a:rPr>
              <a:t>	Чтобы остановить выбытие основных видов сельскохозяйственной техники, необходимо ежегодно приобретать минимум 20,0 тыс. ед. тракторов, 8,0 тыс. ед. зерно- и 2,0 тыс. ед. кормоуборочных комбайнов.</a:t>
            </a:r>
          </a:p>
        </p:txBody>
      </p:sp>
      <p:sp>
        <p:nvSpPr>
          <p:cNvPr id="9226" name="TextBox 2"/>
          <p:cNvSpPr txBox="1">
            <a:spLocks noChangeArrowheads="1"/>
          </p:cNvSpPr>
          <p:nvPr/>
        </p:nvSpPr>
        <p:spPr bwMode="auto">
          <a:xfrm>
            <a:off x="5292725" y="4149725"/>
            <a:ext cx="1800225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ru-RU" altLang="ru-RU" sz="1800">
              <a:latin typeface="Arial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39552" y="6448980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391991"/>
              </p:ext>
            </p:extLst>
          </p:nvPr>
        </p:nvGraphicFramePr>
        <p:xfrm>
          <a:off x="971600" y="764703"/>
          <a:ext cx="7416824" cy="3723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3"/>
          <p:cNvSpPr>
            <a:spLocks noChangeArrowheads="1"/>
          </p:cNvSpPr>
          <p:nvPr/>
        </p:nvSpPr>
        <p:spPr bwMode="auto">
          <a:xfrm>
            <a:off x="76200" y="44450"/>
            <a:ext cx="8983663" cy="11525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pattFill prst="ltUpDiag">
                  <a:fgClr>
                    <a:srgbClr val="66FF66"/>
                  </a:fgClr>
                  <a:bgClr>
                    <a:srgbClr val="00CC00"/>
                  </a:bgClr>
                </a:patt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20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Расчётная потребность в финансировании с целью обеспечения основными видами сельскохозяйственной техники для оптимального машинно-тракторного  парка Российской Федерации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803806"/>
              </p:ext>
            </p:extLst>
          </p:nvPr>
        </p:nvGraphicFramePr>
        <p:xfrm>
          <a:off x="250825" y="1484313"/>
          <a:ext cx="8647113" cy="4897437"/>
        </p:xfrm>
        <a:graphic>
          <a:graphicData uri="http://schemas.openxmlformats.org/drawingml/2006/table">
            <a:tbl>
              <a:tblPr/>
              <a:tblGrid>
                <a:gridCol w="2089150"/>
                <a:gridCol w="1398588"/>
                <a:gridCol w="1547812"/>
                <a:gridCol w="1916113"/>
                <a:gridCol w="1695450"/>
              </a:tblGrid>
              <a:tr h="112806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Наименование показателя</a:t>
                      </a:r>
                    </a:p>
                  </a:txBody>
                  <a:tcPr marL="8829" marR="8829" marT="883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Наличие, ед.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Оптимальный состав, ед.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Необходимо приобрести до оптимального количества, ед.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Общая стоимость, млн. руб.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80649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Тракторы</a:t>
                      </a:r>
                    </a:p>
                  </a:txBody>
                  <a:tcPr marL="35996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462 486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610 000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147 514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250 774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567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Зерноуборочные комбайны</a:t>
                      </a:r>
                    </a:p>
                  </a:txBody>
                  <a:tcPr marL="35996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125 660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200 000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74 340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1 200 000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288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Кормоуборочные комбайны</a:t>
                      </a:r>
                    </a:p>
                  </a:txBody>
                  <a:tcPr marL="35996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19 352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40 000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20 648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61 944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563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Свеклоуборочные комбайны</a:t>
                      </a:r>
                    </a:p>
                  </a:txBody>
                  <a:tcPr marL="35996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3 437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4 500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1 063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37 205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199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Итого</a:t>
                      </a:r>
                    </a:p>
                  </a:txBody>
                  <a:tcPr marL="35996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 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-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1 549 923</a:t>
                      </a:r>
                    </a:p>
                  </a:txBody>
                  <a:tcPr marL="8829" marR="8829" marT="8834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11" y="6553178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10288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89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10290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4A63173F-DA15-4147-BC9B-3D7FE01CE7EC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086475"/>
            <a:ext cx="72294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179388" y="115888"/>
            <a:ext cx="8753475" cy="387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anchor="ctr"/>
          <a:lstStyle>
            <a:lvl1pPr eaLnBrk="0" hangingPunct="0">
              <a:tabLst>
                <a:tab pos="5475288" algn="l"/>
                <a:tab pos="60039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5475288" algn="l"/>
                <a:tab pos="60039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5475288" algn="l"/>
                <a:tab pos="60039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5475288" algn="l"/>
                <a:tab pos="60039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5475288" algn="l"/>
                <a:tab pos="60039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5288" algn="l"/>
                <a:tab pos="60039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5288" algn="l"/>
                <a:tab pos="60039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5288" algn="l"/>
                <a:tab pos="60039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475288" algn="l"/>
                <a:tab pos="6003925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Структура парка сельскохозяйственной техники, 2013-2015 гг., %</a:t>
            </a:r>
          </a:p>
        </p:txBody>
      </p:sp>
      <p:graphicFrame>
        <p:nvGraphicFramePr>
          <p:cNvPr id="11268" name="Диаграмма 1"/>
          <p:cNvGraphicFramePr>
            <a:graphicFrameLocks/>
          </p:cNvGraphicFramePr>
          <p:nvPr/>
        </p:nvGraphicFramePr>
        <p:xfrm>
          <a:off x="-158750" y="569913"/>
          <a:ext cx="3436938" cy="564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8" r:id="rId5" imgW="3438442" imgH="5651482" progId="Excel.Chart.8">
                  <p:embed/>
                </p:oleObj>
              </mc:Choice>
              <mc:Fallback>
                <p:oleObj r:id="rId5" imgW="3438442" imgH="5651482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8750" y="569913"/>
                        <a:ext cx="3436938" cy="564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TextBox 1"/>
          <p:cNvSpPr txBox="1">
            <a:spLocks noChangeArrowheads="1"/>
          </p:cNvSpPr>
          <p:nvPr/>
        </p:nvSpPr>
        <p:spPr bwMode="auto">
          <a:xfrm>
            <a:off x="2106613" y="1268413"/>
            <a:ext cx="8921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 b="1"/>
              <a:t>462 486</a:t>
            </a:r>
          </a:p>
        </p:txBody>
      </p:sp>
      <p:sp>
        <p:nvSpPr>
          <p:cNvPr id="11270" name="TextBox 1"/>
          <p:cNvSpPr txBox="1">
            <a:spLocks noChangeArrowheads="1"/>
          </p:cNvSpPr>
          <p:nvPr/>
        </p:nvSpPr>
        <p:spPr bwMode="auto">
          <a:xfrm>
            <a:off x="1212850" y="1209675"/>
            <a:ext cx="8921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 b="1"/>
              <a:t>465 319</a:t>
            </a:r>
          </a:p>
        </p:txBody>
      </p:sp>
      <p:graphicFrame>
        <p:nvGraphicFramePr>
          <p:cNvPr id="11271" name="Диаграмма 26"/>
          <p:cNvGraphicFramePr>
            <a:graphicFrameLocks/>
          </p:cNvGraphicFramePr>
          <p:nvPr/>
        </p:nvGraphicFramePr>
        <p:xfrm>
          <a:off x="2841625" y="569913"/>
          <a:ext cx="3436938" cy="564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9" r:id="rId8" imgW="3438442" imgH="5651482" progId="Excel.Chart.8">
                  <p:embed/>
                </p:oleObj>
              </mc:Choice>
              <mc:Fallback>
                <p:oleObj r:id="rId8" imgW="3438442" imgH="5651482" progId="Excel.Chart.8">
                  <p:embed/>
                  <p:pic>
                    <p:nvPicPr>
                      <p:cNvPr id="0" name="Диаграмма 26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25" y="569913"/>
                        <a:ext cx="3436938" cy="564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2" name="TextBox 1"/>
          <p:cNvSpPr txBox="1">
            <a:spLocks noChangeArrowheads="1"/>
          </p:cNvSpPr>
          <p:nvPr/>
        </p:nvSpPr>
        <p:spPr bwMode="auto">
          <a:xfrm>
            <a:off x="5116513" y="1392238"/>
            <a:ext cx="8921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 b="1"/>
              <a:t>125 660</a:t>
            </a:r>
          </a:p>
        </p:txBody>
      </p:sp>
      <p:sp>
        <p:nvSpPr>
          <p:cNvPr id="11273" name="TextBox 1"/>
          <p:cNvSpPr txBox="1">
            <a:spLocks noChangeArrowheads="1"/>
          </p:cNvSpPr>
          <p:nvPr/>
        </p:nvSpPr>
        <p:spPr bwMode="auto">
          <a:xfrm>
            <a:off x="4213225" y="1371600"/>
            <a:ext cx="8921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 b="1"/>
              <a:t>126 246</a:t>
            </a:r>
          </a:p>
        </p:txBody>
      </p:sp>
      <p:graphicFrame>
        <p:nvGraphicFramePr>
          <p:cNvPr id="11274" name="Диаграмма 29"/>
          <p:cNvGraphicFramePr>
            <a:graphicFrameLocks/>
          </p:cNvGraphicFramePr>
          <p:nvPr/>
        </p:nvGraphicFramePr>
        <p:xfrm>
          <a:off x="5865813" y="569913"/>
          <a:ext cx="3436937" cy="564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0" r:id="rId11" imgW="3438442" imgH="5651482" progId="Excel.Chart.8">
                  <p:embed/>
                </p:oleObj>
              </mc:Choice>
              <mc:Fallback>
                <p:oleObj r:id="rId11" imgW="3438442" imgH="5651482" progId="Excel.Chart.8">
                  <p:embed/>
                  <p:pic>
                    <p:nvPicPr>
                      <p:cNvPr id="0" name="Диаграмма 29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5813" y="569913"/>
                        <a:ext cx="3436937" cy="564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TextBox 1"/>
          <p:cNvSpPr txBox="1">
            <a:spLocks noChangeArrowheads="1"/>
          </p:cNvSpPr>
          <p:nvPr/>
        </p:nvSpPr>
        <p:spPr bwMode="auto">
          <a:xfrm>
            <a:off x="8140700" y="1925638"/>
            <a:ext cx="8921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 b="1"/>
              <a:t>19 352</a:t>
            </a:r>
          </a:p>
        </p:txBody>
      </p:sp>
      <p:sp>
        <p:nvSpPr>
          <p:cNvPr id="11276" name="TextBox 1"/>
          <p:cNvSpPr txBox="1">
            <a:spLocks noChangeArrowheads="1"/>
          </p:cNvSpPr>
          <p:nvPr/>
        </p:nvSpPr>
        <p:spPr bwMode="auto">
          <a:xfrm>
            <a:off x="7245350" y="1773238"/>
            <a:ext cx="8921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 b="1"/>
              <a:t>20 290</a:t>
            </a:r>
          </a:p>
        </p:txBody>
      </p:sp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0611" y="6553178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11278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9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11280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617FBF9B-65CD-46C0-9FBD-E8F58A64091F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1281" name="Rectangle 12"/>
          <p:cNvSpPr>
            <a:spLocks noChangeArrowheads="1"/>
          </p:cNvSpPr>
          <p:nvPr/>
        </p:nvSpPr>
        <p:spPr bwMode="auto">
          <a:xfrm>
            <a:off x="981075" y="6565900"/>
            <a:ext cx="74517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ДЕПАРТАМЕНТ РАСТЕНИЕВОДСТВА, ХИМИЗАЦИИ И ЗАЩИТЫ РАСТЕНИЙ МИНСЕЛЬХОЗА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Диаграмма 12"/>
          <p:cNvGraphicFramePr>
            <a:graphicFrameLocks/>
          </p:cNvGraphicFramePr>
          <p:nvPr/>
        </p:nvGraphicFramePr>
        <p:xfrm>
          <a:off x="3851275" y="115888"/>
          <a:ext cx="4202113" cy="377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2" r:id="rId4" imgW="3981033" imgH="3773751" progId="Excel.Chart.8">
                  <p:embed/>
                </p:oleObj>
              </mc:Choice>
              <mc:Fallback>
                <p:oleObj r:id="rId4" imgW="3981033" imgH="3773751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115888"/>
                        <a:ext cx="4202113" cy="3771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Диаграмма 16"/>
          <p:cNvGraphicFramePr>
            <a:graphicFrameLocks/>
          </p:cNvGraphicFramePr>
          <p:nvPr/>
        </p:nvGraphicFramePr>
        <p:xfrm>
          <a:off x="3992563" y="3652838"/>
          <a:ext cx="3978275" cy="377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3" r:id="rId7" imgW="3981033" imgH="3773751" progId="Excel.Chart.8">
                  <p:embed/>
                </p:oleObj>
              </mc:Choice>
              <mc:Fallback>
                <p:oleObj r:id="rId7" imgW="3981033" imgH="3773751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2563" y="3652838"/>
                        <a:ext cx="3978275" cy="377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Диаграмма 15"/>
          <p:cNvGraphicFramePr>
            <a:graphicFrameLocks/>
          </p:cNvGraphicFramePr>
          <p:nvPr/>
        </p:nvGraphicFramePr>
        <p:xfrm>
          <a:off x="3919538" y="1925638"/>
          <a:ext cx="3981450" cy="377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4" r:id="rId10" imgW="3981033" imgH="3773751" progId="Excel.Chart.8">
                  <p:embed/>
                </p:oleObj>
              </mc:Choice>
              <mc:Fallback>
                <p:oleObj r:id="rId10" imgW="3981033" imgH="3773751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9538" y="1925638"/>
                        <a:ext cx="3981450" cy="3771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Диаграмма 3"/>
          <p:cNvGraphicFramePr>
            <a:graphicFrameLocks/>
          </p:cNvGraphicFramePr>
          <p:nvPr/>
        </p:nvGraphicFramePr>
        <p:xfrm>
          <a:off x="-1438275" y="647700"/>
          <a:ext cx="9153525" cy="270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5" r:id="rId13" imgW="9156986" imgH="2706859" progId="Excel.Chart.8">
                  <p:embed/>
                </p:oleObj>
              </mc:Choice>
              <mc:Fallback>
                <p:oleObj r:id="rId13" imgW="9156986" imgH="2706859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438275" y="647700"/>
                        <a:ext cx="9153525" cy="2705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00113" y="519113"/>
            <a:ext cx="1219200" cy="3365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kumimoji="0" lang="ru-RU" altLang="ru-RU" sz="1600" b="1" dirty="0" smtClean="0">
                <a:latin typeface="Arial" charset="0"/>
              </a:rPr>
              <a:t>2015 год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48263" y="531813"/>
            <a:ext cx="1079500" cy="3397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kumimoji="0" lang="ru-RU" altLang="ru-RU" sz="1600" b="1" smtClean="0">
                <a:latin typeface="Arial" charset="0"/>
              </a:rPr>
              <a:t>2014 год</a:t>
            </a:r>
          </a:p>
        </p:txBody>
      </p:sp>
      <p:graphicFrame>
        <p:nvGraphicFramePr>
          <p:cNvPr id="12296" name="Диаграмма 24"/>
          <p:cNvGraphicFramePr>
            <a:graphicFrameLocks/>
          </p:cNvGraphicFramePr>
          <p:nvPr/>
        </p:nvGraphicFramePr>
        <p:xfrm>
          <a:off x="-1019175" y="2362200"/>
          <a:ext cx="6010275" cy="268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6" r:id="rId16" imgW="6011177" imgH="2682472" progId="Excel.Chart.8">
                  <p:embed/>
                </p:oleObj>
              </mc:Choice>
              <mc:Fallback>
                <p:oleObj r:id="rId16" imgW="6011177" imgH="2682472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019175" y="2362200"/>
                        <a:ext cx="6010275" cy="2686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AutoShape 3"/>
          <p:cNvSpPr>
            <a:spLocks noChangeArrowheads="1"/>
          </p:cNvSpPr>
          <p:nvPr/>
        </p:nvSpPr>
        <p:spPr bwMode="auto">
          <a:xfrm>
            <a:off x="92075" y="61913"/>
            <a:ext cx="8940800" cy="482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kumimoji="0" lang="ru-RU" alt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Доля импортной техники в общем количестве </a:t>
            </a:r>
            <a:r>
              <a:rPr kumimoji="0" lang="ru-RU" alt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kumimoji="0" lang="ru-RU" alt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kumimoji="0" lang="ru-RU" alt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сельскохозяйственной техники, 2014-2015 гг., %</a:t>
            </a:r>
            <a:endParaRPr kumimoji="0" lang="ru-RU" altLang="ru-RU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20611" y="6553178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12299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00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12301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99773827-1E34-4D13-BF4F-D6877648EC23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2302" name="Rectangle 12"/>
          <p:cNvSpPr>
            <a:spLocks noChangeArrowheads="1"/>
          </p:cNvSpPr>
          <p:nvPr/>
        </p:nvSpPr>
        <p:spPr bwMode="auto">
          <a:xfrm>
            <a:off x="981075" y="6565900"/>
            <a:ext cx="74517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ДЕПАРТАМЕНТ РАСТЕНИЕВОДСТВА, ХИМИЗАЦИИ И ЗАЩИТЫ РАСТЕНИЙ МИНСЕЛЬХОЗА РОССИИ</a:t>
            </a:r>
          </a:p>
        </p:txBody>
      </p:sp>
      <p:graphicFrame>
        <p:nvGraphicFramePr>
          <p:cNvPr id="12303" name="Диаграмма 24"/>
          <p:cNvGraphicFramePr>
            <a:graphicFrameLocks/>
          </p:cNvGraphicFramePr>
          <p:nvPr/>
        </p:nvGraphicFramePr>
        <p:xfrm>
          <a:off x="4233863" y="2586038"/>
          <a:ext cx="6076950" cy="2709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7" r:id="rId20" imgW="6078239" imgH="2712955" progId="Excel.Chart.8">
                  <p:embed/>
                </p:oleObj>
              </mc:Choice>
              <mc:Fallback>
                <p:oleObj r:id="rId20" imgW="6078239" imgH="2712955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3863" y="2586038"/>
                        <a:ext cx="6076950" cy="2709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4" name="Диаграмма 24"/>
          <p:cNvGraphicFramePr>
            <a:graphicFrameLocks/>
          </p:cNvGraphicFramePr>
          <p:nvPr/>
        </p:nvGraphicFramePr>
        <p:xfrm>
          <a:off x="4543425" y="2298700"/>
          <a:ext cx="6076950" cy="270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8" r:id="rId23" imgW="6078239" imgH="2712955" progId="Excel.Chart.8">
                  <p:embed/>
                </p:oleObj>
              </mc:Choice>
              <mc:Fallback>
                <p:oleObj r:id="rId23" imgW="6078239" imgH="2712955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3425" y="2298700"/>
                        <a:ext cx="6076950" cy="2709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05" name="Диаграмма 25"/>
          <p:cNvGraphicFramePr>
            <a:graphicFrameLocks/>
          </p:cNvGraphicFramePr>
          <p:nvPr/>
        </p:nvGraphicFramePr>
        <p:xfrm>
          <a:off x="-1085850" y="3867150"/>
          <a:ext cx="6010275" cy="268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9" r:id="rId26" imgW="6011177" imgH="2688569" progId="Excel.Chart.8">
                  <p:embed/>
                </p:oleObj>
              </mc:Choice>
              <mc:Fallback>
                <p:oleObj r:id="rId26" imgW="6011177" imgH="2688569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085850" y="3867150"/>
                        <a:ext cx="6010275" cy="2686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770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3"/>
          <p:cNvSpPr>
            <a:spLocks noChangeArrowheads="1"/>
          </p:cNvSpPr>
          <p:nvPr/>
        </p:nvSpPr>
        <p:spPr bwMode="auto">
          <a:xfrm>
            <a:off x="176213" y="73025"/>
            <a:ext cx="8940800" cy="7635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800" b="1" dirty="0" smtClean="0">
                <a:solidFill>
                  <a:schemeClr val="bg1"/>
                </a:solidFill>
                <a:latin typeface="Arial" charset="0"/>
              </a:rPr>
              <a:t>Приобретено техники в соответствии с постановление Правительства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800" b="1" dirty="0" smtClean="0">
                <a:solidFill>
                  <a:schemeClr val="bg1"/>
                </a:solidFill>
                <a:latin typeface="Arial" charset="0"/>
              </a:rPr>
              <a:t>Российской Федерации от 27.12.2012 № 1432 по состоянию на 03.06.2016</a:t>
            </a:r>
            <a:endParaRPr kumimoji="0" lang="ru-RU" altLang="ru-RU" sz="18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8794750" y="6586538"/>
            <a:ext cx="242888" cy="249237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sz="1400" b="1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564322"/>
            <a:ext cx="268339" cy="2867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15" name="Номер слайда 5"/>
          <p:cNvSpPr>
            <a:spLocks/>
          </p:cNvSpPr>
          <p:nvPr/>
        </p:nvSpPr>
        <p:spPr bwMode="auto">
          <a:xfrm>
            <a:off x="8675688" y="6634163"/>
            <a:ext cx="477837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fld id="{F14E376C-B5B3-420B-B663-9087622F2D83}" type="slidenum">
              <a:rPr lang="ru-RU" sz="1400" b="1">
                <a:solidFill>
                  <a:srgbClr val="006600"/>
                </a:solidFill>
                <a:latin typeface="+mj-lt"/>
              </a:rPr>
              <a:pPr algn="ctr">
                <a:defRPr/>
              </a:pPr>
              <a:t>14</a:t>
            </a:fld>
            <a:endParaRPr lang="ru-RU" sz="1400" b="1" dirty="0">
              <a:solidFill>
                <a:srgbClr val="006600"/>
              </a:solidFill>
              <a:latin typeface="+mj-lt"/>
            </a:endParaRPr>
          </a:p>
        </p:txBody>
      </p:sp>
      <p:cxnSp>
        <p:nvCxnSpPr>
          <p:cNvPr id="13380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50825" y="6557963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611188" y="6592888"/>
            <a:ext cx="82026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300" dirty="0">
                <a:solidFill>
                  <a:srgbClr val="006600"/>
                </a:solidFill>
                <a:latin typeface="+mj-lt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5689" y="980728"/>
            <a:ext cx="828999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информации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региональных органов управления АПК субъектов Российской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зарегистрировано копий договоров купли-продажи сельскохозяйственной техники на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10 057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ед., из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них: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203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тракторов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800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зерноуборочных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комбайнов,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181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кормоуборочных комбайнов. 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субсидий на данную технику составляет: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565,48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9268" y="4077072"/>
            <a:ext cx="8155829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Минсельхозом России перечислено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2 083 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 субсидий производителям сельскохозяйственной техники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2300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ед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из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них: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716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зерноуборочных комбайнов,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275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тракторов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кормоуборочных комбайнов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3"/>
          <p:cNvSpPr>
            <a:spLocks noChangeArrowheads="1"/>
          </p:cNvSpPr>
          <p:nvPr/>
        </p:nvSpPr>
        <p:spPr bwMode="auto">
          <a:xfrm>
            <a:off x="176213" y="73025"/>
            <a:ext cx="8940800" cy="7635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0" lang="ru-RU" altLang="ru-RU" sz="1800" b="1" dirty="0" smtClean="0">
                <a:solidFill>
                  <a:prstClr val="white"/>
                </a:solidFill>
                <a:latin typeface="Arial" charset="0"/>
              </a:rPr>
              <a:t>Заводы сельскохозяйственных машин в субъектах Российской Федерации</a:t>
            </a:r>
            <a:endParaRPr kumimoji="0" lang="ru-RU" altLang="ru-RU" sz="1800" b="1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8794750" y="6586538"/>
            <a:ext cx="242888" cy="249237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b="1">
              <a:solidFill>
                <a:srgbClr val="800000"/>
              </a:solidFill>
              <a:cs typeface="Arial" charset="0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564322"/>
            <a:ext cx="268339" cy="2867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15" name="Номер слайда 5"/>
          <p:cNvSpPr>
            <a:spLocks/>
          </p:cNvSpPr>
          <p:nvPr/>
        </p:nvSpPr>
        <p:spPr bwMode="auto">
          <a:xfrm>
            <a:off x="8675688" y="6634163"/>
            <a:ext cx="477837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F81060D3-4F2A-479A-B9A3-102A7390F6FC}" type="slidenum">
              <a:rPr lang="ru-RU" sz="1400" b="1">
                <a:solidFill>
                  <a:srgbClr val="006600"/>
                </a:solidFill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z="1400" b="1" dirty="0">
              <a:solidFill>
                <a:srgbClr val="006600"/>
              </a:solidFill>
              <a:cs typeface="Arial" charset="0"/>
            </a:endParaRPr>
          </a:p>
        </p:txBody>
      </p:sp>
      <p:cxnSp>
        <p:nvCxnSpPr>
          <p:cNvPr id="16452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50825" y="6557963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611188" y="6592888"/>
            <a:ext cx="82026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300" dirty="0">
                <a:solidFill>
                  <a:srgbClr val="006600"/>
                </a:solidFill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611390"/>
              </p:ext>
            </p:extLst>
          </p:nvPr>
        </p:nvGraphicFramePr>
        <p:xfrm>
          <a:off x="166497" y="927771"/>
          <a:ext cx="4464868" cy="5467764"/>
        </p:xfrm>
        <a:graphic>
          <a:graphicData uri="http://schemas.openxmlformats.org/drawingml/2006/table">
            <a:tbl>
              <a:tblPr/>
              <a:tblGrid>
                <a:gridCol w="1741207"/>
                <a:gridCol w="1656184"/>
                <a:gridCol w="1067477"/>
              </a:tblGrid>
              <a:tr h="64524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i="0" u="none" strike="noStrike" dirty="0">
                          <a:effectLst/>
                          <a:latin typeface="Arial"/>
                        </a:rPr>
                        <a:t>Наименование субъекта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effectLst/>
                          <a:latin typeface="Arial"/>
                        </a:rPr>
                        <a:t>Всего </a:t>
                      </a:r>
                      <a:r>
                        <a:rPr lang="ru-RU" sz="1000" b="1" i="0" u="none" strike="noStrike" dirty="0" smtClean="0">
                          <a:effectLst/>
                          <a:latin typeface="Arial"/>
                        </a:rPr>
                        <a:t>заводов сельхозмашиностроения, </a:t>
                      </a:r>
                      <a:r>
                        <a:rPr lang="ru-RU" sz="1000" b="1" i="0" u="none" strike="noStrike" dirty="0">
                          <a:effectLst/>
                          <a:latin typeface="Arial"/>
                        </a:rPr>
                        <a:t>ед.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effectLst/>
                          <a:latin typeface="Arial"/>
                        </a:rPr>
                        <a:t>Из них </a:t>
                      </a:r>
                      <a:r>
                        <a:rPr lang="ru-RU" sz="1000" b="1" i="0" u="none" strike="noStrike" dirty="0" smtClean="0">
                          <a:effectLst/>
                          <a:latin typeface="Arial"/>
                        </a:rPr>
                        <a:t>получают</a:t>
                      </a:r>
                      <a:r>
                        <a:rPr lang="ru-RU" sz="1000" b="1" i="0" u="none" strike="noStrike" baseline="0" dirty="0" smtClean="0">
                          <a:effectLst/>
                          <a:latin typeface="Arial"/>
                        </a:rPr>
                        <a:t> господдержку</a:t>
                      </a:r>
                      <a:endParaRPr lang="ru-RU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Алтайский край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Амурская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Белгородская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Брянская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Владимирская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Волгоградская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Воронежская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215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Кабардино-Балкарская Республика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Калужская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Кемеровская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Кировская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Краснодарский край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Курганская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Курская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Ленинградская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Липецкая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Московская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Нижегородская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Новосибирская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Омская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Оренбургская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5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Орловская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717750"/>
              </p:ext>
            </p:extLst>
          </p:nvPr>
        </p:nvGraphicFramePr>
        <p:xfrm>
          <a:off x="4860795" y="908731"/>
          <a:ext cx="4247709" cy="5672904"/>
        </p:xfrm>
        <a:graphic>
          <a:graphicData uri="http://schemas.openxmlformats.org/drawingml/2006/table">
            <a:tbl>
              <a:tblPr/>
              <a:tblGrid>
                <a:gridCol w="1583413"/>
                <a:gridCol w="1656184"/>
                <a:gridCol w="1008112"/>
              </a:tblGrid>
              <a:tr h="6480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effectLst/>
                          <a:latin typeface="Arial"/>
                        </a:rPr>
                        <a:t>Наименование субъекта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effectLst/>
                          <a:latin typeface="Arial"/>
                        </a:rPr>
                        <a:t>Всего </a:t>
                      </a:r>
                      <a:r>
                        <a:rPr lang="ru-RU" sz="1000" b="1" i="0" u="none" strike="noStrike" dirty="0" smtClean="0">
                          <a:effectLst/>
                          <a:latin typeface="Arial"/>
                        </a:rPr>
                        <a:t>заводов</a:t>
                      </a:r>
                      <a:r>
                        <a:rPr lang="ru-RU" sz="1000" b="1" i="0" u="none" strike="noStrike" baseline="0" dirty="0" smtClean="0">
                          <a:effectLst/>
                          <a:latin typeface="Arial"/>
                        </a:rPr>
                        <a:t> </a:t>
                      </a:r>
                      <a:r>
                        <a:rPr lang="ru-RU" sz="1000" b="1" i="0" u="none" strike="noStrike" dirty="0" smtClean="0">
                          <a:effectLst/>
                          <a:latin typeface="Arial"/>
                        </a:rPr>
                        <a:t>сельхозмашиностроения, </a:t>
                      </a:r>
                      <a:r>
                        <a:rPr lang="ru-RU" sz="1000" b="1" i="0" u="none" strike="noStrike" dirty="0">
                          <a:effectLst/>
                          <a:latin typeface="Arial"/>
                        </a:rPr>
                        <a:t>ед.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effectLst/>
                          <a:latin typeface="Arial"/>
                        </a:rPr>
                        <a:t>Из них </a:t>
                      </a:r>
                      <a:r>
                        <a:rPr lang="ru-RU" sz="1000" b="1" i="0" u="none" strike="noStrike" dirty="0" smtClean="0">
                          <a:effectLst/>
                          <a:latin typeface="Arial"/>
                        </a:rPr>
                        <a:t>получают господдержку</a:t>
                      </a:r>
                      <a:endParaRPr lang="ru-RU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Пензенская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Пермский край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Псковская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Республика Башкортостан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Республика Крым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Республика Марий Эл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Республика Мордовия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Республика Татарстан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Ростовская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Рязанская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Самарская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Санкт-Петербург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Саратовская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Свердловская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Смоленская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Ставропольский край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Тамбовская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Тверская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Удмуртская Республика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Ульяновская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Челябинская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Чеченская Республика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Чувашская Республика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55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Ярославская  область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30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Итого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308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53</a:t>
                      </a:r>
                    </a:p>
                  </a:txBody>
                  <a:tcPr marL="2960" marR="2960" marT="29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80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3"/>
          <p:cNvSpPr>
            <a:spLocks noChangeArrowheads="1"/>
          </p:cNvSpPr>
          <p:nvPr/>
        </p:nvSpPr>
        <p:spPr bwMode="auto">
          <a:xfrm>
            <a:off x="176213" y="73025"/>
            <a:ext cx="8940800" cy="7635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800" b="1">
                <a:solidFill>
                  <a:schemeClr val="bg1"/>
                </a:solidFill>
                <a:latin typeface="Arial" charset="0"/>
              </a:rPr>
              <a:t>Прогноз приобретения сельскохозяйственными товаропроизводителями техники в 2016 году в разрезе федеральных округов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09563" y="981075"/>
          <a:ext cx="8624887" cy="5321302"/>
        </p:xfrm>
        <a:graphic>
          <a:graphicData uri="http://schemas.openxmlformats.org/drawingml/2006/table">
            <a:tbl>
              <a:tblPr/>
              <a:tblGrid>
                <a:gridCol w="2844800"/>
                <a:gridCol w="1538287"/>
                <a:gridCol w="2054225"/>
                <a:gridCol w="2187575"/>
              </a:tblGrid>
              <a:tr h="9556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Наименование субъекта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Тракторы, шт.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Зерноуборочные комбайны, шт.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Кормоуборочные комбайны, шт.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Российская Федерация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11 625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5 233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823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Центральный Ф.О.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2 248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940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148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Северо-Западный Ф.О.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352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Южный Ф.О.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2 763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1 107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124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Северо-Кавказский Ф.О.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905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297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Крымский Ф.О.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152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Приволжский Ф.О.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2 671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1 409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247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Уральский Ф.О.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576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Сибирский Ф.О.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1 474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809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127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Дальневосточный Ф.О.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484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238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8794750" y="6586538"/>
            <a:ext cx="242888" cy="249237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sz="1400" b="1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564322"/>
            <a:ext cx="268339" cy="2867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15" name="Номер слайда 5"/>
          <p:cNvSpPr>
            <a:spLocks/>
          </p:cNvSpPr>
          <p:nvPr/>
        </p:nvSpPr>
        <p:spPr bwMode="auto">
          <a:xfrm>
            <a:off x="8675688" y="6634163"/>
            <a:ext cx="477837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fld id="{F14E376C-B5B3-420B-B663-9087622F2D83}" type="slidenum">
              <a:rPr lang="ru-RU" sz="1400" b="1">
                <a:solidFill>
                  <a:srgbClr val="006600"/>
                </a:solidFill>
                <a:latin typeface="+mj-lt"/>
              </a:rPr>
              <a:pPr algn="ctr">
                <a:defRPr/>
              </a:pPr>
              <a:t>16</a:t>
            </a:fld>
            <a:endParaRPr lang="ru-RU" sz="1400" b="1" dirty="0">
              <a:solidFill>
                <a:srgbClr val="006600"/>
              </a:solidFill>
              <a:latin typeface="+mj-lt"/>
            </a:endParaRPr>
          </a:p>
        </p:txBody>
      </p:sp>
      <p:cxnSp>
        <p:nvCxnSpPr>
          <p:cNvPr id="13380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50825" y="6557963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611188" y="6592888"/>
            <a:ext cx="82026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300" dirty="0">
                <a:solidFill>
                  <a:srgbClr val="006600"/>
                </a:solidFill>
                <a:latin typeface="+mj-lt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</a:p>
        </p:txBody>
      </p:sp>
    </p:spTree>
    <p:extLst>
      <p:ext uri="{BB962C8B-B14F-4D97-AF65-F5344CB8AC3E}">
        <p14:creationId xmlns:p14="http://schemas.microsoft.com/office/powerpoint/2010/main" val="30201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3"/>
          <p:cNvSpPr>
            <a:spLocks noChangeArrowheads="1"/>
          </p:cNvSpPr>
          <p:nvPr/>
        </p:nvSpPr>
        <p:spPr bwMode="auto">
          <a:xfrm>
            <a:off x="176213" y="73025"/>
            <a:ext cx="8940800" cy="6191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Прогноз приобретения основных видов сельскохозяйственной техники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2017 по 2020 гг.</a:t>
            </a:r>
            <a:endParaRPr kumimoji="0" lang="ru-RU" altLang="ru-RU" sz="1800" b="1">
              <a:solidFill>
                <a:schemeClr val="bg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8794750" y="6586538"/>
            <a:ext cx="242888" cy="249237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sz="1400" b="1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564322"/>
            <a:ext cx="268339" cy="2867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15" name="Номер слайда 5"/>
          <p:cNvSpPr>
            <a:spLocks/>
          </p:cNvSpPr>
          <p:nvPr/>
        </p:nvSpPr>
        <p:spPr bwMode="auto">
          <a:xfrm>
            <a:off x="8675688" y="6634163"/>
            <a:ext cx="477837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fld id="{FAFCD558-AC44-4D25-A898-C97C8339444B}" type="slidenum">
              <a:rPr lang="ru-RU" sz="1400" b="1">
                <a:solidFill>
                  <a:srgbClr val="006600"/>
                </a:solidFill>
                <a:latin typeface="+mj-lt"/>
              </a:rPr>
              <a:pPr algn="ctr">
                <a:defRPr/>
              </a:pPr>
              <a:t>17</a:t>
            </a:fld>
            <a:endParaRPr lang="ru-RU" sz="1400" b="1" dirty="0">
              <a:solidFill>
                <a:srgbClr val="006600"/>
              </a:solidFill>
              <a:latin typeface="+mj-lt"/>
            </a:endParaRPr>
          </a:p>
        </p:txBody>
      </p:sp>
      <p:cxnSp>
        <p:nvCxnSpPr>
          <p:cNvPr id="15366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50825" y="6557963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611188" y="6592888"/>
            <a:ext cx="82026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300" dirty="0">
                <a:solidFill>
                  <a:srgbClr val="006600"/>
                </a:solidFill>
                <a:latin typeface="+mj-lt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01625" y="765175"/>
          <a:ext cx="8664575" cy="5616575"/>
        </p:xfrm>
        <a:graphic>
          <a:graphicData uri="http://schemas.openxmlformats.org/drawingml/2006/table">
            <a:tbl>
              <a:tblPr/>
              <a:tblGrid>
                <a:gridCol w="4404493"/>
                <a:gridCol w="1034935"/>
                <a:gridCol w="1034935"/>
                <a:gridCol w="1155277"/>
                <a:gridCol w="1034935"/>
              </a:tblGrid>
              <a:tr h="3968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67230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Тракторы, ед.:</a:t>
                      </a:r>
                    </a:p>
                    <a:p>
                      <a:pPr algn="l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имеется в наличии с учетом выбытия</a:t>
                      </a:r>
                    </a:p>
                    <a:p>
                      <a:pPr algn="l" fontAlgn="b"/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приобретение новых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462 042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463 453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464 943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467 289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Зерноуборочные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комбайны, ед.</a:t>
                      </a:r>
                    </a:p>
                    <a:p>
                      <a:pPr algn="l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имеется в наличии с учетом выбытия</a:t>
                      </a:r>
                    </a:p>
                    <a:p>
                      <a:pPr algn="l" fontAlgn="b"/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приобретение новых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983</a:t>
                      </a:r>
                      <a:endParaRPr lang="ru-RU" sz="1400" b="0" i="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128 684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129 732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130 798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Свеклоуборочные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комбайны, ед.           </a:t>
                      </a:r>
                    </a:p>
                    <a:p>
                      <a:pPr algn="l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имеется в наличии с учетом выбытия</a:t>
                      </a:r>
                    </a:p>
                    <a:p>
                      <a:pPr algn="l" fontAlgn="b"/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приобретение новых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3 378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3 814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3 403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3 057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Кормоуборочные комбайны, ед. </a:t>
                      </a:r>
                    </a:p>
                    <a:p>
                      <a:pPr algn="l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имеется в наличии с учетом выбытия</a:t>
                      </a:r>
                    </a:p>
                    <a:p>
                      <a:pPr algn="l" fontAlgn="b"/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приобретение новых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19 789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910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19 898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960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20 055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20 218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Сеялки, ед.</a:t>
                      </a:r>
                    </a:p>
                    <a:p>
                      <a:pPr algn="l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имеется в наличии с учетом выбытия</a:t>
                      </a:r>
                    </a:p>
                    <a:p>
                      <a:pPr algn="l" fontAlgn="b"/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приобретение новых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211 203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211 848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212 634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211 607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Почвообрабатывающая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техника, ед.</a:t>
                      </a:r>
                    </a:p>
                    <a:p>
                      <a:pPr algn="l" fontAlgn="b"/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имеется в наличии с учетом выбытия</a:t>
                      </a:r>
                    </a:p>
                    <a:p>
                      <a:pPr algn="l" fontAlgn="b"/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приобретение новых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321 919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323 158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325 075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327 039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Машины для внесения минеральных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удобрений, ед.</a:t>
                      </a:r>
                    </a:p>
                    <a:p>
                      <a:pPr algn="l" fontAlgn="b"/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имеется в наличии с учетом выбытия</a:t>
                      </a:r>
                    </a:p>
                    <a:p>
                      <a:pPr algn="l" fontAlgn="b"/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приобретение новых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22 390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22 631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22 947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23 156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Машины для внесения органических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удобрений, ед.</a:t>
                      </a:r>
                    </a:p>
                    <a:p>
                      <a:pPr algn="l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имеется в наличии с учетом выбытия</a:t>
                      </a:r>
                    </a:p>
                    <a:p>
                      <a:pPr algn="l" fontAlgn="b"/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приобретение новых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8 306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547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8 433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594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8 620</a:t>
                      </a: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756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8 852</a:t>
                      </a:r>
                      <a:endParaRPr lang="ru-RU" sz="1400" b="0" i="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713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Диаграмма 3"/>
          <p:cNvGraphicFramePr>
            <a:graphicFrameLocks/>
          </p:cNvGraphicFramePr>
          <p:nvPr/>
        </p:nvGraphicFramePr>
        <p:xfrm>
          <a:off x="282575" y="857250"/>
          <a:ext cx="8682038" cy="531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9" r:id="rId4" imgW="8687553" imgH="5310076" progId="Excel.Chart.8">
                  <p:embed/>
                </p:oleObj>
              </mc:Choice>
              <mc:Fallback>
                <p:oleObj r:id="rId4" imgW="8687553" imgH="5310076" progId="Excel.Chart.8">
                  <p:embed/>
                  <p:pic>
                    <p:nvPicPr>
                      <p:cNvPr id="0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575" y="857250"/>
                        <a:ext cx="8682038" cy="531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AutoShape 3"/>
          <p:cNvSpPr txBox="1">
            <a:spLocks noChangeArrowheads="1"/>
          </p:cNvSpPr>
          <p:nvPr/>
        </p:nvSpPr>
        <p:spPr bwMode="auto">
          <a:xfrm>
            <a:off x="115888" y="66675"/>
            <a:ext cx="8940800" cy="8413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Рост доли Российской сельхозтехники на внутреннем рынке</a:t>
            </a: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16388" name="TextBox 2"/>
          <p:cNvSpPr txBox="1">
            <a:spLocks noChangeArrowheads="1"/>
          </p:cNvSpPr>
          <p:nvPr/>
        </p:nvSpPr>
        <p:spPr bwMode="auto">
          <a:xfrm>
            <a:off x="333375" y="6092825"/>
            <a:ext cx="84883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600" i="1">
                <a:solidFill>
                  <a:srgbClr val="000000"/>
                </a:solidFill>
                <a:latin typeface="Arial" charset="0"/>
              </a:rPr>
              <a:t>По данным предприятий сельскохозяйственного машиностроения</a:t>
            </a:r>
          </a:p>
        </p:txBody>
      </p:sp>
      <p:graphicFrame>
        <p:nvGraphicFramePr>
          <p:cNvPr id="16389" name="Диаграмма 15"/>
          <p:cNvGraphicFramePr>
            <a:graphicFrameLocks/>
          </p:cNvGraphicFramePr>
          <p:nvPr/>
        </p:nvGraphicFramePr>
        <p:xfrm>
          <a:off x="1898650" y="1268413"/>
          <a:ext cx="5616575" cy="460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0" r:id="rId7" imgW="5620999" imgH="4608975" progId="Excel.Chart.8">
                  <p:embed/>
                </p:oleObj>
              </mc:Choice>
              <mc:Fallback>
                <p:oleObj r:id="rId7" imgW="5620999" imgH="4608975" progId="Excel.Chart.8">
                  <p:embed/>
                  <p:pic>
                    <p:nvPicPr>
                      <p:cNvPr id="0" name="Диаграмма 15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8650" y="1268413"/>
                        <a:ext cx="5616575" cy="460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611" y="6553178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16391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2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16393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67D732ED-04FC-4AEC-9433-9D66B6F07696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90488" y="107950"/>
            <a:ext cx="8940800" cy="7635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>
                  <a:alpha val="72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defRPr sz="14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Приобретение сельскохозяйственными товаропроизводителями техники                                                                                                                                        в 1 квартале 2015-2016 гг. (по данным формы отчета ГП-24)</a:t>
            </a: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8794750" y="6586538"/>
            <a:ext cx="242888" cy="249237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sz="1400" b="1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564322"/>
            <a:ext cx="268339" cy="2867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13" name="Номер слайда 5"/>
          <p:cNvSpPr>
            <a:spLocks/>
          </p:cNvSpPr>
          <p:nvPr/>
        </p:nvSpPr>
        <p:spPr bwMode="auto">
          <a:xfrm>
            <a:off x="8675688" y="6634163"/>
            <a:ext cx="477837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fld id="{7FC433AD-6A0F-4C82-9C4D-7C7070C90B41}" type="slidenum">
              <a:rPr lang="ru-RU" sz="1400" b="1">
                <a:solidFill>
                  <a:srgbClr val="006600"/>
                </a:solidFill>
                <a:latin typeface="+mj-lt"/>
              </a:rPr>
              <a:pPr algn="ctr">
                <a:defRPr/>
              </a:pPr>
              <a:t>19</a:t>
            </a:fld>
            <a:endParaRPr lang="ru-RU" sz="1400" b="1" dirty="0">
              <a:solidFill>
                <a:srgbClr val="006600"/>
              </a:solidFill>
              <a:latin typeface="+mj-lt"/>
            </a:endParaRPr>
          </a:p>
        </p:txBody>
      </p:sp>
      <p:cxnSp>
        <p:nvCxnSpPr>
          <p:cNvPr id="18438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50825" y="6557963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611188" y="6592888"/>
            <a:ext cx="82026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300" dirty="0">
                <a:solidFill>
                  <a:srgbClr val="006600"/>
                </a:solidFill>
                <a:latin typeface="+mj-lt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0338" y="1057275"/>
          <a:ext cx="8786811" cy="53244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01580"/>
                <a:gridCol w="698359"/>
                <a:gridCol w="698359"/>
                <a:gridCol w="698359"/>
                <a:gridCol w="698359"/>
                <a:gridCol w="698359"/>
                <a:gridCol w="698359"/>
                <a:gridCol w="698359"/>
                <a:gridCol w="698359"/>
                <a:gridCol w="698359"/>
              </a:tblGrid>
              <a:tr h="26438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Наименование техники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Приобретение новой техники (физ. ед.):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6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Тракторы 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Комбайны зерноуборочные 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Комбайны кормоуборочные 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6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 кв.                        2015 г.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 кв.                        2016 г.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(+, -)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 кв.                        2015 г.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 кв.                        2016 г.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(+, -)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 кв.                        2015 г.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 кв.                        2016 г.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(+, -)</a:t>
                      </a:r>
                      <a:endParaRPr lang="ru-RU" sz="1400" b="1" i="0" u="none" strike="noStrike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2091" marR="2091" marT="20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952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effectLst/>
                          <a:latin typeface="+mn-lt"/>
                        </a:rPr>
                        <a:t>РОССИЙСКАЯ ФЕДЕРАЦИЯ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+mn-lt"/>
                        </a:rPr>
                        <a:t>2 579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+mn-lt"/>
                        </a:rPr>
                        <a:t>2 617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+mn-lt"/>
                        </a:rPr>
                        <a:t>741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+mn-lt"/>
                        </a:rPr>
                        <a:t>884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+mn-lt"/>
                        </a:rPr>
                        <a:t>143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+mn-lt"/>
                        </a:rPr>
                        <a:t>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3952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ЦЕНТРАЛЬНЫЙ Ф.О.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619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729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110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214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267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52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СЕВЕРО-ЗАПАДНЫЙ Ф.О.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52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ЮЖНЫЙ Ф.О.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623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669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167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204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44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СЕВЕРО-КАВКАЗСКИЙ Ф.О.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183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117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44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КРЫМСКИЙ Ф.О.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44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ПРИВОЛЖСКИЙ Ф.О.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649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693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125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197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44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УРАЛЬСКИЙ Ф.О.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44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СИБИРСКИЙ Ф.О.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233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101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44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ДАЛЬНЕВОСТОЧНЫЙ Ф.О.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3"/>
          <p:cNvSpPr>
            <a:spLocks noChangeArrowheads="1"/>
          </p:cNvSpPr>
          <p:nvPr/>
        </p:nvSpPr>
        <p:spPr bwMode="auto">
          <a:xfrm>
            <a:off x="35496" y="44624"/>
            <a:ext cx="9073008" cy="43204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lvl="0" algn="ctr"/>
            <a:r>
              <a:rPr lang="ru-RU" altLang="ru-RU" sz="15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MingLiU" pitchFamily="18" charset="-120"/>
                <a:cs typeface="Times New Roman" pitchFamily="18" charset="0"/>
              </a:rPr>
              <a:t>Сев яровых культур в хозяйствах всех категорий Российской Федерации, тыс. га (</a:t>
            </a:r>
            <a:r>
              <a:rPr lang="ru-RU" altLang="ru-RU" sz="1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MingLiU" pitchFamily="18" charset="-120"/>
                <a:cs typeface="Times New Roman" pitchFamily="18" charset="0"/>
              </a:rPr>
              <a:t>на 03.06.2016) 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225095847"/>
              </p:ext>
            </p:extLst>
          </p:nvPr>
        </p:nvGraphicFramePr>
        <p:xfrm>
          <a:off x="36512" y="3576525"/>
          <a:ext cx="9144000" cy="2981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1"/>
          <p:cNvSpPr txBox="1"/>
          <p:nvPr/>
        </p:nvSpPr>
        <p:spPr>
          <a:xfrm>
            <a:off x="8316416" y="5589240"/>
            <a:ext cx="727625" cy="259359"/>
          </a:xfrm>
          <a:prstGeom prst="rect">
            <a:avLst/>
          </a:prstGeom>
          <a:solidFill>
            <a:srgbClr val="FFFF99"/>
          </a:solidFill>
        </p:spPr>
        <p:txBody>
          <a:bodyPr wrap="non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cs typeface="Times New Roman" pitchFamily="18" charset="0"/>
              </a:rPr>
              <a:t>51 852,8</a:t>
            </a:r>
            <a:endParaRPr lang="ru-RU" sz="1400" b="1" dirty="0"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439014"/>
              </p:ext>
            </p:extLst>
          </p:nvPr>
        </p:nvGraphicFramePr>
        <p:xfrm>
          <a:off x="114299" y="548680"/>
          <a:ext cx="8924106" cy="29689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07352"/>
                <a:gridCol w="1508481"/>
                <a:gridCol w="1005653"/>
                <a:gridCol w="854985"/>
                <a:gridCol w="845321"/>
                <a:gridCol w="1101157"/>
                <a:gridCol w="1101157"/>
              </a:tblGrid>
              <a:tr h="2226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 Субъект </a:t>
                      </a:r>
                      <a:br>
                        <a:rPr lang="ru-RU" sz="1200" b="1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ru-RU" sz="1200" b="1" i="0" u="none" strike="noStrike" dirty="0" smtClean="0">
                          <a:effectLst/>
                          <a:latin typeface="+mn-lt"/>
                        </a:rPr>
                        <a:t>Российской Федерации</a:t>
                      </a:r>
                      <a:endParaRPr lang="ru-RU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+mn-lt"/>
                          <a:cs typeface="Times New Roman" pitchFamily="18" charset="0"/>
                        </a:rPr>
                        <a:t>Прогноз ярового сева на 2016 год, тыс. га</a:t>
                      </a:r>
                      <a:endParaRPr lang="ru-RU" sz="1200" b="1" i="0" u="none" strike="noStrike" dirty="0"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+mn-lt"/>
                          <a:cs typeface="Times New Roman" pitchFamily="18" charset="0"/>
                        </a:rPr>
                        <a:t>Посеяно,</a:t>
                      </a:r>
                      <a:r>
                        <a:rPr lang="ru-RU" sz="1200" b="1" u="none" strike="noStrike" baseline="0" dirty="0" smtClean="0"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u="none" strike="noStrike" dirty="0" smtClean="0">
                          <a:effectLst/>
                          <a:latin typeface="+mn-lt"/>
                          <a:cs typeface="Times New Roman" pitchFamily="18" charset="0"/>
                        </a:rPr>
                        <a:t>всего</a:t>
                      </a:r>
                      <a:endParaRPr lang="ru-RU" sz="1200" b="1" i="0" u="none" strike="noStrike" dirty="0"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+mn-lt"/>
                          <a:cs typeface="Times New Roman" pitchFamily="18" charset="0"/>
                        </a:rPr>
                        <a:t>Посеяно</a:t>
                      </a:r>
                      <a:endParaRPr lang="ru-RU" sz="1200" b="1" i="0" u="none" strike="noStrike" dirty="0"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+mn-lt"/>
                          <a:cs typeface="Times New Roman" pitchFamily="18" charset="0"/>
                        </a:rPr>
                        <a:t>в </a:t>
                      </a:r>
                      <a:r>
                        <a:rPr lang="ru-RU" sz="1200" b="1" u="none" strike="noStrike" dirty="0" smtClean="0">
                          <a:effectLst/>
                          <a:latin typeface="+mn-lt"/>
                          <a:cs typeface="Times New Roman" pitchFamily="18" charset="0"/>
                        </a:rPr>
                        <a:t>2015 </a:t>
                      </a:r>
                      <a:r>
                        <a:rPr lang="ru-RU" sz="1200" b="1" u="none" strike="noStrike" dirty="0">
                          <a:effectLst/>
                          <a:latin typeface="+mn-lt"/>
                          <a:cs typeface="Times New Roman" pitchFamily="18" charset="0"/>
                        </a:rPr>
                        <a:t>г.</a:t>
                      </a:r>
                      <a:endParaRPr lang="ru-RU" sz="1200" b="1" i="0" u="none" strike="noStrike" dirty="0"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+mn-lt"/>
                          <a:cs typeface="Times New Roman" pitchFamily="18" charset="0"/>
                        </a:rPr>
                        <a:t>2016</a:t>
                      </a:r>
                      <a:r>
                        <a:rPr lang="ru-RU" sz="1200" b="1" u="none" strike="noStrike" baseline="0" dirty="0" smtClean="0">
                          <a:effectLst/>
                          <a:latin typeface="+mn-lt"/>
                          <a:cs typeface="Times New Roman" pitchFamily="18" charset="0"/>
                        </a:rPr>
                        <a:t> г. </a:t>
                      </a:r>
                    </a:p>
                    <a:p>
                      <a:pPr algn="ctr" fontAlgn="b"/>
                      <a:r>
                        <a:rPr lang="ru-RU" sz="1200" b="1" u="none" strike="noStrike" baseline="0" dirty="0" smtClean="0">
                          <a:effectLst/>
                          <a:latin typeface="+mn-lt"/>
                          <a:cs typeface="Times New Roman" pitchFamily="18" charset="0"/>
                        </a:rPr>
                        <a:t>к 2015 г., +/-</a:t>
                      </a:r>
                      <a:endParaRPr lang="ru-RU" sz="1200" b="1" i="0" u="none" strike="noStrike" dirty="0"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baseline="0" dirty="0" smtClean="0">
                          <a:effectLst/>
                          <a:latin typeface="+mn-lt"/>
                          <a:cs typeface="Times New Roman" pitchFamily="18" charset="0"/>
                        </a:rPr>
                        <a:t>3 июня </a:t>
                      </a:r>
                      <a:r>
                        <a:rPr lang="ru-RU" sz="1200" b="1" i="0" u="none" strike="noStrike" baseline="0" dirty="0" err="1" smtClean="0">
                          <a:effectLst/>
                          <a:latin typeface="+mn-lt"/>
                          <a:cs typeface="Times New Roman" pitchFamily="18" charset="0"/>
                        </a:rPr>
                        <a:t>т.г</a:t>
                      </a:r>
                      <a:r>
                        <a:rPr lang="ru-RU" sz="1200" b="1" i="0" u="none" strike="noStrike" baseline="0" dirty="0" smtClean="0">
                          <a:effectLst/>
                          <a:latin typeface="+mn-lt"/>
                          <a:cs typeface="Times New Roman" pitchFamily="18" charset="0"/>
                        </a:rPr>
                        <a:t>. к</a:t>
                      </a:r>
                    </a:p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+mn-lt"/>
                          <a:cs typeface="Times New Roman" pitchFamily="18" charset="0"/>
                        </a:rPr>
                        <a:t>27</a:t>
                      </a:r>
                      <a:r>
                        <a:rPr lang="ru-RU" sz="1200" b="1" i="0" u="none" strike="noStrike" baseline="0" dirty="0" smtClean="0">
                          <a:effectLst/>
                          <a:latin typeface="+mn-lt"/>
                          <a:cs typeface="Times New Roman" pitchFamily="18" charset="0"/>
                        </a:rPr>
                        <a:t> мая </a:t>
                      </a:r>
                      <a:r>
                        <a:rPr lang="ru-RU" sz="1200" b="1" i="0" u="none" strike="noStrike" baseline="0" dirty="0" err="1" smtClean="0">
                          <a:effectLst/>
                          <a:latin typeface="+mn-lt"/>
                          <a:cs typeface="Times New Roman" pitchFamily="18" charset="0"/>
                        </a:rPr>
                        <a:t>т.г</a:t>
                      </a:r>
                      <a:r>
                        <a:rPr lang="ru-RU" sz="1200" b="1" i="0" u="none" strike="noStrike" baseline="0" dirty="0" smtClean="0">
                          <a:effectLst/>
                          <a:latin typeface="+mn-lt"/>
                          <a:cs typeface="Times New Roman" pitchFamily="18" charset="0"/>
                        </a:rPr>
                        <a:t>. </a:t>
                      </a:r>
                    </a:p>
                    <a:p>
                      <a:pPr algn="ctr" fontAlgn="b"/>
                      <a:r>
                        <a:rPr lang="ru-RU" sz="1200" b="1" i="0" u="none" strike="noStrike" baseline="0" dirty="0" smtClean="0">
                          <a:effectLst/>
                          <a:latin typeface="+mn-lt"/>
                          <a:cs typeface="Times New Roman" pitchFamily="18" charset="0"/>
                        </a:rPr>
                        <a:t>(сев за неделю)</a:t>
                      </a:r>
                      <a:endParaRPr lang="ru-RU" sz="1200" b="1" i="0" u="none" strike="noStrike" dirty="0"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22655">
                <a:tc v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effectLst/>
                        <a:latin typeface="Times New Roman Cyr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+mn-lt"/>
                          <a:cs typeface="Times New Roman" pitchFamily="18" charset="0"/>
                        </a:rPr>
                        <a:t>в </a:t>
                      </a:r>
                      <a:r>
                        <a:rPr lang="ru-RU" sz="1200" b="1" u="none" strike="noStrike" dirty="0" smtClean="0">
                          <a:effectLst/>
                          <a:latin typeface="+mn-lt"/>
                          <a:cs typeface="Times New Roman" pitchFamily="18" charset="0"/>
                        </a:rPr>
                        <a:t>2016 г.</a:t>
                      </a:r>
                      <a:endParaRPr lang="ru-RU" sz="1200" b="1" i="0" u="none" strike="noStrike" dirty="0"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+mn-lt"/>
                          <a:cs typeface="Times New Roman" pitchFamily="18" charset="0"/>
                        </a:rPr>
                        <a:t>%</a:t>
                      </a:r>
                      <a:endParaRPr lang="ru-RU" sz="1200" b="1" i="0" u="none" strike="noStrike" dirty="0"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29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Российская Федерация</a:t>
                      </a: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effectLst/>
                          <a:latin typeface="+mn-lt"/>
                        </a:rPr>
                        <a:t>52 570,9</a:t>
                      </a:r>
                      <a:endParaRPr lang="ru-RU" sz="13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48 252,6</a:t>
                      </a:r>
                      <a:endParaRPr lang="ru-RU" sz="13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46 689,2</a:t>
                      </a:r>
                      <a:endParaRPr lang="ru-RU" sz="13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1 563,4</a:t>
                      </a:r>
                      <a:endParaRPr lang="ru-RU" sz="13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4 628,4</a:t>
                      </a:r>
                      <a:endParaRPr lang="ru-RU" sz="1300" b="1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48134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Центральный </a:t>
                      </a:r>
                      <a:r>
                        <a:rPr lang="ru-RU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Ф.О.</a:t>
                      </a:r>
                      <a:endParaRPr lang="ru-RU" sz="13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+mn-lt"/>
                        </a:rPr>
                        <a:t>9 217,7</a:t>
                      </a:r>
                      <a:endParaRPr lang="ru-RU" sz="13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8 283,0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8 557,7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-274,7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029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Северо-Западный </a:t>
                      </a:r>
                      <a:r>
                        <a:rPr lang="ru-RU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Ф.О.</a:t>
                      </a:r>
                      <a:endParaRPr lang="ru-RU" sz="13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+mn-lt"/>
                        </a:rPr>
                        <a:t>482,5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029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Южный </a:t>
                      </a:r>
                      <a:r>
                        <a:rPr lang="ru-RU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Ф.О.</a:t>
                      </a:r>
                      <a:endParaRPr lang="ru-RU" sz="13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+mn-lt"/>
                        </a:rPr>
                        <a:t>6 210,9</a:t>
                      </a:r>
                      <a:endParaRPr lang="ru-RU" sz="13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5 343,4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5 847,0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-503,6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029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Северо-Кавказский Ф.О.</a:t>
                      </a:r>
                      <a:endParaRPr lang="ru-RU" sz="13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+mn-lt"/>
                        </a:rPr>
                        <a:t>1807,5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1 770,7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1 700,3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029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Приволжский </a:t>
                      </a:r>
                      <a:r>
                        <a:rPr lang="ru-RU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Ф.О.</a:t>
                      </a:r>
                      <a:endParaRPr lang="ru-RU" sz="13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+mn-lt"/>
                        </a:rPr>
                        <a:t>15 626,7</a:t>
                      </a:r>
                      <a:endParaRPr lang="ru-RU" sz="13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15 174,9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14 865,3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309,6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1 204,2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029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Уральский </a:t>
                      </a:r>
                      <a:r>
                        <a:rPr lang="ru-RU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Ф.О.</a:t>
                      </a:r>
                      <a:endParaRPr lang="ru-RU" sz="13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+mn-lt"/>
                        </a:rPr>
                        <a:t>4 358,2</a:t>
                      </a:r>
                      <a:endParaRPr lang="ru-RU" sz="13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4 117,2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3 168,0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949,2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696,4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029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Сибирский </a:t>
                      </a:r>
                      <a:r>
                        <a:rPr lang="ru-RU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Ф.О.</a:t>
                      </a:r>
                      <a:endParaRPr lang="ru-RU" sz="13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+mn-lt"/>
                        </a:rPr>
                        <a:t>12 797,5</a:t>
                      </a:r>
                      <a:endParaRPr lang="ru-RU" sz="13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11 814,5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10 824,7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989,8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1 791,4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029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Дальневосточный </a:t>
                      </a:r>
                      <a:r>
                        <a:rPr lang="ru-RU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Ф.О.</a:t>
                      </a: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+mn-lt"/>
                        </a:rPr>
                        <a:t>1 821,0</a:t>
                      </a:r>
                      <a:endParaRPr lang="ru-RU" sz="13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1 047,8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1 167,3</a:t>
                      </a:r>
                      <a:endParaRPr lang="ru-RU" sz="13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-119,5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242,7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029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Крымский </a:t>
                      </a:r>
                      <a:r>
                        <a:rPr lang="ru-RU" sz="13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Ф.О.</a:t>
                      </a: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effectLst/>
                          <a:latin typeface="+mn-lt"/>
                        </a:rPr>
                        <a:t>249,0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279,7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" name="Oval 8"/>
          <p:cNvSpPr>
            <a:spLocks noChangeArrowheads="1"/>
          </p:cNvSpPr>
          <p:nvPr/>
        </p:nvSpPr>
        <p:spPr bwMode="auto">
          <a:xfrm>
            <a:off x="8795518" y="6586998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400" b="1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6564322"/>
            <a:ext cx="268339" cy="2867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20" name="Номер слайда 5"/>
          <p:cNvSpPr>
            <a:spLocks/>
          </p:cNvSpPr>
          <p:nvPr/>
        </p:nvSpPr>
        <p:spPr bwMode="auto">
          <a:xfrm>
            <a:off x="8676456" y="6634623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fld id="{28770B14-2D29-4C66-B2AD-205C34CD5BC0}" type="slidenum">
              <a:rPr lang="ru-RU" sz="1400" b="1">
                <a:solidFill>
                  <a:srgbClr val="006600"/>
                </a:solidFill>
                <a:latin typeface="+mj-lt"/>
              </a:rPr>
              <a:pPr algn="ctr"/>
              <a:t>2</a:t>
            </a:fld>
            <a:endParaRPr lang="ru-RU" sz="1400" b="1" dirty="0">
              <a:solidFill>
                <a:srgbClr val="006600"/>
              </a:solidFill>
              <a:latin typeface="+mj-lt"/>
            </a:endParaRPr>
          </a:p>
        </p:txBody>
      </p:sp>
      <p:cxnSp>
        <p:nvCxnSpPr>
          <p:cNvPr id="21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50825" y="6557963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300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97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3"/>
          <p:cNvSpPr>
            <a:spLocks noChangeArrowheads="1"/>
          </p:cNvSpPr>
          <p:nvPr/>
        </p:nvSpPr>
        <p:spPr bwMode="auto">
          <a:xfrm>
            <a:off x="120650" y="157163"/>
            <a:ext cx="8807450" cy="463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1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меры поддержки технической и технологической модернизации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611" y="6553179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19460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1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19462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D78FAC2C-C51E-48E9-A669-641D6E37198A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9463" name="Rectangle 12"/>
          <p:cNvSpPr>
            <a:spLocks noChangeArrowheads="1"/>
          </p:cNvSpPr>
          <p:nvPr/>
        </p:nvSpPr>
        <p:spPr bwMode="auto">
          <a:xfrm>
            <a:off x="981075" y="6565900"/>
            <a:ext cx="7451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ДЕПАРТАМЕНТ РАСТЕНИЕВОДСТВА, ХИМИЗАЦИИ И ЗАЩИТЫ РАСТЕНИЙ МИНСЕЛЬХОЗА РОССИИ</a:t>
            </a:r>
          </a:p>
        </p:txBody>
      </p:sp>
      <p:sp>
        <p:nvSpPr>
          <p:cNvPr id="19464" name="Прямоугольник 3"/>
          <p:cNvSpPr>
            <a:spLocks noChangeArrowheads="1"/>
          </p:cNvSpPr>
          <p:nvPr/>
        </p:nvSpPr>
        <p:spPr bwMode="auto">
          <a:xfrm>
            <a:off x="290513" y="549275"/>
            <a:ext cx="85915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700" b="1">
                <a:latin typeface="Times New Roman" pitchFamily="18" charset="0"/>
                <a:cs typeface="Times New Roman" pitchFamily="18" charset="0"/>
              </a:rPr>
              <a:t>1. Основное мероприятие «Обновление парка сельскохозяйственной техники» </a:t>
            </a:r>
            <a:r>
              <a:rPr kumimoji="0" lang="ru-RU" altLang="ru-RU" sz="1700">
                <a:latin typeface="Times New Roman" pitchFamily="18" charset="0"/>
                <a:cs typeface="Times New Roman" pitchFamily="18" charset="0"/>
              </a:rPr>
              <a:t>Государственной программы развития сельского хозяйства и регулирования рынков сельскохозяйственной продукции, сырья и продовольствия на 2013-2020 годы (в 2015 г. из Федерального бюджета выделено 5 194,9 млн. руб., в 2016 г. – 9 862 млн. руб. соответственно)</a:t>
            </a:r>
          </a:p>
        </p:txBody>
      </p:sp>
      <p:sp>
        <p:nvSpPr>
          <p:cNvPr id="19465" name="Прямоугольник 2"/>
          <p:cNvSpPr>
            <a:spLocks noChangeArrowheads="1"/>
          </p:cNvSpPr>
          <p:nvPr/>
        </p:nvSpPr>
        <p:spPr bwMode="auto">
          <a:xfrm>
            <a:off x="268288" y="1809750"/>
            <a:ext cx="8485187" cy="453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700" b="1" dirty="0">
                <a:latin typeface="Times New Roman" pitchFamily="18" charset="0"/>
                <a:cs typeface="Times New Roman" pitchFamily="18" charset="0"/>
              </a:rPr>
              <a:t>2. Механизм финансовой аренды (лизинга)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700" dirty="0" err="1">
                <a:latin typeface="Times New Roman" pitchFamily="18" charset="0"/>
                <a:cs typeface="Times New Roman" pitchFamily="18" charset="0"/>
              </a:rPr>
              <a:t>Росагролизинг</a:t>
            </a:r>
            <a:r>
              <a:rPr kumimoji="0" lang="ru-RU" altLang="ru-RU" sz="1700" dirty="0">
                <a:latin typeface="Times New Roman" pitchFamily="18" charset="0"/>
                <a:cs typeface="Times New Roman" pitchFamily="18" charset="0"/>
              </a:rPr>
              <a:t> в 2015 году поставлено на условиях лизинга 4 072 ед. сельскохозяйственной и автомобильной техники, что на 14,5% меньше по сравнению с 2014 г., на общую сумму 12 млрд </a:t>
            </a:r>
            <a:r>
              <a:rPr kumimoji="0" lang="ru-RU" altLang="ru-RU" sz="1700" dirty="0" smtClean="0">
                <a:latin typeface="Times New Roman" pitchFamily="18" charset="0"/>
                <a:cs typeface="Times New Roman" pitchFamily="18" charset="0"/>
              </a:rPr>
              <a:t>руб.</a:t>
            </a:r>
            <a:endParaRPr kumimoji="0" lang="ru-RU" alt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700" b="1" dirty="0">
                <a:latin typeface="Times New Roman" pitchFamily="18" charset="0"/>
                <a:cs typeface="Times New Roman" pitchFamily="18" charset="0"/>
              </a:rPr>
              <a:t>3. Кредитные продукты </a:t>
            </a:r>
            <a:r>
              <a:rPr kumimoji="0" lang="ru-RU" altLang="ru-RU" sz="1700" b="1" dirty="0" smtClean="0">
                <a:latin typeface="Times New Roman" pitchFamily="18" charset="0"/>
                <a:cs typeface="Times New Roman" pitchFamily="18" charset="0"/>
              </a:rPr>
              <a:t>(субсидирование 2/3 ставки рефинансирования)</a:t>
            </a:r>
            <a:endParaRPr kumimoji="0" lang="ru-RU" altLang="ru-RU" sz="17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7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700" dirty="0" err="1">
                <a:latin typeface="Times New Roman" pitchFamily="18" charset="0"/>
                <a:cs typeface="Times New Roman" pitchFamily="18" charset="0"/>
              </a:rPr>
              <a:t>Россельхозбанк</a:t>
            </a:r>
            <a:r>
              <a:rPr kumimoji="0" lang="ru-RU" altLang="ru-RU" sz="17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700" dirty="0">
                <a:latin typeface="Times New Roman" pitchFamily="18" charset="0"/>
                <a:cs typeface="Times New Roman" pitchFamily="18" charset="0"/>
              </a:rPr>
              <a:t>в 2015 г. предоставило заемщикам кредитов на покупку сельскохозяйственной техники на сумму 6,1 млрд руб., что на 4,4 млрд руб. (или 42 %) меньше по сравнению с 2014 г. (10,5 млрд рублей), за счет которых </a:t>
            </a:r>
            <a:r>
              <a:rPr kumimoji="0" lang="ru-RU" altLang="ru-RU" sz="1700" dirty="0" err="1">
                <a:latin typeface="Times New Roman" pitchFamily="18" charset="0"/>
                <a:cs typeface="Times New Roman" pitchFamily="18" charset="0"/>
              </a:rPr>
              <a:t>сельхозтоваропроизводителями</a:t>
            </a:r>
            <a:r>
              <a:rPr kumimoji="0" lang="ru-RU" altLang="ru-RU" sz="1700" dirty="0">
                <a:latin typeface="Times New Roman" pitchFamily="18" charset="0"/>
                <a:cs typeface="Times New Roman" pitchFamily="18" charset="0"/>
              </a:rPr>
              <a:t> приобретено 667 тракторов (6,2 % от общего количества тракторов приобретенных в 2015 г.), 760 комбайна  (12,6 % от общего количества приобретенных в 2015 г. зерно- и кормоуборочных комбайнов)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700" b="1" dirty="0">
                <a:latin typeface="Times New Roman" pitchFamily="18" charset="0"/>
                <a:cs typeface="Times New Roman" pitchFamily="18" charset="0"/>
              </a:rPr>
              <a:t>4. Региональные программы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700" dirty="0">
                <a:latin typeface="Times New Roman" pitchFamily="18" charset="0"/>
                <a:cs typeface="Times New Roman" pitchFamily="18" charset="0"/>
              </a:rPr>
              <a:t>В 52 субъектах Российской Федерации в 2015 году действовали </a:t>
            </a:r>
            <a:r>
              <a:rPr kumimoji="0" lang="ru-RU" altLang="ru-RU" sz="1700" b="1" dirty="0">
                <a:latin typeface="Times New Roman" pitchFamily="18" charset="0"/>
                <a:cs typeface="Times New Roman" pitchFamily="18" charset="0"/>
              </a:rPr>
              <a:t>региональные программы</a:t>
            </a:r>
            <a:r>
              <a:rPr kumimoji="0" lang="ru-RU" altLang="ru-RU" sz="1700" dirty="0">
                <a:latin typeface="Times New Roman" pitchFamily="18" charset="0"/>
                <a:cs typeface="Times New Roman" pitchFamily="18" charset="0"/>
              </a:rPr>
              <a:t>, которые предусматривали компенсацию части затрат на приобретение сельскохозяйственной техники и оборудования (в 2014 г. – в </a:t>
            </a:r>
            <a:r>
              <a:rPr kumimoji="0" lang="ru-RU" altLang="ru-RU" sz="1700" dirty="0" smtClean="0">
                <a:latin typeface="Times New Roman" pitchFamily="18" charset="0"/>
                <a:cs typeface="Times New Roman" pitchFamily="18" charset="0"/>
              </a:rPr>
              <a:t>49 субъектах, </a:t>
            </a:r>
            <a:r>
              <a:rPr kumimoji="0" lang="ru-RU" altLang="ru-RU" sz="1700" dirty="0">
                <a:latin typeface="Times New Roman" pitchFamily="18" charset="0"/>
                <a:cs typeface="Times New Roman" pitchFamily="18" charset="0"/>
              </a:rPr>
              <a:t>в 2013 г. – в </a:t>
            </a:r>
            <a:r>
              <a:rPr kumimoji="0" lang="ru-RU" altLang="ru-RU" sz="1700" dirty="0" smtClean="0">
                <a:latin typeface="Times New Roman" pitchFamily="18" charset="0"/>
                <a:cs typeface="Times New Roman" pitchFamily="18" charset="0"/>
              </a:rPr>
              <a:t>39 субъектах), </a:t>
            </a:r>
            <a:r>
              <a:rPr kumimoji="0" lang="ru-RU" altLang="ru-RU" sz="1700" dirty="0">
                <a:latin typeface="Times New Roman" pitchFamily="18" charset="0"/>
                <a:cs typeface="Times New Roman" pitchFamily="18" charset="0"/>
              </a:rPr>
              <a:t>с общим объемом финансирования из региональных бюджетов 10,0 млрд руб. (8,8 млрд руб. и 4 млрд руб. соответственно)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3"/>
          <p:cNvSpPr>
            <a:spLocks noChangeArrowheads="1"/>
          </p:cNvSpPr>
          <p:nvPr/>
        </p:nvSpPr>
        <p:spPr bwMode="auto">
          <a:xfrm>
            <a:off x="176213" y="73025"/>
            <a:ext cx="8940800" cy="4032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800" b="1">
                <a:solidFill>
                  <a:srgbClr val="FFFFFF"/>
                </a:solidFill>
                <a:latin typeface="Arial" charset="0"/>
              </a:rPr>
              <a:t>Направления развития сельскохозяйственной техники</a:t>
            </a:r>
          </a:p>
        </p:txBody>
      </p:sp>
      <p:sp>
        <p:nvSpPr>
          <p:cNvPr id="25603" name="Oval 8"/>
          <p:cNvSpPr>
            <a:spLocks noChangeArrowheads="1"/>
          </p:cNvSpPr>
          <p:nvPr/>
        </p:nvSpPr>
        <p:spPr bwMode="auto">
          <a:xfrm>
            <a:off x="8794750" y="6586538"/>
            <a:ext cx="242888" cy="249237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564322"/>
            <a:ext cx="268339" cy="2867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25605" name="Номер слайда 5"/>
          <p:cNvSpPr>
            <a:spLocks/>
          </p:cNvSpPr>
          <p:nvPr/>
        </p:nvSpPr>
        <p:spPr bwMode="auto">
          <a:xfrm>
            <a:off x="8675688" y="6634163"/>
            <a:ext cx="477837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B3E8F478-A0DB-46D1-8F0D-F055C0F5AF9B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cxnSp>
        <p:nvCxnSpPr>
          <p:cNvPr id="25606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50825" y="6557963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7" name="Rectangle 12"/>
          <p:cNvSpPr>
            <a:spLocks noChangeArrowheads="1"/>
          </p:cNvSpPr>
          <p:nvPr/>
        </p:nvSpPr>
        <p:spPr bwMode="auto">
          <a:xfrm>
            <a:off x="611188" y="6592888"/>
            <a:ext cx="827246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100">
                <a:solidFill>
                  <a:srgbClr val="006600"/>
                </a:solidFill>
                <a:latin typeface="Arial" charset="0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716303"/>
              </p:ext>
            </p:extLst>
          </p:nvPr>
        </p:nvGraphicFramePr>
        <p:xfrm>
          <a:off x="307975" y="500063"/>
          <a:ext cx="8677275" cy="6005757"/>
        </p:xfrm>
        <a:graphic>
          <a:graphicData uri="http://schemas.openxmlformats.org/drawingml/2006/table">
            <a:tbl>
              <a:tblPr/>
              <a:tblGrid>
                <a:gridCol w="4703763"/>
                <a:gridCol w="1898650"/>
                <a:gridCol w="2074862"/>
              </a:tblGrid>
              <a:tr h="192785">
                <a:tc rowSpan="2"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Показатели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Технический уровень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7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Долгосрочная перспектива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Достигнутый 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 России</a:t>
                      </a: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478223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Многофункциональность машин – число одновременно выполняемых операций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785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плуги, число корпусов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785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опрыскиватели, м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785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жатки зерновые, ширина захвата, м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570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Грузоподъемность машин для внесения органических удобрений, тонн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785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Грузоподъемность прицепов, тонн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785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Вместимость бункеров зерноуборочных комбайнов,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м.куб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51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Транспортная скорость комбайнов, км/ч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50-60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20-30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785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Мощность двигателя, л.с.: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785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тракторы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120-150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785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зерноуборочные комбайны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456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180-200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785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кормоуборочные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760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18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Удельный расход топлива двигателями тракторов, г/кВт·ч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175-200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225-250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785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Ресурс работы двигателей тракторов, тыс. мото-ч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785">
                <a:tc gridSpan="3"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Наработка на сложный отказ, тыс.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мото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-ч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2785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тракторов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2,0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0,45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51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зерноуборочных комбайнов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0,45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0,4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07"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Уровень шума в кабинах, дБа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Менее 70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342900"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80-88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9167" marR="191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3"/>
          <p:cNvSpPr>
            <a:spLocks noChangeArrowheads="1"/>
          </p:cNvSpPr>
          <p:nvPr/>
        </p:nvSpPr>
        <p:spPr bwMode="auto">
          <a:xfrm>
            <a:off x="120650" y="157163"/>
            <a:ext cx="8807450" cy="6794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1800" b="1">
                <a:solidFill>
                  <a:schemeClr val="bg1"/>
                </a:solidFill>
                <a:latin typeface="Arial" charset="0"/>
              </a:rPr>
              <a:t>Научное сопровождение технической и технологической</a:t>
            </a:r>
            <a:br>
              <a:rPr kumimoji="0" lang="ru-RU" altLang="ru-RU" sz="1800" b="1">
                <a:solidFill>
                  <a:schemeClr val="bg1"/>
                </a:solidFill>
                <a:latin typeface="Arial" charset="0"/>
              </a:rPr>
            </a:br>
            <a:r>
              <a:rPr kumimoji="0" lang="ru-RU" altLang="ru-RU" sz="1800" b="1">
                <a:solidFill>
                  <a:schemeClr val="bg1"/>
                </a:solidFill>
                <a:latin typeface="Arial" charset="0"/>
              </a:rPr>
              <a:t>модернизации АПК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927955"/>
              </p:ext>
            </p:extLst>
          </p:nvPr>
        </p:nvGraphicFramePr>
        <p:xfrm>
          <a:off x="179388" y="1052513"/>
          <a:ext cx="8748712" cy="533387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432172"/>
                <a:gridCol w="6984776"/>
                <a:gridCol w="1331764"/>
              </a:tblGrid>
              <a:tr h="2454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№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научно-исследовательского института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Расположение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</a:tr>
              <a:tr h="4909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«Всероссийский научно-исследовательский институт механизации сельского хозяйства» (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ВИМ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Москва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</a:tr>
              <a:tr h="4909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ГБНУ «Институт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агроинженерных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экологических проблем сельскохозяйственного производства» (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ГБНУ ИАЭП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Санкт-Петербург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</a:tr>
              <a:tr h="4909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«Всероссийский научно – исследовательский институт электрификации сельского хозяйства» (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ВИЭСХ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Москва,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</a:tr>
              <a:tr h="4909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«Всероссийский научно-исследовательский технологический институт ремонта и эксплуатации машинно-тракторного парка» (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ГОСНИТИ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Москва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</a:tr>
              <a:tr h="4909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«Северо-кавказский научно-исследовательский институт механизации и электрификации сельского хозяйства» (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СКНИИМЭСХ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Зерноград, Ростовская область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</a:tr>
              <a:tr h="4909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«Всероссийский научно-исследовательский институт механизации льноводства» (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ВНИИМЛ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Тверь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</a:tr>
              <a:tr h="4909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«Всероссийский научно-исследовательский институт механизации животноводства» (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ВНИИМЖ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Москва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</a:tr>
              <a:tr h="4909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«Всероссийский научно-исследовательский институт использования техники и нефтепродуктов в сельском хозяйстве» (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ВНИИТиН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Тамбов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</a:tr>
              <a:tr h="4909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«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Всероссийский научно-исследовательский институт механизации и информатизации агрохимического обеспечения сельского хозяйства» (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ВНИМС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Рязань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</a:tr>
              <a:tr h="5204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«Дальневосточный научно-исследовательский институт механизации и электрификации сельского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хозяйства»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ФГБНУ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ДальНИИМЭСХ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Благовещенск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8191" marR="58191" marT="0" marB="0"/>
                </a:tc>
              </a:tr>
            </a:tbl>
          </a:graphicData>
        </a:graphic>
      </p:graphicFrame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11" y="6553178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26666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67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26668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4E34E4BC-6E43-4178-8DA6-3F7E23B381CD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3"/>
          <p:cNvSpPr>
            <a:spLocks noChangeArrowheads="1"/>
          </p:cNvSpPr>
          <p:nvPr/>
        </p:nvSpPr>
        <p:spPr bwMode="auto">
          <a:xfrm>
            <a:off x="120650" y="157163"/>
            <a:ext cx="8807450" cy="6794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800" b="1">
                <a:solidFill>
                  <a:schemeClr val="bg1"/>
                </a:solidFill>
                <a:latin typeface="Arial" charset="0"/>
              </a:rPr>
              <a:t>Система испытаний сельскохозяйственной техники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800" b="1">
                <a:solidFill>
                  <a:schemeClr val="bg1"/>
                </a:solidFill>
                <a:latin typeface="Arial" charset="0"/>
              </a:rPr>
              <a:t>(10 МИС и Государственный испытательный центр)</a:t>
            </a:r>
          </a:p>
        </p:txBody>
      </p:sp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11" y="6553179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27652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3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27654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85729658-B121-4804-8260-E94AE0FFBA63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pic>
        <p:nvPicPr>
          <p:cNvPr id="27656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" b="18037"/>
          <a:stretch>
            <a:fillRect/>
          </a:stretch>
        </p:blipFill>
        <p:spPr bwMode="auto">
          <a:xfrm>
            <a:off x="120650" y="981075"/>
            <a:ext cx="8689975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7" name="TextBox 2"/>
          <p:cNvSpPr txBox="1">
            <a:spLocks noChangeArrowheads="1"/>
          </p:cNvSpPr>
          <p:nvPr/>
        </p:nvSpPr>
        <p:spPr bwMode="auto">
          <a:xfrm>
            <a:off x="120650" y="5516563"/>
            <a:ext cx="91313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>
                <a:latin typeface="Times New Roman" pitchFamily="18" charset="0"/>
                <a:cs typeface="Times New Roman" pitchFamily="18" charset="0"/>
              </a:rPr>
              <a:t>Федеральные государственные машиноиспытательные станции на основании нормативной документации и ГОСТов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>
                <a:latin typeface="Times New Roman" pitchFamily="18" charset="0"/>
                <a:cs typeface="Times New Roman" pitchFamily="18" charset="0"/>
              </a:rPr>
              <a:t>проводят испытания техники с государственной поддержкой. При выявлении случаев несоответствия или низкого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>
                <a:latin typeface="Times New Roman" pitchFamily="18" charset="0"/>
                <a:cs typeface="Times New Roman" pitchFamily="18" charset="0"/>
              </a:rPr>
              <a:t>качества данной техники информируют Минсельхоз России на любом этапе испытаний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e.samoschenko\Pictures\фотографии\IMG_01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66" y="4437112"/>
            <a:ext cx="2719950" cy="204076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e.samoschenko\Pictures\фотографии\техосмотр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405" y="4437112"/>
            <a:ext cx="3009083" cy="2071638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e.samoschenko\Pictures\фотографии\IMG_0689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242" y="4437112"/>
            <a:ext cx="3033910" cy="2040759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7" name="AutoShape 3"/>
          <p:cNvSpPr>
            <a:spLocks noChangeArrowheads="1"/>
          </p:cNvSpPr>
          <p:nvPr/>
        </p:nvSpPr>
        <p:spPr bwMode="auto">
          <a:xfrm>
            <a:off x="127000" y="136525"/>
            <a:ext cx="8807450" cy="7000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20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Государственным инспекциям гостехнадзора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2000" b="1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субъектов Российской Федерации необходимо</a:t>
            </a:r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611" y="6553178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28679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0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28681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B3063A59-1EC5-4436-9E01-A1DE2EA1AF71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28682" name="Rectangle 12"/>
          <p:cNvSpPr>
            <a:spLocks noChangeArrowheads="1"/>
          </p:cNvSpPr>
          <p:nvPr/>
        </p:nvSpPr>
        <p:spPr bwMode="auto">
          <a:xfrm>
            <a:off x="639763" y="6565900"/>
            <a:ext cx="859948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1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5263" y="981075"/>
            <a:ext cx="8583612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FF0000"/>
                </a:solidFill>
              </a:rPr>
              <a:t>ежемесячно</a:t>
            </a:r>
            <a:r>
              <a:rPr lang="ru-RU" sz="1600" dirty="0"/>
              <a:t> предоставлять в Депрастениеводство информацию об отказах сельскохозяйственной техники особенно, приобретенной сельскохозяйственными товаропроизводителями с использованием государственной поддержки, предусмотренной постановлением Правительства Российской Федерации </a:t>
            </a:r>
            <a:br>
              <a:rPr lang="ru-RU" sz="1600" dirty="0"/>
            </a:br>
            <a:r>
              <a:rPr lang="ru-RU" sz="1600" dirty="0"/>
              <a:t>от 27 декабря 2012 г. № 1432 «Об утверждении правил предоставления субсидий производителям сельскохозяйственной техники», выявленных :</a:t>
            </a:r>
          </a:p>
          <a:p>
            <a:pPr marL="1081088" indent="-285750">
              <a:buFont typeface="Arial" pitchFamily="34" charset="0"/>
              <a:buChar char="•"/>
              <a:defRPr/>
            </a:pPr>
            <a:r>
              <a:rPr lang="ru-RU" sz="1600" dirty="0"/>
              <a:t>в ходе осуществления надзора за техническим состоянием тракторов, самоходных машин и прицепов к ним в процессе использования, </a:t>
            </a:r>
          </a:p>
          <a:p>
            <a:pPr marL="1081088" indent="-285750">
              <a:buFont typeface="Arial" pitchFamily="34" charset="0"/>
              <a:buChar char="•"/>
              <a:defRPr/>
            </a:pPr>
            <a:r>
              <a:rPr lang="ru-RU" sz="1600" dirty="0"/>
              <a:t>при проведении технического осмотра, </a:t>
            </a:r>
          </a:p>
          <a:p>
            <a:pPr marL="1081088" indent="-285750">
              <a:buFont typeface="Arial" pitchFamily="34" charset="0"/>
              <a:buChar char="•"/>
              <a:defRPr/>
            </a:pPr>
            <a:r>
              <a:rPr lang="ru-RU" sz="1600" dirty="0"/>
              <a:t>по результатам участия в комиссиях по рассмотрению претензий владельцев поднадзорных машин и оборудования по поводу ненадлежащего качества проданной или отремонтированной техники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6"/>
          <p:cNvSpPr txBox="1">
            <a:spLocks noChangeArrowheads="1"/>
          </p:cNvSpPr>
          <p:nvPr/>
        </p:nvSpPr>
        <p:spPr bwMode="auto">
          <a:xfrm>
            <a:off x="8643938" y="6273800"/>
            <a:ext cx="500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600" b="1" i="1">
                <a:solidFill>
                  <a:schemeClr val="bg1"/>
                </a:solidFill>
                <a:latin typeface="Arial" charset="0"/>
              </a:rPr>
              <a:t>8</a:t>
            </a: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349250" y="90488"/>
            <a:ext cx="8572500" cy="6016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pattFill prst="ltUpDiag">
                  <a:fgClr>
                    <a:srgbClr val="66FF66"/>
                  </a:fgClr>
                  <a:bgClr>
                    <a:srgbClr val="00CC00"/>
                  </a:bgClr>
                </a:patt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kumimoji="0" lang="ru-RU" alt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инженерно-технических служб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11" y="6553179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29701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02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29703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D3124A6D-B7BE-42D1-9EC2-FC2A7DE459F6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8900" y="836613"/>
            <a:ext cx="3043238" cy="10795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b="1" dirty="0"/>
              <a:t>Минсельхоз России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15900" y="1196975"/>
            <a:ext cx="2771775" cy="650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Департамент растениеводства, механизации, химизации и защиты растений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41675" y="1196975"/>
            <a:ext cx="2787650" cy="11525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400" dirty="0"/>
              <a:t>Хозяйственно-коммерческие структуры, в том числе с участием государства</a:t>
            </a:r>
            <a:r>
              <a:rPr lang="en-US" sz="1400" dirty="0"/>
              <a:t>:</a:t>
            </a:r>
          </a:p>
          <a:p>
            <a:pPr algn="ctr">
              <a:defRPr/>
            </a:pPr>
            <a:r>
              <a:rPr lang="ru-RU" sz="1400" dirty="0"/>
              <a:t>АО «</a:t>
            </a:r>
            <a:r>
              <a:rPr lang="ru-RU" sz="1400" dirty="0" err="1"/>
              <a:t>Россельхозбанк</a:t>
            </a:r>
            <a:r>
              <a:rPr lang="ru-RU" sz="1400" dirty="0"/>
              <a:t>»,</a:t>
            </a:r>
          </a:p>
          <a:p>
            <a:pPr algn="ctr">
              <a:defRPr/>
            </a:pPr>
            <a:r>
              <a:rPr lang="ru-RU" sz="1400" dirty="0"/>
              <a:t>АО «</a:t>
            </a:r>
            <a:r>
              <a:rPr lang="ru-RU" sz="1400" dirty="0" err="1"/>
              <a:t>Росагролизинг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122988" y="1196975"/>
            <a:ext cx="2809875" cy="11525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Предприятия- изготовители технических средств производства, хранения и переработки с.-х. продукции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07988" y="2011363"/>
            <a:ext cx="2435225" cy="28892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МИС и ГИЦ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85763" y="4637088"/>
            <a:ext cx="2468562" cy="35242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Инспекции </a:t>
            </a:r>
            <a:r>
              <a:rPr lang="ru-RU" sz="1400" dirty="0" err="1"/>
              <a:t>гостехнадзора</a:t>
            </a:r>
            <a:endParaRPr lang="ru-RU" sz="1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03225" y="5099050"/>
            <a:ext cx="2451100" cy="5032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Научно-исследовательские институты РАН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07988" y="2425700"/>
            <a:ext cx="2446337" cy="11334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Отделы, управления механизации министерств, департаментов, управления сельского хозяйства субъектов РФ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03225" y="3648075"/>
            <a:ext cx="2455863" cy="8937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Специалисты по механизации районных управлений сельского хозяйства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305675" y="2713038"/>
            <a:ext cx="1627188" cy="5762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Торговые организации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553075" y="2713038"/>
            <a:ext cx="1625600" cy="5762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Технические центры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819525" y="2708275"/>
            <a:ext cx="1616075" cy="5762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Дилеры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307263" y="3648075"/>
            <a:ext cx="1633537" cy="4587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Ремонтные заводы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297738" y="4198938"/>
            <a:ext cx="1614487" cy="685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Ремонтно-технические предприятия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307263" y="4989513"/>
            <a:ext cx="1635125" cy="685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Машинно-технологические станции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241675" y="3740150"/>
            <a:ext cx="3562350" cy="14192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Инженерно-технические службы и специалисты СХТП различных организационно-правовых форм – потребители технических средств производства, хранения и переработки с.-х. продукции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3008313" y="1927225"/>
            <a:ext cx="0" cy="107315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2854325" y="2155825"/>
            <a:ext cx="13335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 flipV="1">
            <a:off x="2835275" y="2992438"/>
            <a:ext cx="173038" cy="476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30" idx="0"/>
            <a:endCxn id="29" idx="2"/>
          </p:cNvCxnSpPr>
          <p:nvPr/>
        </p:nvCxnSpPr>
        <p:spPr>
          <a:xfrm flipH="1" flipV="1">
            <a:off x="1631950" y="3559175"/>
            <a:ext cx="0" cy="889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516688" y="2349500"/>
            <a:ext cx="0" cy="1524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4627563" y="2501900"/>
            <a:ext cx="188912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endCxn id="33" idx="0"/>
          </p:cNvCxnSpPr>
          <p:nvPr/>
        </p:nvCxnSpPr>
        <p:spPr>
          <a:xfrm>
            <a:off x="4624388" y="2495550"/>
            <a:ext cx="3175" cy="21272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6804025" y="2349500"/>
            <a:ext cx="0" cy="3635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8027988" y="2359025"/>
            <a:ext cx="0" cy="3635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3492500" y="2328863"/>
            <a:ext cx="0" cy="14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33" idx="2"/>
          </p:cNvCxnSpPr>
          <p:nvPr/>
        </p:nvCxnSpPr>
        <p:spPr>
          <a:xfrm>
            <a:off x="4627563" y="3284538"/>
            <a:ext cx="0" cy="4556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5795963" y="3289300"/>
            <a:ext cx="0" cy="4540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6516688" y="3524250"/>
            <a:ext cx="0" cy="2127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6516688" y="3516313"/>
            <a:ext cx="1011237" cy="476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7527925" y="3289300"/>
            <a:ext cx="0" cy="22383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34" idx="1"/>
          </p:cNvCxnSpPr>
          <p:nvPr/>
        </p:nvCxnSpPr>
        <p:spPr>
          <a:xfrm>
            <a:off x="6804025" y="3878263"/>
            <a:ext cx="50323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6804025" y="4449763"/>
            <a:ext cx="50323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6804025" y="5076825"/>
            <a:ext cx="49371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endCxn id="30" idx="3"/>
          </p:cNvCxnSpPr>
          <p:nvPr/>
        </p:nvCxnSpPr>
        <p:spPr>
          <a:xfrm flipH="1">
            <a:off x="2859088" y="4094163"/>
            <a:ext cx="382587" cy="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V="1">
            <a:off x="215900" y="1916113"/>
            <a:ext cx="34925" cy="3363912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27" idx="1"/>
          </p:cNvCxnSpPr>
          <p:nvPr/>
        </p:nvCxnSpPr>
        <p:spPr>
          <a:xfrm flipH="1">
            <a:off x="269875" y="4813300"/>
            <a:ext cx="115888" cy="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H="1">
            <a:off x="233363" y="5280025"/>
            <a:ext cx="152400" cy="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2901950" y="4810125"/>
            <a:ext cx="339725" cy="3175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H="1">
            <a:off x="2854325" y="5099050"/>
            <a:ext cx="333375" cy="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H="1">
            <a:off x="384175" y="6075363"/>
            <a:ext cx="333375" cy="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flipH="1" flipV="1">
            <a:off x="384175" y="6432550"/>
            <a:ext cx="371475" cy="47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H="1">
            <a:off x="376238" y="5876925"/>
            <a:ext cx="31908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748" name="TextBox 64"/>
          <p:cNvSpPr txBox="1">
            <a:spLocks noChangeArrowheads="1"/>
          </p:cNvSpPr>
          <p:nvPr/>
        </p:nvSpPr>
        <p:spPr bwMode="auto">
          <a:xfrm>
            <a:off x="733425" y="5659438"/>
            <a:ext cx="8178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Char char="-"/>
            </a:pPr>
            <a:r>
              <a:rPr kumimoji="0" lang="ru-RU" altLang="ru-RU" sz="1400">
                <a:latin typeface="Arial" charset="0"/>
              </a:rPr>
              <a:t>административное подчинение</a:t>
            </a:r>
            <a:r>
              <a:rPr kumimoji="0" lang="en-US" altLang="ru-RU" sz="1400">
                <a:latin typeface="Arial" charset="0"/>
              </a:rPr>
              <a:t>;</a:t>
            </a:r>
            <a:endParaRPr kumimoji="0" lang="ru-RU" altLang="ru-RU" sz="1400">
              <a:latin typeface="Arial" charset="0"/>
            </a:endParaRP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Char char="-"/>
            </a:pPr>
            <a:r>
              <a:rPr kumimoji="0" lang="ru-RU" altLang="ru-RU" sz="1400">
                <a:latin typeface="Arial" charset="0"/>
              </a:rPr>
              <a:t>функциональное подчинение</a:t>
            </a:r>
            <a:r>
              <a:rPr kumimoji="0" lang="en-US" altLang="ru-RU" sz="1400">
                <a:latin typeface="Arial" charset="0"/>
              </a:rPr>
              <a:t>;</a:t>
            </a: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FontTx/>
              <a:buChar char="-"/>
            </a:pPr>
            <a:r>
              <a:rPr kumimoji="0" lang="ru-RU" altLang="ru-RU" sz="1400">
                <a:latin typeface="Arial" charset="0"/>
              </a:rPr>
              <a:t>движение технических средств производства, хранения и переработки с.-х. продукции, услуг</a:t>
            </a:r>
          </a:p>
        </p:txBody>
      </p:sp>
      <p:cxnSp>
        <p:nvCxnSpPr>
          <p:cNvPr id="67" name="Прямая со стрелкой 66"/>
          <p:cNvCxnSpPr/>
          <p:nvPr/>
        </p:nvCxnSpPr>
        <p:spPr>
          <a:xfrm>
            <a:off x="361950" y="6280150"/>
            <a:ext cx="41751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5" name="Rectangle 12"/>
          <p:cNvSpPr>
            <a:spLocks noChangeArrowheads="1"/>
          </p:cNvSpPr>
          <p:nvPr/>
        </p:nvSpPr>
        <p:spPr bwMode="auto">
          <a:xfrm>
            <a:off x="611560" y="6592996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3"/>
          <p:cNvSpPr>
            <a:spLocks noChangeArrowheads="1"/>
          </p:cNvSpPr>
          <p:nvPr/>
        </p:nvSpPr>
        <p:spPr bwMode="auto">
          <a:xfrm>
            <a:off x="146050" y="82550"/>
            <a:ext cx="8864600" cy="682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pattFill prst="ltUpDiag">
                  <a:fgClr>
                    <a:srgbClr val="66FF66"/>
                  </a:fgClr>
                  <a:bgClr>
                    <a:srgbClr val="00CC00"/>
                  </a:bgClr>
                </a:patt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1800" b="1">
                <a:solidFill>
                  <a:schemeClr val="bg1"/>
                </a:solidFill>
                <a:latin typeface="Arial" charset="0"/>
              </a:rPr>
              <a:t>Наличие инженерных служб в органах исполнительной                        власти субъектов Российской Федерации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11" y="6553178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30724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5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30726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52930395-B609-4A2A-A26D-2DECD48E287B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3988" y="981075"/>
          <a:ext cx="8778874" cy="519747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01789"/>
                <a:gridCol w="2500374"/>
                <a:gridCol w="3876711"/>
              </a:tblGrid>
              <a:tr h="979641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 smtClean="0">
                          <a:effectLst/>
                        </a:rPr>
                        <a:t>Имеют </a:t>
                      </a:r>
                      <a:r>
                        <a:rPr lang="ru-RU" sz="1600" b="1" u="none" strike="noStrike" dirty="0">
                          <a:effectLst/>
                        </a:rPr>
                        <a:t>инженерную службу в виде самостоятельных отделов</a:t>
                      </a:r>
                      <a:endParaRPr lang="ru-RU" sz="16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 smtClean="0">
                          <a:effectLst/>
                        </a:rPr>
                        <a:t>Функционируют </a:t>
                      </a:r>
                      <a:r>
                        <a:rPr lang="ru-RU" sz="1600" b="1" u="none" strike="noStrike" dirty="0">
                          <a:effectLst/>
                        </a:rPr>
                        <a:t>смешанные отделы, курирующие наряду с вопросами механизации и технического сервиса вопросы растениеводства</a:t>
                      </a:r>
                      <a:endParaRPr lang="ru-RU" sz="16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Белгородская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Оренбургская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Курская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Брянская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Самарская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Рязанская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Владимирская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Саратовская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Тверская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Воронежская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Курганская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Тульская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Липецкая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Свердловская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Ярославская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Орловская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Тюменская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Вологодская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Краснодарский край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Челябинская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Ленинградская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Волгоградская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Алтайский край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Псковская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Республика Дагестан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Красноярский край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Республика Калмыкия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Республика Ингушетия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Кемеровская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Ростовская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Ставропольский край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Омская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г. Севастополь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Республика Башкортостан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Томская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Республика Марий Эл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Республика Мордовия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Хабаровский край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Кировская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Республика Татарстан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Амурская область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Нижегородская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u="none" strike="noStrike" dirty="0">
                          <a:effectLst/>
                        </a:rPr>
                        <a:t>Удмуртская Республика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Пензенская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Республика Бурятия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8108"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effectLst/>
                        </a:rPr>
                        <a:t>Иркутская область</a:t>
                      </a: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3"/>
          <p:cNvSpPr>
            <a:spLocks noChangeArrowheads="1"/>
          </p:cNvSpPr>
          <p:nvPr/>
        </p:nvSpPr>
        <p:spPr bwMode="auto">
          <a:xfrm>
            <a:off x="146050" y="82550"/>
            <a:ext cx="8864600" cy="682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pattFill prst="ltUpDiag">
                  <a:fgClr>
                    <a:srgbClr val="66FF66"/>
                  </a:fgClr>
                  <a:bgClr>
                    <a:srgbClr val="00CC00"/>
                  </a:bgClr>
                </a:patt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1800" b="1">
                <a:solidFill>
                  <a:schemeClr val="bg1"/>
                </a:solidFill>
                <a:latin typeface="Arial" charset="0"/>
              </a:rPr>
              <a:t>Наличие инженерных служб в органах исполнительной                        власти субъектов Российской Федерации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11" y="6553178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31748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49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31750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18483D74-C22F-49E1-8A2A-973EF4946EAA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8913" y="908050"/>
          <a:ext cx="8778875" cy="520699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583422"/>
                <a:gridCol w="4195453"/>
              </a:tblGrid>
              <a:tr h="492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 smtClean="0">
                          <a:effectLst/>
                        </a:rPr>
                        <a:t>Планируют </a:t>
                      </a:r>
                      <a:r>
                        <a:rPr lang="ru-RU" sz="1600" b="1" u="none" strike="noStrike" dirty="0">
                          <a:effectLst/>
                        </a:rPr>
                        <a:t>в своих структурах создание инженерно-технических служб</a:t>
                      </a:r>
                      <a:endParaRPr lang="ru-RU" sz="16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 smtClean="0">
                          <a:effectLst/>
                        </a:rPr>
                        <a:t>Создание </a:t>
                      </a:r>
                      <a:r>
                        <a:rPr lang="ru-RU" sz="1600" b="1" u="none" strike="noStrike" dirty="0">
                          <a:effectLst/>
                        </a:rPr>
                        <a:t>отдельной структуры </a:t>
                      </a:r>
                      <a:r>
                        <a:rPr lang="ru-RU" sz="1600" b="1" u="none" strike="noStrike" dirty="0" smtClean="0">
                          <a:effectLst/>
                        </a:rPr>
                        <a:t/>
                      </a:r>
                      <a:br>
                        <a:rPr lang="ru-RU" sz="1600" b="1" u="none" strike="noStrike" dirty="0" smtClean="0">
                          <a:effectLst/>
                        </a:rPr>
                      </a:br>
                      <a:r>
                        <a:rPr lang="ru-RU" sz="1600" b="1" u="none" strike="noStrike" dirty="0" smtClean="0">
                          <a:effectLst/>
                        </a:rPr>
                        <a:t>ИТС </a:t>
                      </a:r>
                      <a:r>
                        <a:rPr lang="ru-RU" sz="1600" b="1" u="none" strike="noStrike" dirty="0">
                          <a:effectLst/>
                        </a:rPr>
                        <a:t>не планируется</a:t>
                      </a:r>
                      <a:endParaRPr lang="ru-RU" sz="16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4262" marR="4262" marT="4263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Ивановская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Калужская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Костромская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Смоленская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Московская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Республика Карелия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Тамбовская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Республика Коми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Калининградская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Архангельская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Кабардино-Балкарская Республика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Мурманская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Республика Северная Осетия - Алания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Новгородская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Республика Крым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Республика Адыгея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Чувашская Республика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Астраханская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Пермский край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Карачаево-Черкесская Республика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Ульяновская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Чеченская Республика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Республика Алтай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Ханты-Мансийский АО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Республика Тыва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Ямало-Ненецкий АО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Новосибирская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Республика Хакасия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Камчатский край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Забайкальский </a:t>
                      </a:r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край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Приморский край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Республика Саха (Якутия)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Сахалинская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Магаданская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Еврейская автономная область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815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Чукотский автономный округ</a:t>
                      </a:r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4262" marR="4262" marT="42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 bwMode="auto">
          <a:xfrm>
            <a:off x="4422775" y="2440186"/>
            <a:ext cx="4521200" cy="2717006"/>
          </a:xfrm>
          <a:prstGeom prst="roundRect">
            <a:avLst>
              <a:gd name="adj" fmla="val 12131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latin typeface="Arial" charset="0"/>
              </a:rPr>
              <a:t>Подготовка кадров осуществляется: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ru-RU" altLang="ru-RU" sz="1800" dirty="0" smtClean="0">
                <a:latin typeface="Arial" charset="0"/>
              </a:rPr>
              <a:t>по 47 инженерно-техническим специальностям высшей подготовки </a:t>
            </a:r>
            <a:r>
              <a:rPr lang="ru-RU" altLang="ru-RU" sz="1600" i="1" dirty="0" smtClean="0">
                <a:latin typeface="Arial" charset="0"/>
              </a:rPr>
              <a:t>(подготовка ведется в 52 вузах)</a:t>
            </a:r>
            <a:r>
              <a:rPr lang="en-US" altLang="ru-RU" sz="1600" i="1" dirty="0" smtClean="0">
                <a:latin typeface="Arial" charset="0"/>
              </a:rPr>
              <a:t>;</a:t>
            </a:r>
            <a:r>
              <a:rPr lang="ru-RU" altLang="ru-RU" sz="1600" i="1" dirty="0" smtClean="0">
                <a:latin typeface="Arial" charset="0"/>
              </a:rPr>
              <a:t>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ru-RU" altLang="ru-RU" sz="1800" dirty="0" smtClean="0">
                <a:latin typeface="Arial" charset="0"/>
              </a:rPr>
              <a:t>по 19 специальностям средней профессиональной подготовки            </a:t>
            </a:r>
            <a:r>
              <a:rPr lang="ru-RU" altLang="ru-RU" sz="1600" i="1" dirty="0" smtClean="0">
                <a:latin typeface="Arial" charset="0"/>
              </a:rPr>
              <a:t>(подготовка ведется в 31 вузе).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ru-RU" altLang="ru-RU" sz="1800" dirty="0">
                <a:latin typeface="Arial" charset="0"/>
              </a:rPr>
              <a:t>В год выпускается 20 тыс. человек </a:t>
            </a:r>
            <a:r>
              <a:rPr lang="ru-RU" sz="1800" dirty="0">
                <a:latin typeface="Arial" charset="0"/>
              </a:rPr>
              <a:t>по программам высшего образования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kumimoji="0" lang="ru-RU" altLang="ru-RU" sz="1600" i="1" dirty="0" smtClean="0">
              <a:latin typeface="Arial" charset="0"/>
            </a:endParaRPr>
          </a:p>
        </p:txBody>
      </p:sp>
      <p:graphicFrame>
        <p:nvGraphicFramePr>
          <p:cNvPr id="32771" name="Диаграмма 4"/>
          <p:cNvGraphicFramePr>
            <a:graphicFrameLocks/>
          </p:cNvGraphicFramePr>
          <p:nvPr/>
        </p:nvGraphicFramePr>
        <p:xfrm>
          <a:off x="-461963" y="2060575"/>
          <a:ext cx="5084763" cy="427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1" r:id="rId5" imgW="5084505" imgH="4279763" progId="Excel.Chart.8">
                  <p:embed/>
                </p:oleObj>
              </mc:Choice>
              <mc:Fallback>
                <p:oleObj r:id="rId5" imgW="5084505" imgH="4279763" progId="Excel.Char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61963" y="2060575"/>
                        <a:ext cx="5084763" cy="427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Скругленный прямоугольник 17"/>
          <p:cNvSpPr/>
          <p:nvPr/>
        </p:nvSpPr>
        <p:spPr bwMode="auto">
          <a:xfrm>
            <a:off x="134938" y="1017588"/>
            <a:ext cx="8858250" cy="936625"/>
          </a:xfrm>
          <a:prstGeom prst="roundRect">
            <a:avLst>
              <a:gd name="adj" fmla="val 12131"/>
            </a:avLst>
          </a:prstGeom>
          <a:solidFill>
            <a:schemeClr val="accent4">
              <a:lumMod val="40000"/>
              <a:lumOff val="60000"/>
              <a:alpha val="71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latin typeface="Arial" charset="0"/>
              </a:rPr>
              <a:t>В настоящее время в сельскохозяйственных организациях имеется 27 тыс. штатных должности инженерно-технических работников.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latin typeface="Arial" charset="0"/>
              </a:rPr>
              <a:t>Фактически работает 25 тыс. человек. Дефицит кадров </a:t>
            </a:r>
            <a:r>
              <a:rPr lang="ru-RU" altLang="ru-RU" sz="1800" b="1" u="sng" dirty="0" smtClean="0">
                <a:latin typeface="Arial" charset="0"/>
              </a:rPr>
              <a:t>2 тыс. человек</a:t>
            </a:r>
            <a:r>
              <a:rPr lang="ru-RU" altLang="ru-RU" sz="1800" dirty="0" smtClean="0">
                <a:latin typeface="Arial" charset="0"/>
              </a:rPr>
              <a:t>.</a:t>
            </a:r>
            <a:endParaRPr kumimoji="0" lang="ru-RU" altLang="ru-RU" sz="18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2773" name="AutoShape 3"/>
          <p:cNvSpPr>
            <a:spLocks noChangeArrowheads="1"/>
          </p:cNvSpPr>
          <p:nvPr/>
        </p:nvSpPr>
        <p:spPr bwMode="auto">
          <a:xfrm>
            <a:off x="120650" y="157163"/>
            <a:ext cx="8807450" cy="6794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1800" b="1">
                <a:solidFill>
                  <a:schemeClr val="bg1"/>
                </a:solidFill>
                <a:latin typeface="Arial" charset="0"/>
              </a:rPr>
              <a:t>Обеспечение сельскохозяйственных организаций</a:t>
            </a:r>
            <a:br>
              <a:rPr kumimoji="0" lang="ru-RU" altLang="ru-RU" sz="1800" b="1">
                <a:solidFill>
                  <a:schemeClr val="bg1"/>
                </a:solidFill>
                <a:latin typeface="Arial" charset="0"/>
              </a:rPr>
            </a:br>
            <a:r>
              <a:rPr kumimoji="0" lang="ru-RU" altLang="ru-RU" sz="1800" b="1">
                <a:solidFill>
                  <a:schemeClr val="bg1"/>
                </a:solidFill>
                <a:latin typeface="Arial" charset="0"/>
              </a:rPr>
              <a:t>инженерно-техническими работниками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611" y="6553178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32775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76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32777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69CF9B96-AFC8-431E-B0F4-12E56B386D22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92075" y="61913"/>
            <a:ext cx="8940800" cy="77479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>
                  <a:alpha val="72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pattFill prst="ltUpDiag">
                  <a:fgClr>
                    <a:srgbClr val="66FF66"/>
                  </a:fgClr>
                  <a:bgClr>
                    <a:srgbClr val="00CC00"/>
                  </a:bgClr>
                </a:patt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lvl="0" algn="ctr"/>
            <a:r>
              <a:rPr lang="ru-RU" altLang="ru-RU" sz="2000" b="1" dirty="0" smtClean="0">
                <a:solidFill>
                  <a:schemeClr val="bg1"/>
                </a:solidFill>
                <a:cs typeface="Arial" pitchFamily="34" charset="0"/>
              </a:rPr>
              <a:t>Задачи по производству растениеводческой продукции на 2016 год</a:t>
            </a:r>
            <a:endParaRPr lang="ru-RU" altLang="ru-RU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AutoShape 15" descr="zernovoi-fon-0000429869-preview"/>
          <p:cNvSpPr>
            <a:spLocks noChangeArrowheads="1"/>
          </p:cNvSpPr>
          <p:nvPr/>
        </p:nvSpPr>
        <p:spPr bwMode="auto">
          <a:xfrm>
            <a:off x="173062" y="1001713"/>
            <a:ext cx="4382963" cy="1224136"/>
          </a:xfrm>
          <a:prstGeom prst="flowChartAlternateProcess">
            <a:avLst/>
          </a:prstGeom>
          <a:blipFill dpi="0" rotWithShape="1">
            <a:blip r:embed="rId3">
              <a:alphaModFix amt="54000"/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lIns="90000" tIns="46800" rIns="90000" bIns="46800" anchor="ctr"/>
          <a:lstStyle/>
          <a:p>
            <a:pPr algn="ctr"/>
            <a:r>
              <a:rPr lang="ru-RU" altLang="ru-RU" sz="2600" b="1" dirty="0" smtClean="0"/>
              <a:t>Зерно – </a:t>
            </a:r>
            <a:r>
              <a:rPr lang="ru-RU" altLang="ru-RU" sz="2600" b="1" dirty="0" smtClean="0">
                <a:solidFill>
                  <a:srgbClr val="FF0000"/>
                </a:solidFill>
              </a:rPr>
              <a:t>104,0</a:t>
            </a:r>
            <a:r>
              <a:rPr lang="ru-RU" altLang="ru-RU" sz="2600" b="1" dirty="0" smtClean="0"/>
              <a:t> млн. тонн</a:t>
            </a:r>
            <a:endParaRPr lang="ru-RU" altLang="ru-RU" sz="2600" b="1" dirty="0"/>
          </a:p>
        </p:txBody>
      </p:sp>
      <p:sp>
        <p:nvSpPr>
          <p:cNvPr id="20" name="AutoShape 20" descr="1277432940_sugar-4"/>
          <p:cNvSpPr>
            <a:spLocks noChangeArrowheads="1"/>
          </p:cNvSpPr>
          <p:nvPr/>
        </p:nvSpPr>
        <p:spPr bwMode="auto">
          <a:xfrm>
            <a:off x="179512" y="2276872"/>
            <a:ext cx="4382962" cy="1224136"/>
          </a:xfrm>
          <a:prstGeom prst="flowChartAlternateProcess">
            <a:avLst/>
          </a:prstGeom>
          <a:blipFill dpi="0" rotWithShape="1">
            <a:blip r:embed="rId4">
              <a:alphaModFix amt="56000"/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lIns="90000" tIns="46800" rIns="90000" bIns="46800" anchor="ctr"/>
          <a:lstStyle/>
          <a:p>
            <a:pPr algn="ctr"/>
            <a:r>
              <a:rPr lang="ru-RU" altLang="ru-RU" sz="2400" b="1" dirty="0"/>
              <a:t>Сахарная </a:t>
            </a:r>
            <a:r>
              <a:rPr lang="ru-RU" altLang="ru-RU" sz="2400" b="1" dirty="0" smtClean="0"/>
              <a:t>свекла –</a:t>
            </a:r>
          </a:p>
          <a:p>
            <a:pPr algn="ctr"/>
            <a:r>
              <a:rPr lang="ru-RU" altLang="ru-RU" sz="2400" b="1" dirty="0" smtClean="0">
                <a:solidFill>
                  <a:srgbClr val="FF0000"/>
                </a:solidFill>
              </a:rPr>
              <a:t>37,8</a:t>
            </a:r>
            <a:r>
              <a:rPr lang="ru-RU" altLang="ru-RU" sz="2400" b="1" dirty="0" smtClean="0"/>
              <a:t> млн. тонн</a:t>
            </a:r>
            <a:endParaRPr lang="ru-RU" altLang="ru-RU" sz="2400" b="1" dirty="0"/>
          </a:p>
        </p:txBody>
      </p:sp>
      <p:sp>
        <p:nvSpPr>
          <p:cNvPr id="21" name="AutoShape 23" descr="410966"/>
          <p:cNvSpPr>
            <a:spLocks noChangeArrowheads="1"/>
          </p:cNvSpPr>
          <p:nvPr/>
        </p:nvSpPr>
        <p:spPr bwMode="auto">
          <a:xfrm>
            <a:off x="4610099" y="3573016"/>
            <a:ext cx="4382962" cy="1370459"/>
          </a:xfrm>
          <a:prstGeom prst="flowChartAlternateProcess">
            <a:avLst/>
          </a:prstGeom>
          <a:blipFill dpi="0" rotWithShape="1">
            <a:blip r:embed="rId5">
              <a:alphaModFix amt="57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lIns="90000" tIns="46800" rIns="90000" bIns="46800" anchor="ctr"/>
          <a:lstStyle/>
          <a:p>
            <a:pPr algn="ctr"/>
            <a:r>
              <a:rPr lang="ru-RU" altLang="ru-RU" b="1" dirty="0" smtClean="0"/>
              <a:t>Закладка многолетних </a:t>
            </a:r>
          </a:p>
          <a:p>
            <a:pPr algn="ctr"/>
            <a:r>
              <a:rPr lang="ru-RU" altLang="ru-RU" b="1" dirty="0"/>
              <a:t>н</a:t>
            </a:r>
            <a:r>
              <a:rPr lang="ru-RU" altLang="ru-RU" b="1" dirty="0" smtClean="0"/>
              <a:t>асаждений – </a:t>
            </a:r>
            <a:r>
              <a:rPr lang="ru-RU" altLang="ru-RU" b="1" dirty="0" smtClean="0">
                <a:solidFill>
                  <a:srgbClr val="FF0000"/>
                </a:solidFill>
              </a:rPr>
              <a:t>10,6</a:t>
            </a:r>
            <a:r>
              <a:rPr lang="ru-RU" altLang="ru-RU" b="1" dirty="0" smtClean="0"/>
              <a:t> тыс. га,</a:t>
            </a:r>
          </a:p>
          <a:p>
            <a:pPr algn="ctr"/>
            <a:r>
              <a:rPr lang="ru-RU" altLang="ru-RU" b="1" dirty="0" smtClean="0"/>
              <a:t>кроме того производство плодов</a:t>
            </a:r>
          </a:p>
          <a:p>
            <a:pPr algn="ctr"/>
            <a:r>
              <a:rPr lang="ru-RU" altLang="ru-RU" b="1" dirty="0" smtClean="0"/>
              <a:t>и ягод – </a:t>
            </a:r>
            <a:r>
              <a:rPr lang="ru-RU" altLang="ru-RU" b="1" dirty="0" smtClean="0">
                <a:solidFill>
                  <a:srgbClr val="FF0000"/>
                </a:solidFill>
              </a:rPr>
              <a:t>3</a:t>
            </a:r>
            <a:r>
              <a:rPr lang="ru-RU" altLang="ru-RU" b="1" dirty="0" smtClean="0"/>
              <a:t> млн. тонн</a:t>
            </a:r>
            <a:endParaRPr lang="ru-RU" altLang="ru-RU" b="1" dirty="0"/>
          </a:p>
        </p:txBody>
      </p:sp>
      <p:sp>
        <p:nvSpPr>
          <p:cNvPr id="24" name="AutoShape 15" descr="zernovoi-fon-0000429869-preview"/>
          <p:cNvSpPr>
            <a:spLocks noChangeArrowheads="1"/>
          </p:cNvSpPr>
          <p:nvPr/>
        </p:nvSpPr>
        <p:spPr bwMode="auto">
          <a:xfrm>
            <a:off x="111497" y="5006254"/>
            <a:ext cx="4382962" cy="1231058"/>
          </a:xfrm>
          <a:prstGeom prst="flowChartAlternateProcess">
            <a:avLst/>
          </a:prstGeom>
          <a:blipFill dpi="0" rotWithShape="1">
            <a:blip r:embed="rId6">
              <a:alphaModFix amt="66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3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lIns="90000" tIns="46800" rIns="90000" bIns="46800" anchor="ctr"/>
          <a:lstStyle/>
          <a:p>
            <a:pPr algn="ctr"/>
            <a:r>
              <a:rPr lang="ru-RU" altLang="ru-RU" sz="2000" b="1" dirty="0" smtClean="0"/>
              <a:t>Льноволокно и </a:t>
            </a:r>
          </a:p>
          <a:p>
            <a:pPr algn="ctr"/>
            <a:r>
              <a:rPr lang="ru-RU" altLang="ru-RU" sz="2000" b="1" dirty="0" err="1"/>
              <a:t>п</a:t>
            </a:r>
            <a:r>
              <a:rPr lang="ru-RU" altLang="ru-RU" sz="2000" b="1" dirty="0" err="1" smtClean="0"/>
              <a:t>еньковолокно</a:t>
            </a:r>
            <a:r>
              <a:rPr lang="ru-RU" altLang="ru-RU" sz="2000" b="1" dirty="0" smtClean="0"/>
              <a:t> –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61,5</a:t>
            </a:r>
            <a:r>
              <a:rPr lang="ru-RU" altLang="ru-RU" sz="2000" b="1" dirty="0" smtClean="0"/>
              <a:t> тыс. тонн </a:t>
            </a:r>
            <a:endParaRPr lang="ru-RU" altLang="ru-RU" sz="2000" b="1" dirty="0"/>
          </a:p>
        </p:txBody>
      </p:sp>
      <p:sp>
        <p:nvSpPr>
          <p:cNvPr id="32" name="AutoShape 26" descr="podgmtr"/>
          <p:cNvSpPr>
            <a:spLocks noChangeArrowheads="1"/>
          </p:cNvSpPr>
          <p:nvPr/>
        </p:nvSpPr>
        <p:spPr bwMode="auto">
          <a:xfrm>
            <a:off x="4611687" y="5006254"/>
            <a:ext cx="4382962" cy="1231058"/>
          </a:xfrm>
          <a:prstGeom prst="flowChartAlternateProcess">
            <a:avLst/>
          </a:prstGeom>
          <a:blipFill dpi="0" rotWithShape="1">
            <a:blip r:embed="rId8">
              <a:alphaModFix amt="70000"/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/>
            <a:r>
              <a:rPr lang="ru-RU" altLang="ru-RU" sz="2000" b="1" dirty="0" smtClean="0"/>
              <a:t>Картофель –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32,5 </a:t>
            </a:r>
            <a:r>
              <a:rPr lang="ru-RU" altLang="ru-RU" sz="2000" b="1" dirty="0" smtClean="0"/>
              <a:t>млн</a:t>
            </a:r>
            <a:r>
              <a:rPr lang="ru-RU" altLang="ru-RU" sz="2000" b="1" dirty="0"/>
              <a:t>. </a:t>
            </a:r>
            <a:r>
              <a:rPr lang="ru-RU" altLang="ru-RU" sz="2000" b="1" dirty="0" smtClean="0"/>
              <a:t>тонн,</a:t>
            </a:r>
          </a:p>
          <a:p>
            <a:pPr algn="ctr"/>
            <a:r>
              <a:rPr lang="ru-RU" altLang="ru-RU" sz="2000" b="1" dirty="0" smtClean="0"/>
              <a:t>в том числе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7,49 </a:t>
            </a:r>
            <a:r>
              <a:rPr lang="ru-RU" altLang="ru-RU" sz="2000" b="1" dirty="0" smtClean="0"/>
              <a:t>млн. тонн</a:t>
            </a:r>
          </a:p>
          <a:p>
            <a:pPr algn="ctr"/>
            <a:r>
              <a:rPr lang="ru-RU" altLang="ru-RU" sz="2000" b="1" dirty="0" smtClean="0"/>
              <a:t>в </a:t>
            </a:r>
            <a:r>
              <a:rPr lang="ru-RU" altLang="ru-RU" sz="2000" b="1" dirty="0" err="1" smtClean="0"/>
              <a:t>с.х</a:t>
            </a:r>
            <a:r>
              <a:rPr lang="ru-RU" altLang="ru-RU" sz="2000" b="1" dirty="0"/>
              <a:t>. </a:t>
            </a:r>
            <a:r>
              <a:rPr lang="ru-RU" altLang="ru-RU" sz="2000" b="1" dirty="0" smtClean="0"/>
              <a:t>организации, КФХ, ИП</a:t>
            </a:r>
            <a:endParaRPr lang="ru-RU" altLang="ru-RU" sz="2000" b="1" dirty="0"/>
          </a:p>
        </p:txBody>
      </p:sp>
      <p:sp>
        <p:nvSpPr>
          <p:cNvPr id="13" name="AutoShape 18" descr="17"/>
          <p:cNvSpPr>
            <a:spLocks noChangeArrowheads="1"/>
          </p:cNvSpPr>
          <p:nvPr/>
        </p:nvSpPr>
        <p:spPr bwMode="auto">
          <a:xfrm>
            <a:off x="4608512" y="1001713"/>
            <a:ext cx="4382962" cy="2499295"/>
          </a:xfrm>
          <a:prstGeom prst="flowChartAlternateProcess">
            <a:avLst/>
          </a:prstGeom>
          <a:blipFill dpi="0" rotWithShape="1">
            <a:blip r:embed="rId9">
              <a:alphaModFix amt="60000"/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/>
            <a:r>
              <a:rPr lang="ru-RU" altLang="ru-RU" b="1" dirty="0" smtClean="0"/>
              <a:t>Овощи и овощебахчевые культуры </a:t>
            </a:r>
          </a:p>
          <a:p>
            <a:pPr algn="ctr"/>
            <a:r>
              <a:rPr lang="ru-RU" altLang="ru-RU" b="1" dirty="0" smtClean="0"/>
              <a:t>– </a:t>
            </a:r>
            <a:r>
              <a:rPr lang="ru-RU" altLang="ru-RU" b="1" dirty="0" smtClean="0">
                <a:solidFill>
                  <a:srgbClr val="FF0000"/>
                </a:solidFill>
              </a:rPr>
              <a:t>17,5</a:t>
            </a:r>
            <a:r>
              <a:rPr lang="ru-RU" altLang="ru-RU" b="1" dirty="0" smtClean="0"/>
              <a:t> млн. тонн,</a:t>
            </a:r>
          </a:p>
          <a:p>
            <a:pPr algn="ctr"/>
            <a:r>
              <a:rPr lang="ru-RU" altLang="ru-RU" b="1" dirty="0" smtClean="0"/>
              <a:t>в </a:t>
            </a:r>
            <a:r>
              <a:rPr lang="ru-RU" altLang="ru-RU" b="1" dirty="0"/>
              <a:t>том </a:t>
            </a:r>
            <a:r>
              <a:rPr lang="ru-RU" altLang="ru-RU" b="1" dirty="0" smtClean="0"/>
              <a:t>числе </a:t>
            </a:r>
            <a:r>
              <a:rPr lang="ru-RU" altLang="ru-RU" b="1" dirty="0" smtClean="0">
                <a:solidFill>
                  <a:srgbClr val="FF0000"/>
                </a:solidFill>
              </a:rPr>
              <a:t>5,82 </a:t>
            </a:r>
            <a:r>
              <a:rPr lang="ru-RU" altLang="ru-RU" b="1" dirty="0"/>
              <a:t>млн. </a:t>
            </a:r>
            <a:r>
              <a:rPr lang="ru-RU" altLang="ru-RU" b="1" dirty="0" smtClean="0"/>
              <a:t>тонн</a:t>
            </a:r>
          </a:p>
          <a:p>
            <a:pPr algn="ctr"/>
            <a:r>
              <a:rPr lang="ru-RU" altLang="ru-RU" b="1" dirty="0"/>
              <a:t>в</a:t>
            </a:r>
            <a:r>
              <a:rPr lang="ru-RU" altLang="ru-RU" b="1" dirty="0" smtClean="0"/>
              <a:t> </a:t>
            </a:r>
            <a:r>
              <a:rPr lang="ru-RU" altLang="ru-RU" b="1" dirty="0" err="1" smtClean="0"/>
              <a:t>с.х</a:t>
            </a:r>
            <a:r>
              <a:rPr lang="ru-RU" altLang="ru-RU" b="1" dirty="0"/>
              <a:t>. организации, КФХ, </a:t>
            </a:r>
            <a:r>
              <a:rPr lang="ru-RU" altLang="ru-RU" b="1" dirty="0" smtClean="0"/>
              <a:t>ИП,</a:t>
            </a:r>
            <a:endParaRPr lang="ru-RU" altLang="ru-RU" b="1" dirty="0"/>
          </a:p>
          <a:p>
            <a:pPr algn="ctr"/>
            <a:r>
              <a:rPr lang="ru-RU" altLang="ru-RU" b="1" dirty="0" smtClean="0"/>
              <a:t>(прирост производства овощей</a:t>
            </a:r>
          </a:p>
          <a:p>
            <a:pPr algn="ctr"/>
            <a:r>
              <a:rPr lang="ru-RU" altLang="ru-RU" b="1" dirty="0" smtClean="0"/>
              <a:t>защищенного грунта – </a:t>
            </a:r>
            <a:r>
              <a:rPr lang="ru-RU" altLang="ru-RU" b="1" dirty="0" smtClean="0">
                <a:solidFill>
                  <a:srgbClr val="FF0000"/>
                </a:solidFill>
              </a:rPr>
              <a:t>100,0</a:t>
            </a:r>
            <a:r>
              <a:rPr lang="ru-RU" altLang="ru-RU" b="1" dirty="0" smtClean="0">
                <a:solidFill>
                  <a:srgbClr val="FFFF00"/>
                </a:solidFill>
              </a:rPr>
              <a:t> </a:t>
            </a:r>
            <a:r>
              <a:rPr lang="ru-RU" altLang="ru-RU" b="1" dirty="0"/>
              <a:t>тыс. </a:t>
            </a:r>
            <a:r>
              <a:rPr lang="ru-RU" altLang="ru-RU" b="1" dirty="0" smtClean="0"/>
              <a:t>тонн)</a:t>
            </a:r>
            <a:endParaRPr lang="ru-RU" altLang="ru-RU" b="1" dirty="0"/>
          </a:p>
        </p:txBody>
      </p:sp>
      <p:sp>
        <p:nvSpPr>
          <p:cNvPr id="16" name="AutoShape 21" descr="001385-001"/>
          <p:cNvSpPr>
            <a:spLocks noChangeArrowheads="1"/>
          </p:cNvSpPr>
          <p:nvPr/>
        </p:nvSpPr>
        <p:spPr bwMode="auto">
          <a:xfrm>
            <a:off x="114672" y="3573016"/>
            <a:ext cx="4379787" cy="1368152"/>
          </a:xfrm>
          <a:prstGeom prst="flowChartAlternateProcess">
            <a:avLst/>
          </a:prstGeom>
          <a:blipFill dpi="0" rotWithShape="1">
            <a:blip r:embed="rId10">
              <a:alphaModFix amt="73000"/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lIns="90000" tIns="46800" rIns="90000" bIns="46800" anchor="ctr"/>
          <a:lstStyle/>
          <a:p>
            <a:pPr algn="ctr"/>
            <a:r>
              <a:rPr lang="ru-RU" altLang="ru-RU" sz="2400" b="1" dirty="0" smtClean="0"/>
              <a:t>Маслосемян –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15,0 </a:t>
            </a:r>
            <a:r>
              <a:rPr lang="ru-RU" altLang="ru-RU" sz="2400" b="1" dirty="0" smtClean="0"/>
              <a:t>млн. тонн </a:t>
            </a:r>
            <a:endParaRPr lang="ru-RU" altLang="ru-RU" sz="2400" b="1" dirty="0"/>
          </a:p>
        </p:txBody>
      </p:sp>
      <p:sp>
        <p:nvSpPr>
          <p:cNvPr id="18" name="Oval 8"/>
          <p:cNvSpPr>
            <a:spLocks noChangeArrowheads="1"/>
          </p:cNvSpPr>
          <p:nvPr/>
        </p:nvSpPr>
        <p:spPr bwMode="auto">
          <a:xfrm>
            <a:off x="8795518" y="6586998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400" b="1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6564322"/>
            <a:ext cx="268339" cy="2867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27" name="Номер слайда 5"/>
          <p:cNvSpPr>
            <a:spLocks/>
          </p:cNvSpPr>
          <p:nvPr/>
        </p:nvSpPr>
        <p:spPr bwMode="auto">
          <a:xfrm>
            <a:off x="8676456" y="6634623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fld id="{28770B14-2D29-4C66-B2AD-205C34CD5BC0}" type="slidenum">
              <a:rPr lang="ru-RU" sz="1400" b="1">
                <a:solidFill>
                  <a:srgbClr val="006600"/>
                </a:solidFill>
                <a:latin typeface="+mj-lt"/>
              </a:rPr>
              <a:pPr algn="ctr"/>
              <a:t>29</a:t>
            </a:fld>
            <a:endParaRPr lang="ru-RU" sz="1400" b="1" dirty="0">
              <a:solidFill>
                <a:srgbClr val="006600"/>
              </a:solidFill>
              <a:latin typeface="+mj-lt"/>
            </a:endParaRPr>
          </a:p>
        </p:txBody>
      </p:sp>
      <p:cxnSp>
        <p:nvCxnSpPr>
          <p:cNvPr id="28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50825" y="6557963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300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47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68239" y="44624"/>
            <a:ext cx="8980228" cy="50405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prstClr val="white"/>
                </a:solidFill>
                <a:latin typeface="Calibri"/>
              </a:rPr>
              <a:t>Прогноз производства зерна озимых культур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49349"/>
              </p:ext>
            </p:extLst>
          </p:nvPr>
        </p:nvGraphicFramePr>
        <p:xfrm>
          <a:off x="148857" y="616690"/>
          <a:ext cx="8766518" cy="57646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38967"/>
                <a:gridCol w="1481802"/>
                <a:gridCol w="1508379"/>
                <a:gridCol w="1508379"/>
                <a:gridCol w="1428991"/>
              </a:tblGrid>
              <a:tr h="14506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+mn-lt"/>
                        </a:rPr>
                        <a:t>Субъект </a:t>
                      </a:r>
                      <a:br>
                        <a:rPr lang="ru-RU" sz="1400" b="1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ru-RU" sz="1400" b="1" i="0" u="none" strike="noStrike" dirty="0" smtClean="0">
                          <a:effectLst/>
                          <a:latin typeface="+mn-lt"/>
                        </a:rPr>
                        <a:t>Российской Федерации</a:t>
                      </a:r>
                      <a:endParaRPr lang="ru-RU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Посеяно </a:t>
                      </a:r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тыс. га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Средняя урожайность за </a:t>
                      </a:r>
                      <a:endParaRPr lang="ru-RU" sz="14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3 </a:t>
                      </a:r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Прогноз валового сбора озимых зерновых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Валовой сбор в 2015 году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431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Российская Федерация</a:t>
                      </a: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16 430,4</a:t>
                      </a:r>
                      <a:endParaRPr lang="ru-RU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49 784,1</a:t>
                      </a:r>
                      <a:endParaRPr lang="ru-RU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46 781,45</a:t>
                      </a:r>
                      <a:endParaRPr lang="ru-RU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</a:tr>
              <a:tr h="431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Центральный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3 881,7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13 065,6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10706,9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1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Северо-Западный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128,0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506,2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507,1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1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Южный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5 211,4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18 237,7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19432,4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1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Северо-Кавказский 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2 229,4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8 183,3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8368,5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1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Приволжский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4 160,5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7 827,5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6046,7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1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Уральский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124,1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139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Сибирский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344,6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729,9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1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Дальневосточный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0,56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139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Крымский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413,2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1067,3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1084,9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8795518" y="6586998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>
              <a:solidFill>
                <a:srgbClr val="800000"/>
              </a:solidFill>
              <a:latin typeface="Calibri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564322"/>
            <a:ext cx="268339" cy="2867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7" name="Номер слайда 5"/>
          <p:cNvSpPr>
            <a:spLocks/>
          </p:cNvSpPr>
          <p:nvPr/>
        </p:nvSpPr>
        <p:spPr bwMode="auto">
          <a:xfrm>
            <a:off x="8676456" y="6634623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28770B14-2D29-4C66-B2AD-205C34CD5BC0}" type="slidenum">
              <a:rPr lang="ru-RU" sz="1400" b="1">
                <a:solidFill>
                  <a:srgbClr val="006600"/>
                </a:solidFill>
                <a:latin typeface="Calibri"/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3</a:t>
            </a:fld>
            <a:endParaRPr lang="ru-RU" sz="1400" b="1" dirty="0">
              <a:solidFill>
                <a:srgbClr val="006600"/>
              </a:solidFill>
              <a:latin typeface="Calibri"/>
            </a:endParaRPr>
          </a:p>
        </p:txBody>
      </p:sp>
      <p:cxnSp>
        <p:nvCxnSpPr>
          <p:cNvPr id="8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50825" y="6557963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85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utoShape 3"/>
          <p:cNvSpPr>
            <a:spLocks noChangeArrowheads="1"/>
          </p:cNvSpPr>
          <p:nvPr/>
        </p:nvSpPr>
        <p:spPr bwMode="auto">
          <a:xfrm>
            <a:off x="121630" y="62923"/>
            <a:ext cx="8816400" cy="48575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</p:spPr>
        <p:txBody>
          <a:bodyPr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Целевые индикаторы Госпрограммы по </a:t>
            </a:r>
            <a:r>
              <a:rPr lang="ru-RU" b="1" dirty="0">
                <a:solidFill>
                  <a:schemeClr val="bg1"/>
                </a:solidFill>
              </a:rPr>
              <a:t>растениеводству </a:t>
            </a:r>
            <a:r>
              <a:rPr lang="ru-RU" b="1" dirty="0" smtClean="0">
                <a:solidFill>
                  <a:schemeClr val="bg1"/>
                </a:solidFill>
              </a:rPr>
              <a:t>до 2020 г.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830845"/>
              </p:ext>
            </p:extLst>
          </p:nvPr>
        </p:nvGraphicFramePr>
        <p:xfrm>
          <a:off x="184025" y="620689"/>
          <a:ext cx="8780463" cy="55879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29748"/>
                <a:gridCol w="190075"/>
                <a:gridCol w="823027"/>
                <a:gridCol w="185085"/>
                <a:gridCol w="828017"/>
                <a:gridCol w="108087"/>
                <a:gridCol w="905015"/>
                <a:gridCol w="775477"/>
                <a:gridCol w="1003562"/>
                <a:gridCol w="1132370"/>
              </a:tblGrid>
              <a:tr h="4269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Целевые индикаторы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7601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2016 г.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7601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2016 г. (прогноз)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7601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2017 г.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7601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2018 г.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7601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2019 г.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7601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2020 г.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7601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49051"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Производство продукции растениеводства в хозяйствах всех категорий, тыс.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тонн: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601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601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828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зерновы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х и зернобобовых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, тыс. т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6000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104 000,0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106 000,0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107 000,0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110 000,0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113 000,0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115 000,0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522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льноволокна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и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пеньковолокн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а, тыс. т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6000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61,5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51,6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63,8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66,9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7601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72,0</a:t>
                      </a:r>
                      <a:endParaRPr lang="ru-RU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566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сахарной свек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лы,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тыс. тонн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6000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37 776,9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none" strike="noStrike" dirty="0" smtClean="0">
                          <a:effectLst/>
                          <a:latin typeface="+mn-lt"/>
                        </a:rPr>
                        <a:t>42 215,5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38 532,4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39 303,1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17601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40 089,1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40 890,9</a:t>
                      </a:r>
                      <a:endParaRPr lang="ru-RU" sz="1400" b="0" i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522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лощадь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закладки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многолетних насаждени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й, тыс. га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6000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10,468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13,600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10,607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11,108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11,172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11,516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64862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валовый сбор </a:t>
                      </a:r>
                      <a:r>
                        <a:rPr lang="ru-RU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картофеля </a:t>
                      </a: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сельскохозяйственных организациях, крестьянских (фермерских) хозяйствах, включая индивидуальных предпринимателей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тыс. т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36000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5 684,6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5 690,0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5 855,2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5 914,2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5 964,2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effectLst/>
                          <a:latin typeface="+mn-lt"/>
                        </a:rPr>
                        <a:t>6 014,2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64862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валовый сбор </a:t>
                      </a:r>
                      <a:r>
                        <a:rPr lang="ru-RU" sz="14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овощей открытого </a:t>
                      </a: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грунта в сельскохозяйственных организациях, крестьянских (фермерских) хозяйствах, включая индивидуальных предпринимателей , тыс. тонн</a:t>
                      </a:r>
                    </a:p>
                  </a:txBody>
                  <a:tcPr marL="36000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4 093,3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5 700,0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4 228,8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4 368,5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4 512,6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5 242,5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77899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effectLst/>
                          <a:latin typeface="+mn-lt"/>
                          <a:cs typeface="Times New Roman" pitchFamily="18" charset="0"/>
                        </a:rPr>
                        <a:t>площадь подготовки </a:t>
                      </a:r>
                      <a:r>
                        <a:rPr lang="ru-RU" sz="1400" b="1" i="0" u="none" strike="noStrike" dirty="0" smtClean="0">
                          <a:effectLst/>
                          <a:latin typeface="+mn-lt"/>
                          <a:cs typeface="Times New Roman" pitchFamily="18" charset="0"/>
                        </a:rPr>
                        <a:t>низкопродуктивной пашни </a:t>
                      </a:r>
                      <a:r>
                        <a:rPr lang="ru-RU" sz="1400" b="0" i="0" u="none" strike="noStrike" dirty="0" smtClean="0">
                          <a:effectLst/>
                          <a:latin typeface="+mn-lt"/>
                          <a:cs typeface="Times New Roman" pitchFamily="18" charset="0"/>
                        </a:rPr>
                        <a:t>, тыс. га</a:t>
                      </a:r>
                    </a:p>
                  </a:txBody>
                  <a:tcPr marL="36000" marR="176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865,0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865,0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865,0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865,0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870,0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+mn-lt"/>
                        </a:rPr>
                        <a:t>870,0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Oval 8"/>
          <p:cNvSpPr>
            <a:spLocks noChangeArrowheads="1"/>
          </p:cNvSpPr>
          <p:nvPr/>
        </p:nvSpPr>
        <p:spPr bwMode="auto">
          <a:xfrm>
            <a:off x="8795518" y="6586998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400" b="1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564322"/>
            <a:ext cx="268339" cy="2867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6" name="Номер слайда 5"/>
          <p:cNvSpPr>
            <a:spLocks/>
          </p:cNvSpPr>
          <p:nvPr/>
        </p:nvSpPr>
        <p:spPr bwMode="auto">
          <a:xfrm>
            <a:off x="8676456" y="6634623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fld id="{28770B14-2D29-4C66-B2AD-205C34CD5BC0}" type="slidenum">
              <a:rPr lang="ru-RU" sz="1400" b="1">
                <a:solidFill>
                  <a:srgbClr val="006600"/>
                </a:solidFill>
                <a:latin typeface="+mj-lt"/>
              </a:rPr>
              <a:pPr algn="ctr"/>
              <a:t>30</a:t>
            </a:fld>
            <a:endParaRPr lang="ru-RU" sz="1400" b="1" dirty="0">
              <a:solidFill>
                <a:srgbClr val="006600"/>
              </a:solidFill>
              <a:latin typeface="+mj-lt"/>
            </a:endParaRPr>
          </a:p>
        </p:txBody>
      </p:sp>
      <p:cxnSp>
        <p:nvCxnSpPr>
          <p:cNvPr id="7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50825" y="6557963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300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7094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6"/>
          <p:cNvSpPr txBox="1">
            <a:spLocks noChangeArrowheads="1"/>
          </p:cNvSpPr>
          <p:nvPr/>
        </p:nvSpPr>
        <p:spPr bwMode="auto">
          <a:xfrm>
            <a:off x="8643938" y="6273800"/>
            <a:ext cx="500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600" b="1" i="1">
                <a:solidFill>
                  <a:schemeClr val="bg1"/>
                </a:solidFill>
                <a:latin typeface="Arial" charset="0"/>
              </a:rPr>
              <a:t>8</a:t>
            </a: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981075" y="2420938"/>
            <a:ext cx="7046913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pattFill prst="ltUpDiag">
                  <a:fgClr>
                    <a:srgbClr val="66FF66"/>
                  </a:fgClr>
                  <a:bgClr>
                    <a:srgbClr val="00CC00"/>
                  </a:bgClr>
                </a:patt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kumimoji="0" lang="ru-RU" alt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11" y="6553179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34821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22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34823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34CFB7A9-6518-4FAF-AB4D-46C45D81DC35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31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68239" y="44624"/>
            <a:ext cx="8980228" cy="50405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prstClr val="white"/>
                </a:solidFill>
                <a:latin typeface="Calibri"/>
              </a:rPr>
              <a:t>Прогноз производства зерна </a:t>
            </a:r>
            <a:r>
              <a:rPr lang="ru-RU" sz="2400" b="1" dirty="0" smtClean="0">
                <a:solidFill>
                  <a:prstClr val="white"/>
                </a:solidFill>
                <a:latin typeface="Calibri"/>
              </a:rPr>
              <a:t>яровых культур</a:t>
            </a:r>
            <a:endParaRPr lang="ru-RU" sz="2400" b="1" dirty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560613"/>
              </p:ext>
            </p:extLst>
          </p:nvPr>
        </p:nvGraphicFramePr>
        <p:xfrm>
          <a:off x="148857" y="692699"/>
          <a:ext cx="8817343" cy="57606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48847"/>
                <a:gridCol w="1596973"/>
                <a:gridCol w="1517124"/>
                <a:gridCol w="1517124"/>
                <a:gridCol w="1437275"/>
              </a:tblGrid>
              <a:tr h="14391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+mn-lt"/>
                        </a:rPr>
                        <a:t>Субъект </a:t>
                      </a:r>
                      <a:br>
                        <a:rPr lang="ru-RU" sz="1400" b="1" i="0" u="none" strike="noStrike" dirty="0" smtClean="0">
                          <a:effectLst/>
                          <a:latin typeface="+mn-lt"/>
                        </a:rPr>
                      </a:br>
                      <a:r>
                        <a:rPr lang="ru-RU" sz="1400" b="1" i="0" u="none" strike="noStrike" dirty="0" smtClean="0">
                          <a:effectLst/>
                          <a:latin typeface="+mn-lt"/>
                        </a:rPr>
                        <a:t>Российской Федерации</a:t>
                      </a:r>
                      <a:endParaRPr lang="ru-RU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Посеяно </a:t>
                      </a:r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тыс. га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Средняя урожайность за </a:t>
                      </a:r>
                      <a:endParaRPr lang="ru-RU" sz="14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ru-RU" sz="1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3 </a:t>
                      </a:r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Прогноз валового сбора озимых зерновых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Валовой сбор в 2015 году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41750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Российская Федерация</a:t>
                      </a: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31 053,6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56 624,1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58 004,6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FF00"/>
                    </a:solidFill>
                  </a:tcPr>
                </a:tc>
              </a:tr>
              <a:tr h="41750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Центральный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4 525,8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13 562,9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14 317,9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50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Северо-Западный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50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Южный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2 872,6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7 821,8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7 840,3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50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Северо-Кавказский 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866,3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3 201,1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3 079,9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50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Приволжский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9 073,8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12 553,6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12 829,0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50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Уральский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3 439,7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4 663,2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5197,4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070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Сибирский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9 572,9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13 316,4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13 258,8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50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Дальневосточный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355,1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697,9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683,4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070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Крымский </a:t>
                      </a: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Ф.О.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179,5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8795518" y="6586998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>
              <a:solidFill>
                <a:srgbClr val="800000"/>
              </a:solidFill>
              <a:latin typeface="Calibri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564322"/>
            <a:ext cx="268339" cy="2867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7" name="Номер слайда 5"/>
          <p:cNvSpPr>
            <a:spLocks/>
          </p:cNvSpPr>
          <p:nvPr/>
        </p:nvSpPr>
        <p:spPr bwMode="auto">
          <a:xfrm>
            <a:off x="8676456" y="6634623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28770B14-2D29-4C66-B2AD-205C34CD5BC0}" type="slidenum">
              <a:rPr lang="ru-RU" sz="1400" b="1">
                <a:solidFill>
                  <a:srgbClr val="006600"/>
                </a:solidFill>
                <a:latin typeface="Calibri"/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ru-RU" sz="1400" b="1" dirty="0">
              <a:solidFill>
                <a:srgbClr val="006600"/>
              </a:solidFill>
              <a:latin typeface="Calibri"/>
            </a:endParaRPr>
          </a:p>
        </p:txBody>
      </p:sp>
      <p:cxnSp>
        <p:nvCxnSpPr>
          <p:cNvPr id="8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50825" y="6557963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14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AutoShape 3"/>
          <p:cNvSpPr>
            <a:spLocks noGrp="1" noChangeArrowheads="1"/>
          </p:cNvSpPr>
          <p:nvPr>
            <p:ph type="title"/>
          </p:nvPr>
        </p:nvSpPr>
        <p:spPr>
          <a:xfrm>
            <a:off x="152400" y="63795"/>
            <a:ext cx="8864009" cy="66514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extLst>
            <a:ext uri="{91240B29-F687-4F45-9708-019B960494DF}">
              <a14:hiddenLine xmlns:a14="http://schemas.microsoft.com/office/drawing/2010/main" w="9525">
                <a:pattFill prst="ltUpDiag">
                  <a:fgClr>
                    <a:srgbClr val="66FF66"/>
                  </a:fgClr>
                  <a:bgClr>
                    <a:srgbClr val="00CC00"/>
                  </a:bgClr>
                </a:patt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eaLnBrk="1" hangingPunct="1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Информация о приобретении  сельхозтоваропроизводителями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минеральных удобрений в Российской Федерации</a:t>
            </a: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2304589"/>
              </p:ext>
            </p:extLst>
          </p:nvPr>
        </p:nvGraphicFramePr>
        <p:xfrm>
          <a:off x="107504" y="951299"/>
          <a:ext cx="3600400" cy="5393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714483"/>
              </p:ext>
            </p:extLst>
          </p:nvPr>
        </p:nvGraphicFramePr>
        <p:xfrm>
          <a:off x="3779912" y="836711"/>
          <a:ext cx="5259458" cy="5393940"/>
        </p:xfrm>
        <a:graphic>
          <a:graphicData uri="http://schemas.openxmlformats.org/drawingml/2006/table">
            <a:tbl>
              <a:tblPr/>
              <a:tblGrid>
                <a:gridCol w="1932659"/>
                <a:gridCol w="844539"/>
                <a:gridCol w="863669"/>
                <a:gridCol w="976437"/>
                <a:gridCol w="642154"/>
              </a:tblGrid>
              <a:tr h="14204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effectLst/>
                          <a:latin typeface="+mn-lt"/>
                        </a:rPr>
                        <a:t> Субъект </a:t>
                      </a:r>
                      <a:br>
                        <a:rPr lang="ru-RU" sz="1300" b="1" i="0" u="none" strike="noStrike" dirty="0">
                          <a:effectLst/>
                          <a:latin typeface="+mn-lt"/>
                        </a:rPr>
                      </a:br>
                      <a:r>
                        <a:rPr lang="ru-RU" sz="1300" b="1" i="0" u="none" strike="noStrike" dirty="0">
                          <a:effectLst/>
                          <a:latin typeface="+mn-lt"/>
                        </a:rPr>
                        <a:t>Российской Федерации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effectLst/>
                          <a:latin typeface="+mn-lt"/>
                        </a:rPr>
                        <a:t>01.01.2014</a:t>
                      </a:r>
                      <a:r>
                        <a:rPr lang="ru-RU" sz="1300" b="1" i="0" u="none" strike="noStrike" dirty="0">
                          <a:effectLst/>
                          <a:latin typeface="+mn-lt"/>
                        </a:rPr>
                        <a:t/>
                      </a:r>
                      <a:br>
                        <a:rPr lang="ru-RU" sz="1300" b="1" i="0" u="none" strike="noStrike" dirty="0">
                          <a:effectLst/>
                          <a:latin typeface="+mn-lt"/>
                        </a:rPr>
                      </a:br>
                      <a:r>
                        <a:rPr lang="ru-RU" sz="1300" b="1" i="0" u="none" strike="noStrike" dirty="0" smtClean="0">
                          <a:effectLst/>
                          <a:latin typeface="+mn-lt"/>
                        </a:rPr>
                        <a:t>- 03.06.2014</a:t>
                      </a:r>
                      <a:endParaRPr lang="ru-RU" sz="13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effectLst/>
                          <a:latin typeface="+mn-lt"/>
                        </a:rPr>
                        <a:t>01.01.2015</a:t>
                      </a:r>
                      <a:r>
                        <a:rPr lang="ru-RU" sz="1300" b="1" i="0" u="none" strike="noStrike" dirty="0">
                          <a:effectLst/>
                          <a:latin typeface="+mn-lt"/>
                        </a:rPr>
                        <a:t/>
                      </a:r>
                      <a:br>
                        <a:rPr lang="ru-RU" sz="1300" b="1" i="0" u="none" strike="noStrike" dirty="0">
                          <a:effectLst/>
                          <a:latin typeface="+mn-lt"/>
                        </a:rPr>
                      </a:br>
                      <a:r>
                        <a:rPr lang="ru-RU" sz="1300" b="1" i="0" u="none" strike="noStrike" dirty="0" smtClean="0">
                          <a:effectLst/>
                          <a:latin typeface="+mn-lt"/>
                        </a:rPr>
                        <a:t>- 03.06.2015</a:t>
                      </a:r>
                      <a:endParaRPr lang="ru-RU" sz="13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effectLst/>
                          <a:latin typeface="+mn-lt"/>
                        </a:rPr>
                        <a:t>01.01.2016</a:t>
                      </a:r>
                      <a:r>
                        <a:rPr lang="ru-RU" sz="1300" b="1" i="0" u="none" strike="noStrike" dirty="0">
                          <a:effectLst/>
                          <a:latin typeface="+mn-lt"/>
                        </a:rPr>
                        <a:t/>
                      </a:r>
                      <a:br>
                        <a:rPr lang="ru-RU" sz="1300" b="1" i="0" u="none" strike="noStrike" dirty="0">
                          <a:effectLst/>
                          <a:latin typeface="+mn-lt"/>
                        </a:rPr>
                      </a:br>
                      <a:r>
                        <a:rPr lang="ru-RU" sz="1300" b="1" i="0" u="none" strike="noStrike" dirty="0" smtClean="0">
                          <a:effectLst/>
                          <a:latin typeface="+mn-lt"/>
                        </a:rPr>
                        <a:t>-</a:t>
                      </a:r>
                    </a:p>
                    <a:p>
                      <a:pPr algn="ctr" fontAlgn="ctr"/>
                      <a:r>
                        <a:rPr lang="ru-RU" sz="1300" b="1" i="0" u="none" strike="noStrike" dirty="0" smtClean="0">
                          <a:effectLst/>
                          <a:latin typeface="+mn-lt"/>
                        </a:rPr>
                        <a:t>03.06.2016</a:t>
                      </a:r>
                      <a:endParaRPr lang="ru-RU" sz="13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effectLst/>
                          <a:latin typeface="+mn-lt"/>
                        </a:rPr>
                        <a:t>± , </a:t>
                      </a:r>
                      <a:br>
                        <a:rPr lang="ru-RU" sz="1300" b="1" i="0" u="none" strike="noStrike" dirty="0">
                          <a:effectLst/>
                          <a:latin typeface="+mn-lt"/>
                        </a:rPr>
                      </a:br>
                      <a:r>
                        <a:rPr lang="ru-RU" sz="1300" b="1" i="0" u="none" strike="noStrike" dirty="0">
                          <a:effectLst/>
                          <a:latin typeface="+mn-lt"/>
                        </a:rPr>
                        <a:t>2016 г.</a:t>
                      </a:r>
                      <a:br>
                        <a:rPr lang="ru-RU" sz="1300" b="1" i="0" u="none" strike="noStrike" dirty="0">
                          <a:effectLst/>
                          <a:latin typeface="+mn-lt"/>
                        </a:rPr>
                      </a:br>
                      <a:r>
                        <a:rPr lang="ru-RU" sz="1300" b="1" i="0" u="none" strike="noStrike" dirty="0">
                          <a:effectLst/>
                          <a:latin typeface="+mn-lt"/>
                        </a:rPr>
                        <a:t>к  </a:t>
                      </a:r>
                      <a:endParaRPr lang="ru-RU" sz="1300" b="1" i="0" u="none" strike="noStrike" dirty="0" smtClean="0"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ru-RU" sz="1300" b="1" i="0" u="none" strike="noStrike" dirty="0" smtClean="0">
                          <a:effectLst/>
                          <a:latin typeface="+mn-lt"/>
                        </a:rPr>
                        <a:t>2015 </a:t>
                      </a:r>
                      <a:r>
                        <a:rPr lang="ru-RU" sz="1300" b="1" i="0" u="none" strike="noStrike" dirty="0">
                          <a:effectLst/>
                          <a:latin typeface="+mn-lt"/>
                        </a:rPr>
                        <a:t>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581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50" b="1" i="0" u="none" strike="noStrike" dirty="0" smtClean="0">
                          <a:effectLst/>
                          <a:latin typeface="+mn-lt"/>
                        </a:rPr>
                        <a:t>Российская</a:t>
                      </a:r>
                      <a:r>
                        <a:rPr lang="ru-RU" sz="1450" b="1" i="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ru-RU" sz="1450" b="1" i="0" u="none" strike="noStrike" dirty="0" smtClean="0">
                          <a:effectLst/>
                          <a:latin typeface="+mn-lt"/>
                        </a:rPr>
                        <a:t>Федерация</a:t>
                      </a:r>
                      <a:endParaRPr lang="ru-RU" sz="14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1" i="0" u="none" strike="noStrike" dirty="0" smtClean="0">
                          <a:effectLst/>
                          <a:latin typeface="+mn-lt"/>
                        </a:rPr>
                        <a:t>1 412,7</a:t>
                      </a:r>
                      <a:endParaRPr lang="ru-RU" sz="145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1" i="0" u="none" strike="noStrike" dirty="0" smtClean="0">
                          <a:effectLst/>
                          <a:latin typeface="+mn-lt"/>
                        </a:rPr>
                        <a:t>1 446,7</a:t>
                      </a:r>
                      <a:endParaRPr lang="ru-RU" sz="145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1" i="0" u="none" strike="noStrike" dirty="0" smtClean="0">
                          <a:effectLst/>
                          <a:latin typeface="+mn-lt"/>
                        </a:rPr>
                        <a:t>1 642,1</a:t>
                      </a:r>
                      <a:endParaRPr lang="ru-RU" sz="145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1" i="0" u="none" strike="noStrike" dirty="0">
                          <a:effectLst/>
                          <a:latin typeface="+mn-lt"/>
                        </a:rPr>
                        <a:t>195,4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390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Центральный </a:t>
                      </a:r>
                      <a:r>
                        <a:rPr lang="ru-RU" sz="14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Ф.О.</a:t>
                      </a:r>
                      <a:endParaRPr lang="ru-RU" sz="14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467,0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515,0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588,2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73,2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Северо-Западный </a:t>
                      </a:r>
                      <a:r>
                        <a:rPr lang="ru-RU" sz="14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Ф.О.</a:t>
                      </a:r>
                      <a:endParaRPr lang="ru-RU" sz="14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36,7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40,3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41,2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0,9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Южный </a:t>
                      </a:r>
                      <a:r>
                        <a:rPr lang="ru-RU" sz="14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Ф.О.</a:t>
                      </a:r>
                      <a:endParaRPr lang="ru-RU" sz="14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312,6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328,8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352,0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23,2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Северо-Кавказский </a:t>
                      </a:r>
                      <a:r>
                        <a:rPr lang="ru-RU" sz="14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Ф.О.</a:t>
                      </a:r>
                      <a:endParaRPr lang="ru-RU" sz="14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126,2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113,9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152,0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38,1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Приволжский </a:t>
                      </a:r>
                      <a:r>
                        <a:rPr lang="ru-RU" sz="14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Ф.О.</a:t>
                      </a:r>
                      <a:endParaRPr lang="ru-RU" sz="14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301,4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278,7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308,2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29,5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Уральский </a:t>
                      </a:r>
                      <a:r>
                        <a:rPr lang="ru-RU" sz="14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Ф.О.</a:t>
                      </a:r>
                      <a:endParaRPr lang="ru-RU" sz="14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55,7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52,7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64,4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11,7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Сибирский </a:t>
                      </a:r>
                      <a:r>
                        <a:rPr lang="ru-RU" sz="14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Ф.О.</a:t>
                      </a:r>
                      <a:endParaRPr lang="ru-RU" sz="14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68,3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74,1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101,1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27,0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Дальневосточный </a:t>
                      </a:r>
                      <a:r>
                        <a:rPr lang="ru-RU" sz="14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Ф.О.</a:t>
                      </a:r>
                      <a:endParaRPr lang="ru-RU" sz="14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28,2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>
                          <a:effectLst/>
                          <a:latin typeface="+mn-lt"/>
                        </a:rPr>
                        <a:t>28,0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25,1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-2,9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Крымский </a:t>
                      </a:r>
                      <a:r>
                        <a:rPr lang="ru-RU" sz="14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Ф.О.</a:t>
                      </a:r>
                      <a:endParaRPr lang="ru-RU" sz="145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16,6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>
                          <a:effectLst/>
                          <a:latin typeface="+mn-lt"/>
                        </a:rPr>
                        <a:t>15,2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9,9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0" i="0" u="none" strike="noStrike" dirty="0">
                          <a:effectLst/>
                          <a:latin typeface="+mn-lt"/>
                        </a:rPr>
                        <a:t>-5,3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71108" y="6230651"/>
            <a:ext cx="4755276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* Д</a:t>
            </a:r>
            <a:r>
              <a:rPr lang="ru-RU" sz="1200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анные органов управления АПК субъектов Российской Федерации</a:t>
            </a:r>
            <a:endParaRPr lang="ru-RU" sz="1200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13" name="Oval 8"/>
          <p:cNvSpPr>
            <a:spLocks noChangeArrowheads="1"/>
          </p:cNvSpPr>
          <p:nvPr/>
        </p:nvSpPr>
        <p:spPr bwMode="auto">
          <a:xfrm>
            <a:off x="8795518" y="6586998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400" b="1">
              <a:solidFill>
                <a:srgbClr val="800000"/>
              </a:solidFill>
              <a:latin typeface="Calibri"/>
            </a:endParaRP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6564322"/>
            <a:ext cx="268339" cy="2867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19" name="Номер слайда 5"/>
          <p:cNvSpPr>
            <a:spLocks/>
          </p:cNvSpPr>
          <p:nvPr/>
        </p:nvSpPr>
        <p:spPr bwMode="auto">
          <a:xfrm>
            <a:off x="8676456" y="6634623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28770B14-2D29-4C66-B2AD-205C34CD5BC0}" type="slidenum">
              <a:rPr lang="ru-RU" sz="1400" b="1">
                <a:solidFill>
                  <a:srgbClr val="006600"/>
                </a:solidFill>
                <a:latin typeface="Calibri"/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5</a:t>
            </a:fld>
            <a:endParaRPr lang="ru-RU" sz="1400" b="1" dirty="0">
              <a:solidFill>
                <a:srgbClr val="006600"/>
              </a:solidFill>
              <a:latin typeface="Calibri"/>
            </a:endParaRPr>
          </a:p>
        </p:txBody>
      </p:sp>
      <p:cxnSp>
        <p:nvCxnSpPr>
          <p:cNvPr id="20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50825" y="6557963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28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b="1">
              <a:solidFill>
                <a:srgbClr val="800000"/>
              </a:solidFill>
              <a:cs typeface="Arial" charset="0"/>
            </a:endParaRPr>
          </a:p>
        </p:txBody>
      </p:sp>
      <p:sp>
        <p:nvSpPr>
          <p:cNvPr id="9219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5A986832-952A-4975-8DE8-50F204D6E851}" type="slidenum">
              <a:rPr lang="ru-RU" altLang="ru-RU" sz="1200" b="1">
                <a:solidFill>
                  <a:srgbClr val="006600"/>
                </a:solidFill>
                <a:cs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200" b="1">
              <a:solidFill>
                <a:srgbClr val="006600"/>
              </a:solidFill>
              <a:cs typeface="Arial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689" y="6568806"/>
            <a:ext cx="268339" cy="28677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9221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50825" y="6557963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2" name="Rectangle 12"/>
          <p:cNvSpPr>
            <a:spLocks noChangeArrowheads="1"/>
          </p:cNvSpPr>
          <p:nvPr/>
        </p:nvSpPr>
        <p:spPr bwMode="auto">
          <a:xfrm>
            <a:off x="1835150" y="6592888"/>
            <a:ext cx="55530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rgbClr val="006600"/>
                </a:solidFill>
                <a:cs typeface="Arial" charset="0"/>
              </a:rPr>
              <a:t>МИНИСТЕРСТВО СЕЛЬСКОГО ХОЗЯЙСТВА РОССИЙСКОЙ ФЕДЕРАЦИИ</a:t>
            </a:r>
          </a:p>
        </p:txBody>
      </p:sp>
      <p:sp>
        <p:nvSpPr>
          <p:cNvPr id="31751" name="AutoShape 3"/>
          <p:cNvSpPr>
            <a:spLocks noChangeArrowheads="1"/>
          </p:cNvSpPr>
          <p:nvPr/>
        </p:nvSpPr>
        <p:spPr bwMode="auto">
          <a:xfrm>
            <a:off x="103188" y="95250"/>
            <a:ext cx="8940800" cy="88547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pattFill prst="ltUpDiag">
                  <a:fgClr>
                    <a:srgbClr val="66FF66"/>
                  </a:fgClr>
                  <a:bgClr>
                    <a:srgbClr val="00CC00"/>
                  </a:bgClr>
                </a:patt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</a:t>
            </a:r>
            <a:r>
              <a:rPr lang="ru-RU" b="1" dirty="0">
                <a:solidFill>
                  <a:prstClr val="white">
                    <a:lumMod val="95000"/>
                  </a:prstClr>
                </a:solidFill>
                <a:cs typeface="Times New Roman" panose="02020603050405020304" pitchFamily="18" charset="0"/>
              </a:rPr>
              <a:t>нозируемые объемы работ в области защиты растений </a:t>
            </a:r>
          </a:p>
          <a:p>
            <a:pPr algn="ctr">
              <a:defRPr/>
            </a:pPr>
            <a:r>
              <a:rPr lang="ru-RU" b="1" dirty="0">
                <a:solidFill>
                  <a:prstClr val="white">
                    <a:lumMod val="95000"/>
                  </a:prstClr>
                </a:solidFill>
                <a:cs typeface="Times New Roman" panose="02020603050405020304" pitchFamily="18" charset="0"/>
              </a:rPr>
              <a:t>в Российской Федерации в </a:t>
            </a:r>
            <a:r>
              <a:rPr lang="ru-RU" b="1" dirty="0" smtClean="0">
                <a:solidFill>
                  <a:prstClr val="white">
                    <a:lumMod val="95000"/>
                  </a:prstClr>
                </a:solidFill>
                <a:cs typeface="Times New Roman" panose="02020603050405020304" pitchFamily="18" charset="0"/>
              </a:rPr>
              <a:t>2016 году (данные </a:t>
            </a:r>
            <a:r>
              <a:rPr lang="ru-RU" b="1" dirty="0">
                <a:solidFill>
                  <a:prstClr val="white">
                    <a:lumMod val="95000"/>
                  </a:prstClr>
                </a:solidFill>
                <a:cs typeface="Times New Roman" panose="02020603050405020304" pitchFamily="18" charset="0"/>
              </a:rPr>
              <a:t>ФГБУ «Россельхозцентр»)</a:t>
            </a:r>
          </a:p>
        </p:txBody>
      </p:sp>
      <p:grpSp>
        <p:nvGrpSpPr>
          <p:cNvPr id="9224" name="Group 3"/>
          <p:cNvGrpSpPr>
            <a:grpSpLocks/>
          </p:cNvGrpSpPr>
          <p:nvPr/>
        </p:nvGrpSpPr>
        <p:grpSpPr bwMode="auto">
          <a:xfrm>
            <a:off x="399620" y="1296494"/>
            <a:ext cx="8501062" cy="5214937"/>
            <a:chOff x="321" y="436"/>
            <a:chExt cx="5301" cy="3346"/>
          </a:xfrm>
        </p:grpSpPr>
        <p:sp>
          <p:nvSpPr>
            <p:cNvPr id="10" name="Freeform 4"/>
            <p:cNvSpPr>
              <a:spLocks/>
            </p:cNvSpPr>
            <p:nvPr/>
          </p:nvSpPr>
          <p:spPr bwMode="auto">
            <a:xfrm rot="704206">
              <a:off x="457" y="436"/>
              <a:ext cx="5114" cy="3100"/>
            </a:xfrm>
            <a:custGeom>
              <a:avLst/>
              <a:gdLst>
                <a:gd name="T0" fmla="*/ 43033 w 4291"/>
                <a:gd name="T1" fmla="*/ 59712 h 2753"/>
                <a:gd name="T2" fmla="*/ 48365 w 4291"/>
                <a:gd name="T3" fmla="*/ 67230 h 2753"/>
                <a:gd name="T4" fmla="*/ 28510 w 4291"/>
                <a:gd name="T5" fmla="*/ 72242 h 2753"/>
                <a:gd name="T6" fmla="*/ 8471 w 4291"/>
                <a:gd name="T7" fmla="*/ 79818 h 2753"/>
                <a:gd name="T8" fmla="*/ 36961 w 4291"/>
                <a:gd name="T9" fmla="*/ 88458 h 2753"/>
                <a:gd name="T10" fmla="*/ 62568 w 4291"/>
                <a:gd name="T11" fmla="*/ 84559 h 2753"/>
                <a:gd name="T12" fmla="*/ 84371 w 4291"/>
                <a:gd name="T13" fmla="*/ 77274 h 2753"/>
                <a:gd name="T14" fmla="*/ 128560 w 4291"/>
                <a:gd name="T15" fmla="*/ 75015 h 2753"/>
                <a:gd name="T16" fmla="*/ 168340 w 4291"/>
                <a:gd name="T17" fmla="*/ 80344 h 2753"/>
                <a:gd name="T18" fmla="*/ 201224 w 4291"/>
                <a:gd name="T19" fmla="*/ 79224 h 2753"/>
                <a:gd name="T20" fmla="*/ 256880 w 4291"/>
                <a:gd name="T21" fmla="*/ 77870 h 2753"/>
                <a:gd name="T22" fmla="*/ 290991 w 4291"/>
                <a:gd name="T23" fmla="*/ 83153 h 2753"/>
                <a:gd name="T24" fmla="*/ 336785 w 4291"/>
                <a:gd name="T25" fmla="*/ 90130 h 2753"/>
                <a:gd name="T26" fmla="*/ 373808 w 4291"/>
                <a:gd name="T27" fmla="*/ 95120 h 2753"/>
                <a:gd name="T28" fmla="*/ 436329 w 4291"/>
                <a:gd name="T29" fmla="*/ 92623 h 2753"/>
                <a:gd name="T30" fmla="*/ 497896 w 4291"/>
                <a:gd name="T31" fmla="*/ 91485 h 2753"/>
                <a:gd name="T32" fmla="*/ 595071 w 4291"/>
                <a:gd name="T33" fmla="*/ 87311 h 2753"/>
                <a:gd name="T34" fmla="*/ 620582 w 4291"/>
                <a:gd name="T35" fmla="*/ 76413 h 2753"/>
                <a:gd name="T36" fmla="*/ 733272 w 4291"/>
                <a:gd name="T37" fmla="*/ 77870 h 2753"/>
                <a:gd name="T38" fmla="*/ 742013 w 4291"/>
                <a:gd name="T39" fmla="*/ 91229 h 2753"/>
                <a:gd name="T40" fmla="*/ 764690 w 4291"/>
                <a:gd name="T41" fmla="*/ 74716 h 2753"/>
                <a:gd name="T42" fmla="*/ 713451 w 4291"/>
                <a:gd name="T43" fmla="*/ 64419 h 2753"/>
                <a:gd name="T44" fmla="*/ 692079 w 4291"/>
                <a:gd name="T45" fmla="*/ 54391 h 2753"/>
                <a:gd name="T46" fmla="*/ 722016 w 4291"/>
                <a:gd name="T47" fmla="*/ 43537 h 2753"/>
                <a:gd name="T48" fmla="*/ 726155 w 4291"/>
                <a:gd name="T49" fmla="*/ 34047 h 2753"/>
                <a:gd name="T50" fmla="*/ 740423 w 4291"/>
                <a:gd name="T51" fmla="*/ 26497 h 2753"/>
                <a:gd name="T52" fmla="*/ 814835 w 4291"/>
                <a:gd name="T53" fmla="*/ 48244 h 2753"/>
                <a:gd name="T54" fmla="*/ 800276 w 4291"/>
                <a:gd name="T55" fmla="*/ 37669 h 2753"/>
                <a:gd name="T56" fmla="*/ 770387 w 4291"/>
                <a:gd name="T57" fmla="*/ 29564 h 2753"/>
                <a:gd name="T58" fmla="*/ 771778 w 4291"/>
                <a:gd name="T59" fmla="*/ 13100 h 2753"/>
                <a:gd name="T60" fmla="*/ 730480 w 4291"/>
                <a:gd name="T61" fmla="*/ 9184 h 2753"/>
                <a:gd name="T62" fmla="*/ 744585 w 4291"/>
                <a:gd name="T63" fmla="*/ 2777 h 2753"/>
                <a:gd name="T64" fmla="*/ 682093 w 4291"/>
                <a:gd name="T65" fmla="*/ 11409 h 2753"/>
                <a:gd name="T66" fmla="*/ 663700 w 4291"/>
                <a:gd name="T67" fmla="*/ 21735 h 2753"/>
                <a:gd name="T68" fmla="*/ 607821 w 4291"/>
                <a:gd name="T69" fmla="*/ 24541 h 2753"/>
                <a:gd name="T70" fmla="*/ 560762 w 4291"/>
                <a:gd name="T71" fmla="*/ 34319 h 2753"/>
                <a:gd name="T72" fmla="*/ 522138 w 4291"/>
                <a:gd name="T73" fmla="*/ 35441 h 2753"/>
                <a:gd name="T74" fmla="*/ 478117 w 4291"/>
                <a:gd name="T75" fmla="*/ 37127 h 2753"/>
                <a:gd name="T76" fmla="*/ 448012 w 4291"/>
                <a:gd name="T77" fmla="*/ 29318 h 2753"/>
                <a:gd name="T78" fmla="*/ 417894 w 4291"/>
                <a:gd name="T79" fmla="*/ 32622 h 2753"/>
                <a:gd name="T80" fmla="*/ 372452 w 4291"/>
                <a:gd name="T81" fmla="*/ 46859 h 2753"/>
                <a:gd name="T82" fmla="*/ 357903 w 4291"/>
                <a:gd name="T83" fmla="*/ 42675 h 2753"/>
                <a:gd name="T84" fmla="*/ 342423 w 4291"/>
                <a:gd name="T85" fmla="*/ 44356 h 2753"/>
                <a:gd name="T86" fmla="*/ 346583 w 4291"/>
                <a:gd name="T87" fmla="*/ 50786 h 2753"/>
                <a:gd name="T88" fmla="*/ 323752 w 4291"/>
                <a:gd name="T89" fmla="*/ 51886 h 2753"/>
                <a:gd name="T90" fmla="*/ 319611 w 4291"/>
                <a:gd name="T91" fmla="*/ 41299 h 2753"/>
                <a:gd name="T92" fmla="*/ 289775 w 4291"/>
                <a:gd name="T93" fmla="*/ 43226 h 2753"/>
                <a:gd name="T94" fmla="*/ 269743 w 4291"/>
                <a:gd name="T95" fmla="*/ 45772 h 2753"/>
                <a:gd name="T96" fmla="*/ 246791 w 4291"/>
                <a:gd name="T97" fmla="*/ 42134 h 2753"/>
                <a:gd name="T98" fmla="*/ 219734 w 4291"/>
                <a:gd name="T99" fmla="*/ 41299 h 2753"/>
                <a:gd name="T100" fmla="*/ 181107 w 4291"/>
                <a:gd name="T101" fmla="*/ 41002 h 2753"/>
                <a:gd name="T102" fmla="*/ 151246 w 4291"/>
                <a:gd name="T103" fmla="*/ 40458 h 2753"/>
                <a:gd name="T104" fmla="*/ 198295 w 4291"/>
                <a:gd name="T105" fmla="*/ 37943 h 2753"/>
                <a:gd name="T106" fmla="*/ 161328 w 4291"/>
                <a:gd name="T107" fmla="*/ 29564 h 2753"/>
                <a:gd name="T108" fmla="*/ 121253 w 4291"/>
                <a:gd name="T109" fmla="*/ 40144 h 2753"/>
                <a:gd name="T110" fmla="*/ 64315 w 4291"/>
                <a:gd name="T111" fmla="*/ 44079 h 2753"/>
                <a:gd name="T112" fmla="*/ 55535 w 4291"/>
                <a:gd name="T113" fmla="*/ 49393 h 275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291"/>
                <a:gd name="T172" fmla="*/ 0 h 2753"/>
                <a:gd name="T173" fmla="*/ 4291 w 4291"/>
                <a:gd name="T174" fmla="*/ 2753 h 275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291" h="2753">
                  <a:moveTo>
                    <a:pt x="244" y="1600"/>
                  </a:moveTo>
                  <a:lnTo>
                    <a:pt x="192" y="1576"/>
                  </a:lnTo>
                  <a:lnTo>
                    <a:pt x="162" y="1616"/>
                  </a:lnTo>
                  <a:lnTo>
                    <a:pt x="155" y="1616"/>
                  </a:lnTo>
                  <a:lnTo>
                    <a:pt x="170" y="1648"/>
                  </a:lnTo>
                  <a:lnTo>
                    <a:pt x="199" y="1648"/>
                  </a:lnTo>
                  <a:lnTo>
                    <a:pt x="214" y="1680"/>
                  </a:lnTo>
                  <a:lnTo>
                    <a:pt x="222" y="1688"/>
                  </a:lnTo>
                  <a:lnTo>
                    <a:pt x="222" y="1712"/>
                  </a:lnTo>
                  <a:lnTo>
                    <a:pt x="207" y="1720"/>
                  </a:lnTo>
                  <a:lnTo>
                    <a:pt x="177" y="1736"/>
                  </a:lnTo>
                  <a:lnTo>
                    <a:pt x="199" y="1768"/>
                  </a:lnTo>
                  <a:lnTo>
                    <a:pt x="192" y="1784"/>
                  </a:lnTo>
                  <a:lnTo>
                    <a:pt x="185" y="1816"/>
                  </a:lnTo>
                  <a:lnTo>
                    <a:pt x="199" y="1856"/>
                  </a:lnTo>
                  <a:lnTo>
                    <a:pt x="229" y="1872"/>
                  </a:lnTo>
                  <a:lnTo>
                    <a:pt x="236" y="1920"/>
                  </a:lnTo>
                  <a:lnTo>
                    <a:pt x="251" y="1928"/>
                  </a:lnTo>
                  <a:lnTo>
                    <a:pt x="266" y="1952"/>
                  </a:lnTo>
                  <a:lnTo>
                    <a:pt x="281" y="1992"/>
                  </a:lnTo>
                  <a:lnTo>
                    <a:pt x="244" y="2008"/>
                  </a:lnTo>
                  <a:lnTo>
                    <a:pt x="244" y="2024"/>
                  </a:lnTo>
                  <a:lnTo>
                    <a:pt x="207" y="2064"/>
                  </a:lnTo>
                  <a:lnTo>
                    <a:pt x="177" y="2048"/>
                  </a:lnTo>
                  <a:lnTo>
                    <a:pt x="140" y="2040"/>
                  </a:lnTo>
                  <a:lnTo>
                    <a:pt x="126" y="2056"/>
                  </a:lnTo>
                  <a:lnTo>
                    <a:pt x="148" y="2072"/>
                  </a:lnTo>
                  <a:lnTo>
                    <a:pt x="126" y="2072"/>
                  </a:lnTo>
                  <a:lnTo>
                    <a:pt x="81" y="2064"/>
                  </a:lnTo>
                  <a:lnTo>
                    <a:pt x="89" y="2104"/>
                  </a:lnTo>
                  <a:lnTo>
                    <a:pt x="44" y="2104"/>
                  </a:lnTo>
                  <a:lnTo>
                    <a:pt x="37" y="2120"/>
                  </a:lnTo>
                  <a:lnTo>
                    <a:pt x="7" y="2096"/>
                  </a:lnTo>
                  <a:lnTo>
                    <a:pt x="0" y="2128"/>
                  </a:lnTo>
                  <a:lnTo>
                    <a:pt x="30" y="2296"/>
                  </a:lnTo>
                  <a:lnTo>
                    <a:pt x="44" y="2288"/>
                  </a:lnTo>
                  <a:lnTo>
                    <a:pt x="66" y="2320"/>
                  </a:lnTo>
                  <a:lnTo>
                    <a:pt x="74" y="2328"/>
                  </a:lnTo>
                  <a:lnTo>
                    <a:pt x="111" y="2384"/>
                  </a:lnTo>
                  <a:lnTo>
                    <a:pt x="118" y="2392"/>
                  </a:lnTo>
                  <a:lnTo>
                    <a:pt x="148" y="2432"/>
                  </a:lnTo>
                  <a:lnTo>
                    <a:pt x="133" y="2448"/>
                  </a:lnTo>
                  <a:lnTo>
                    <a:pt x="162" y="2480"/>
                  </a:lnTo>
                  <a:lnTo>
                    <a:pt x="207" y="2520"/>
                  </a:lnTo>
                  <a:lnTo>
                    <a:pt x="192" y="2536"/>
                  </a:lnTo>
                  <a:lnTo>
                    <a:pt x="214" y="2584"/>
                  </a:lnTo>
                  <a:lnTo>
                    <a:pt x="222" y="2592"/>
                  </a:lnTo>
                  <a:lnTo>
                    <a:pt x="222" y="2648"/>
                  </a:lnTo>
                  <a:lnTo>
                    <a:pt x="273" y="2656"/>
                  </a:lnTo>
                  <a:lnTo>
                    <a:pt x="288" y="2536"/>
                  </a:lnTo>
                  <a:lnTo>
                    <a:pt x="325" y="2488"/>
                  </a:lnTo>
                  <a:lnTo>
                    <a:pt x="310" y="2472"/>
                  </a:lnTo>
                  <a:lnTo>
                    <a:pt x="318" y="2432"/>
                  </a:lnTo>
                  <a:lnTo>
                    <a:pt x="325" y="2424"/>
                  </a:lnTo>
                  <a:lnTo>
                    <a:pt x="377" y="2392"/>
                  </a:lnTo>
                  <a:lnTo>
                    <a:pt x="421" y="2408"/>
                  </a:lnTo>
                  <a:lnTo>
                    <a:pt x="443" y="2400"/>
                  </a:lnTo>
                  <a:lnTo>
                    <a:pt x="436" y="2368"/>
                  </a:lnTo>
                  <a:lnTo>
                    <a:pt x="458" y="2368"/>
                  </a:lnTo>
                  <a:lnTo>
                    <a:pt x="480" y="2304"/>
                  </a:lnTo>
                  <a:lnTo>
                    <a:pt x="443" y="2280"/>
                  </a:lnTo>
                  <a:lnTo>
                    <a:pt x="458" y="2256"/>
                  </a:lnTo>
                  <a:lnTo>
                    <a:pt x="436" y="2216"/>
                  </a:lnTo>
                  <a:lnTo>
                    <a:pt x="450" y="2216"/>
                  </a:lnTo>
                  <a:lnTo>
                    <a:pt x="473" y="2208"/>
                  </a:lnTo>
                  <a:lnTo>
                    <a:pt x="473" y="2176"/>
                  </a:lnTo>
                  <a:lnTo>
                    <a:pt x="532" y="2136"/>
                  </a:lnTo>
                  <a:lnTo>
                    <a:pt x="546" y="2192"/>
                  </a:lnTo>
                  <a:lnTo>
                    <a:pt x="569" y="2200"/>
                  </a:lnTo>
                  <a:lnTo>
                    <a:pt x="576" y="2168"/>
                  </a:lnTo>
                  <a:lnTo>
                    <a:pt x="635" y="2152"/>
                  </a:lnTo>
                  <a:lnTo>
                    <a:pt x="665" y="2152"/>
                  </a:lnTo>
                  <a:lnTo>
                    <a:pt x="694" y="2144"/>
                  </a:lnTo>
                  <a:lnTo>
                    <a:pt x="709" y="2168"/>
                  </a:lnTo>
                  <a:lnTo>
                    <a:pt x="746" y="2176"/>
                  </a:lnTo>
                  <a:lnTo>
                    <a:pt x="738" y="2200"/>
                  </a:lnTo>
                  <a:lnTo>
                    <a:pt x="768" y="2200"/>
                  </a:lnTo>
                  <a:lnTo>
                    <a:pt x="775" y="2240"/>
                  </a:lnTo>
                  <a:lnTo>
                    <a:pt x="812" y="2280"/>
                  </a:lnTo>
                  <a:lnTo>
                    <a:pt x="805" y="2304"/>
                  </a:lnTo>
                  <a:lnTo>
                    <a:pt x="871" y="2304"/>
                  </a:lnTo>
                  <a:lnTo>
                    <a:pt x="886" y="2320"/>
                  </a:lnTo>
                  <a:lnTo>
                    <a:pt x="923" y="2320"/>
                  </a:lnTo>
                  <a:lnTo>
                    <a:pt x="945" y="2384"/>
                  </a:lnTo>
                  <a:lnTo>
                    <a:pt x="975" y="2368"/>
                  </a:lnTo>
                  <a:lnTo>
                    <a:pt x="1012" y="2408"/>
                  </a:lnTo>
                  <a:lnTo>
                    <a:pt x="1041" y="2368"/>
                  </a:lnTo>
                  <a:lnTo>
                    <a:pt x="1004" y="2296"/>
                  </a:lnTo>
                  <a:lnTo>
                    <a:pt x="1041" y="2296"/>
                  </a:lnTo>
                  <a:lnTo>
                    <a:pt x="1041" y="2272"/>
                  </a:lnTo>
                  <a:lnTo>
                    <a:pt x="1093" y="2288"/>
                  </a:lnTo>
                  <a:lnTo>
                    <a:pt x="1078" y="2240"/>
                  </a:lnTo>
                  <a:lnTo>
                    <a:pt x="1093" y="2200"/>
                  </a:lnTo>
                  <a:lnTo>
                    <a:pt x="1122" y="2224"/>
                  </a:lnTo>
                  <a:lnTo>
                    <a:pt x="1167" y="2224"/>
                  </a:lnTo>
                  <a:lnTo>
                    <a:pt x="1204" y="2224"/>
                  </a:lnTo>
                  <a:lnTo>
                    <a:pt x="1226" y="2248"/>
                  </a:lnTo>
                  <a:lnTo>
                    <a:pt x="1248" y="2224"/>
                  </a:lnTo>
                  <a:lnTo>
                    <a:pt x="1329" y="2232"/>
                  </a:lnTo>
                  <a:lnTo>
                    <a:pt x="1366" y="2216"/>
                  </a:lnTo>
                  <a:lnTo>
                    <a:pt x="1432" y="2240"/>
                  </a:lnTo>
                  <a:lnTo>
                    <a:pt x="1440" y="2248"/>
                  </a:lnTo>
                  <a:lnTo>
                    <a:pt x="1447" y="2288"/>
                  </a:lnTo>
                  <a:lnTo>
                    <a:pt x="1425" y="2320"/>
                  </a:lnTo>
                  <a:lnTo>
                    <a:pt x="1462" y="2312"/>
                  </a:lnTo>
                  <a:lnTo>
                    <a:pt x="1528" y="2360"/>
                  </a:lnTo>
                  <a:lnTo>
                    <a:pt x="1506" y="2360"/>
                  </a:lnTo>
                  <a:lnTo>
                    <a:pt x="1506" y="2384"/>
                  </a:lnTo>
                  <a:lnTo>
                    <a:pt x="1528" y="2392"/>
                  </a:lnTo>
                  <a:lnTo>
                    <a:pt x="1588" y="2360"/>
                  </a:lnTo>
                  <a:lnTo>
                    <a:pt x="1595" y="2360"/>
                  </a:lnTo>
                  <a:lnTo>
                    <a:pt x="1639" y="2368"/>
                  </a:lnTo>
                  <a:lnTo>
                    <a:pt x="1610" y="2384"/>
                  </a:lnTo>
                  <a:lnTo>
                    <a:pt x="1654" y="2424"/>
                  </a:lnTo>
                  <a:lnTo>
                    <a:pt x="1706" y="2600"/>
                  </a:lnTo>
                  <a:lnTo>
                    <a:pt x="1728" y="2600"/>
                  </a:lnTo>
                  <a:lnTo>
                    <a:pt x="1743" y="2584"/>
                  </a:lnTo>
                  <a:lnTo>
                    <a:pt x="1757" y="2592"/>
                  </a:lnTo>
                  <a:lnTo>
                    <a:pt x="1772" y="2624"/>
                  </a:lnTo>
                  <a:lnTo>
                    <a:pt x="1831" y="2624"/>
                  </a:lnTo>
                  <a:lnTo>
                    <a:pt x="1853" y="2624"/>
                  </a:lnTo>
                  <a:lnTo>
                    <a:pt x="1868" y="2656"/>
                  </a:lnTo>
                  <a:lnTo>
                    <a:pt x="1883" y="2672"/>
                  </a:lnTo>
                  <a:lnTo>
                    <a:pt x="1898" y="2680"/>
                  </a:lnTo>
                  <a:lnTo>
                    <a:pt x="1905" y="2704"/>
                  </a:lnTo>
                  <a:lnTo>
                    <a:pt x="1935" y="2728"/>
                  </a:lnTo>
                  <a:lnTo>
                    <a:pt x="1957" y="2712"/>
                  </a:lnTo>
                  <a:lnTo>
                    <a:pt x="1972" y="2736"/>
                  </a:lnTo>
                  <a:lnTo>
                    <a:pt x="1986" y="2752"/>
                  </a:lnTo>
                  <a:lnTo>
                    <a:pt x="2023" y="2728"/>
                  </a:lnTo>
                  <a:lnTo>
                    <a:pt x="2068" y="2728"/>
                  </a:lnTo>
                  <a:lnTo>
                    <a:pt x="2075" y="2696"/>
                  </a:lnTo>
                  <a:lnTo>
                    <a:pt x="2186" y="2640"/>
                  </a:lnTo>
                  <a:lnTo>
                    <a:pt x="2215" y="2664"/>
                  </a:lnTo>
                  <a:lnTo>
                    <a:pt x="2259" y="2656"/>
                  </a:lnTo>
                  <a:lnTo>
                    <a:pt x="2282" y="2696"/>
                  </a:lnTo>
                  <a:lnTo>
                    <a:pt x="2378" y="2696"/>
                  </a:lnTo>
                  <a:lnTo>
                    <a:pt x="2422" y="2656"/>
                  </a:lnTo>
                  <a:lnTo>
                    <a:pt x="2400" y="2608"/>
                  </a:lnTo>
                  <a:lnTo>
                    <a:pt x="2422" y="2552"/>
                  </a:lnTo>
                  <a:lnTo>
                    <a:pt x="2422" y="2520"/>
                  </a:lnTo>
                  <a:lnTo>
                    <a:pt x="2488" y="2560"/>
                  </a:lnTo>
                  <a:lnTo>
                    <a:pt x="2547" y="2560"/>
                  </a:lnTo>
                  <a:lnTo>
                    <a:pt x="2577" y="2624"/>
                  </a:lnTo>
                  <a:lnTo>
                    <a:pt x="2614" y="2632"/>
                  </a:lnTo>
                  <a:lnTo>
                    <a:pt x="2680" y="2600"/>
                  </a:lnTo>
                  <a:lnTo>
                    <a:pt x="2776" y="2608"/>
                  </a:lnTo>
                  <a:lnTo>
                    <a:pt x="2791" y="2608"/>
                  </a:lnTo>
                  <a:lnTo>
                    <a:pt x="2806" y="2640"/>
                  </a:lnTo>
                  <a:lnTo>
                    <a:pt x="2931" y="2608"/>
                  </a:lnTo>
                  <a:lnTo>
                    <a:pt x="2983" y="2568"/>
                  </a:lnTo>
                  <a:lnTo>
                    <a:pt x="3035" y="2496"/>
                  </a:lnTo>
                  <a:lnTo>
                    <a:pt x="3079" y="2504"/>
                  </a:lnTo>
                  <a:lnTo>
                    <a:pt x="3116" y="2504"/>
                  </a:lnTo>
                  <a:lnTo>
                    <a:pt x="3175" y="2496"/>
                  </a:lnTo>
                  <a:lnTo>
                    <a:pt x="3205" y="2440"/>
                  </a:lnTo>
                  <a:lnTo>
                    <a:pt x="3197" y="2320"/>
                  </a:lnTo>
                  <a:lnTo>
                    <a:pt x="3212" y="2296"/>
                  </a:lnTo>
                  <a:lnTo>
                    <a:pt x="3197" y="2264"/>
                  </a:lnTo>
                  <a:lnTo>
                    <a:pt x="3175" y="2280"/>
                  </a:lnTo>
                  <a:lnTo>
                    <a:pt x="3168" y="2264"/>
                  </a:lnTo>
                  <a:lnTo>
                    <a:pt x="3212" y="2192"/>
                  </a:lnTo>
                  <a:lnTo>
                    <a:pt x="3286" y="2152"/>
                  </a:lnTo>
                  <a:lnTo>
                    <a:pt x="3330" y="2144"/>
                  </a:lnTo>
                  <a:lnTo>
                    <a:pt x="3507" y="2296"/>
                  </a:lnTo>
                  <a:lnTo>
                    <a:pt x="3626" y="2280"/>
                  </a:lnTo>
                  <a:lnTo>
                    <a:pt x="3685" y="2328"/>
                  </a:lnTo>
                  <a:lnTo>
                    <a:pt x="3736" y="2288"/>
                  </a:lnTo>
                  <a:lnTo>
                    <a:pt x="3744" y="2256"/>
                  </a:lnTo>
                  <a:lnTo>
                    <a:pt x="3788" y="2216"/>
                  </a:lnTo>
                  <a:lnTo>
                    <a:pt x="3795" y="2232"/>
                  </a:lnTo>
                  <a:lnTo>
                    <a:pt x="3810" y="2256"/>
                  </a:lnTo>
                  <a:lnTo>
                    <a:pt x="3803" y="2272"/>
                  </a:lnTo>
                  <a:lnTo>
                    <a:pt x="3818" y="2304"/>
                  </a:lnTo>
                  <a:lnTo>
                    <a:pt x="3832" y="2352"/>
                  </a:lnTo>
                  <a:lnTo>
                    <a:pt x="3840" y="2432"/>
                  </a:lnTo>
                  <a:lnTo>
                    <a:pt x="3795" y="2448"/>
                  </a:lnTo>
                  <a:lnTo>
                    <a:pt x="3795" y="2488"/>
                  </a:lnTo>
                  <a:lnTo>
                    <a:pt x="3847" y="2560"/>
                  </a:lnTo>
                  <a:lnTo>
                    <a:pt x="3840" y="2616"/>
                  </a:lnTo>
                  <a:lnTo>
                    <a:pt x="3847" y="2616"/>
                  </a:lnTo>
                  <a:lnTo>
                    <a:pt x="3869" y="2600"/>
                  </a:lnTo>
                  <a:lnTo>
                    <a:pt x="3869" y="2552"/>
                  </a:lnTo>
                  <a:lnTo>
                    <a:pt x="3913" y="2568"/>
                  </a:lnTo>
                  <a:lnTo>
                    <a:pt x="3980" y="2504"/>
                  </a:lnTo>
                  <a:lnTo>
                    <a:pt x="3980" y="2336"/>
                  </a:lnTo>
                  <a:lnTo>
                    <a:pt x="3987" y="2272"/>
                  </a:lnTo>
                  <a:lnTo>
                    <a:pt x="3980" y="2216"/>
                  </a:lnTo>
                  <a:lnTo>
                    <a:pt x="3958" y="2144"/>
                  </a:lnTo>
                  <a:lnTo>
                    <a:pt x="3965" y="2064"/>
                  </a:lnTo>
                  <a:lnTo>
                    <a:pt x="3936" y="2024"/>
                  </a:lnTo>
                  <a:lnTo>
                    <a:pt x="3854" y="1896"/>
                  </a:lnTo>
                  <a:lnTo>
                    <a:pt x="3854" y="1864"/>
                  </a:lnTo>
                  <a:lnTo>
                    <a:pt x="3803" y="1792"/>
                  </a:lnTo>
                  <a:lnTo>
                    <a:pt x="3722" y="1760"/>
                  </a:lnTo>
                  <a:lnTo>
                    <a:pt x="3677" y="1792"/>
                  </a:lnTo>
                  <a:lnTo>
                    <a:pt x="3692" y="1816"/>
                  </a:lnTo>
                  <a:lnTo>
                    <a:pt x="3692" y="1848"/>
                  </a:lnTo>
                  <a:lnTo>
                    <a:pt x="3648" y="1832"/>
                  </a:lnTo>
                  <a:lnTo>
                    <a:pt x="3662" y="1864"/>
                  </a:lnTo>
                  <a:lnTo>
                    <a:pt x="3640" y="1872"/>
                  </a:lnTo>
                  <a:lnTo>
                    <a:pt x="3626" y="1824"/>
                  </a:lnTo>
                  <a:lnTo>
                    <a:pt x="3603" y="1848"/>
                  </a:lnTo>
                  <a:lnTo>
                    <a:pt x="3559" y="1848"/>
                  </a:lnTo>
                  <a:lnTo>
                    <a:pt x="3581" y="1744"/>
                  </a:lnTo>
                  <a:lnTo>
                    <a:pt x="3596" y="1600"/>
                  </a:lnTo>
                  <a:lnTo>
                    <a:pt x="3581" y="1560"/>
                  </a:lnTo>
                  <a:lnTo>
                    <a:pt x="3581" y="1464"/>
                  </a:lnTo>
                  <a:lnTo>
                    <a:pt x="3640" y="1384"/>
                  </a:lnTo>
                  <a:lnTo>
                    <a:pt x="3662" y="1384"/>
                  </a:lnTo>
                  <a:lnTo>
                    <a:pt x="3662" y="1360"/>
                  </a:lnTo>
                  <a:lnTo>
                    <a:pt x="3670" y="1352"/>
                  </a:lnTo>
                  <a:lnTo>
                    <a:pt x="3692" y="1320"/>
                  </a:lnTo>
                  <a:lnTo>
                    <a:pt x="3722" y="1312"/>
                  </a:lnTo>
                  <a:lnTo>
                    <a:pt x="3707" y="1288"/>
                  </a:lnTo>
                  <a:lnTo>
                    <a:pt x="3736" y="1248"/>
                  </a:lnTo>
                  <a:lnTo>
                    <a:pt x="3781" y="1224"/>
                  </a:lnTo>
                  <a:lnTo>
                    <a:pt x="3773" y="1264"/>
                  </a:lnTo>
                  <a:lnTo>
                    <a:pt x="3818" y="1224"/>
                  </a:lnTo>
                  <a:lnTo>
                    <a:pt x="3803" y="1184"/>
                  </a:lnTo>
                  <a:lnTo>
                    <a:pt x="3832" y="1176"/>
                  </a:lnTo>
                  <a:lnTo>
                    <a:pt x="3840" y="1152"/>
                  </a:lnTo>
                  <a:lnTo>
                    <a:pt x="3803" y="1136"/>
                  </a:lnTo>
                  <a:lnTo>
                    <a:pt x="3773" y="1048"/>
                  </a:lnTo>
                  <a:lnTo>
                    <a:pt x="3758" y="976"/>
                  </a:lnTo>
                  <a:lnTo>
                    <a:pt x="3795" y="928"/>
                  </a:lnTo>
                  <a:lnTo>
                    <a:pt x="3795" y="896"/>
                  </a:lnTo>
                  <a:lnTo>
                    <a:pt x="3832" y="944"/>
                  </a:lnTo>
                  <a:lnTo>
                    <a:pt x="3862" y="952"/>
                  </a:lnTo>
                  <a:lnTo>
                    <a:pt x="3847" y="856"/>
                  </a:lnTo>
                  <a:lnTo>
                    <a:pt x="3810" y="816"/>
                  </a:lnTo>
                  <a:lnTo>
                    <a:pt x="3803" y="816"/>
                  </a:lnTo>
                  <a:lnTo>
                    <a:pt x="3803" y="776"/>
                  </a:lnTo>
                  <a:lnTo>
                    <a:pt x="3832" y="760"/>
                  </a:lnTo>
                  <a:lnTo>
                    <a:pt x="3840" y="800"/>
                  </a:lnTo>
                  <a:lnTo>
                    <a:pt x="3906" y="856"/>
                  </a:lnTo>
                  <a:lnTo>
                    <a:pt x="3913" y="952"/>
                  </a:lnTo>
                  <a:lnTo>
                    <a:pt x="3958" y="1088"/>
                  </a:lnTo>
                  <a:lnTo>
                    <a:pt x="3958" y="1168"/>
                  </a:lnTo>
                  <a:lnTo>
                    <a:pt x="3980" y="1192"/>
                  </a:lnTo>
                  <a:lnTo>
                    <a:pt x="4024" y="1264"/>
                  </a:lnTo>
                  <a:lnTo>
                    <a:pt x="4046" y="1296"/>
                  </a:lnTo>
                  <a:lnTo>
                    <a:pt x="4216" y="1384"/>
                  </a:lnTo>
                  <a:lnTo>
                    <a:pt x="4268" y="1416"/>
                  </a:lnTo>
                  <a:lnTo>
                    <a:pt x="4290" y="1416"/>
                  </a:lnTo>
                  <a:lnTo>
                    <a:pt x="4268" y="1328"/>
                  </a:lnTo>
                  <a:lnTo>
                    <a:pt x="4231" y="1272"/>
                  </a:lnTo>
                  <a:lnTo>
                    <a:pt x="4238" y="1224"/>
                  </a:lnTo>
                  <a:lnTo>
                    <a:pt x="4201" y="1200"/>
                  </a:lnTo>
                  <a:lnTo>
                    <a:pt x="4179" y="1152"/>
                  </a:lnTo>
                  <a:lnTo>
                    <a:pt x="4209" y="1112"/>
                  </a:lnTo>
                  <a:lnTo>
                    <a:pt x="4142" y="1080"/>
                  </a:lnTo>
                  <a:lnTo>
                    <a:pt x="4120" y="1032"/>
                  </a:lnTo>
                  <a:lnTo>
                    <a:pt x="4142" y="1024"/>
                  </a:lnTo>
                  <a:lnTo>
                    <a:pt x="4120" y="992"/>
                  </a:lnTo>
                  <a:lnTo>
                    <a:pt x="4091" y="1000"/>
                  </a:lnTo>
                  <a:lnTo>
                    <a:pt x="4083" y="992"/>
                  </a:lnTo>
                  <a:lnTo>
                    <a:pt x="4061" y="960"/>
                  </a:lnTo>
                  <a:lnTo>
                    <a:pt x="4032" y="992"/>
                  </a:lnTo>
                  <a:lnTo>
                    <a:pt x="3958" y="880"/>
                  </a:lnTo>
                  <a:lnTo>
                    <a:pt x="3987" y="848"/>
                  </a:lnTo>
                  <a:lnTo>
                    <a:pt x="3965" y="808"/>
                  </a:lnTo>
                  <a:lnTo>
                    <a:pt x="3987" y="800"/>
                  </a:lnTo>
                  <a:lnTo>
                    <a:pt x="3973" y="768"/>
                  </a:lnTo>
                  <a:lnTo>
                    <a:pt x="3987" y="704"/>
                  </a:lnTo>
                  <a:lnTo>
                    <a:pt x="4046" y="688"/>
                  </a:lnTo>
                  <a:lnTo>
                    <a:pt x="4024" y="656"/>
                  </a:lnTo>
                  <a:lnTo>
                    <a:pt x="3980" y="504"/>
                  </a:lnTo>
                  <a:lnTo>
                    <a:pt x="3980" y="408"/>
                  </a:lnTo>
                  <a:lnTo>
                    <a:pt x="3995" y="376"/>
                  </a:lnTo>
                  <a:lnTo>
                    <a:pt x="3995" y="344"/>
                  </a:lnTo>
                  <a:lnTo>
                    <a:pt x="3958" y="344"/>
                  </a:lnTo>
                  <a:lnTo>
                    <a:pt x="3921" y="368"/>
                  </a:lnTo>
                  <a:lnTo>
                    <a:pt x="3884" y="352"/>
                  </a:lnTo>
                  <a:lnTo>
                    <a:pt x="3840" y="408"/>
                  </a:lnTo>
                  <a:lnTo>
                    <a:pt x="3825" y="384"/>
                  </a:lnTo>
                  <a:lnTo>
                    <a:pt x="3854" y="312"/>
                  </a:lnTo>
                  <a:lnTo>
                    <a:pt x="3832" y="280"/>
                  </a:lnTo>
                  <a:lnTo>
                    <a:pt x="3781" y="264"/>
                  </a:lnTo>
                  <a:lnTo>
                    <a:pt x="3781" y="240"/>
                  </a:lnTo>
                  <a:lnTo>
                    <a:pt x="3832" y="240"/>
                  </a:lnTo>
                  <a:lnTo>
                    <a:pt x="3847" y="176"/>
                  </a:lnTo>
                  <a:lnTo>
                    <a:pt x="3884" y="176"/>
                  </a:lnTo>
                  <a:lnTo>
                    <a:pt x="3899" y="152"/>
                  </a:lnTo>
                  <a:lnTo>
                    <a:pt x="3943" y="96"/>
                  </a:lnTo>
                  <a:lnTo>
                    <a:pt x="3899" y="96"/>
                  </a:lnTo>
                  <a:lnTo>
                    <a:pt x="3891" y="80"/>
                  </a:lnTo>
                  <a:lnTo>
                    <a:pt x="3854" y="80"/>
                  </a:lnTo>
                  <a:lnTo>
                    <a:pt x="3877" y="56"/>
                  </a:lnTo>
                  <a:lnTo>
                    <a:pt x="3832" y="0"/>
                  </a:lnTo>
                  <a:lnTo>
                    <a:pt x="3766" y="88"/>
                  </a:lnTo>
                  <a:lnTo>
                    <a:pt x="3795" y="88"/>
                  </a:lnTo>
                  <a:lnTo>
                    <a:pt x="3795" y="120"/>
                  </a:lnTo>
                  <a:lnTo>
                    <a:pt x="3722" y="120"/>
                  </a:lnTo>
                  <a:lnTo>
                    <a:pt x="3648" y="192"/>
                  </a:lnTo>
                  <a:lnTo>
                    <a:pt x="3530" y="280"/>
                  </a:lnTo>
                  <a:lnTo>
                    <a:pt x="3530" y="328"/>
                  </a:lnTo>
                  <a:lnTo>
                    <a:pt x="3478" y="384"/>
                  </a:lnTo>
                  <a:lnTo>
                    <a:pt x="3500" y="416"/>
                  </a:lnTo>
                  <a:lnTo>
                    <a:pt x="3544" y="424"/>
                  </a:lnTo>
                  <a:lnTo>
                    <a:pt x="3522" y="464"/>
                  </a:lnTo>
                  <a:lnTo>
                    <a:pt x="3478" y="472"/>
                  </a:lnTo>
                  <a:lnTo>
                    <a:pt x="3463" y="504"/>
                  </a:lnTo>
                  <a:lnTo>
                    <a:pt x="3426" y="560"/>
                  </a:lnTo>
                  <a:lnTo>
                    <a:pt x="3426" y="584"/>
                  </a:lnTo>
                  <a:lnTo>
                    <a:pt x="3434" y="624"/>
                  </a:lnTo>
                  <a:lnTo>
                    <a:pt x="3397" y="616"/>
                  </a:lnTo>
                  <a:lnTo>
                    <a:pt x="3374" y="624"/>
                  </a:lnTo>
                  <a:lnTo>
                    <a:pt x="3323" y="600"/>
                  </a:lnTo>
                  <a:lnTo>
                    <a:pt x="3264" y="664"/>
                  </a:lnTo>
                  <a:lnTo>
                    <a:pt x="3264" y="720"/>
                  </a:lnTo>
                  <a:lnTo>
                    <a:pt x="3190" y="720"/>
                  </a:lnTo>
                  <a:lnTo>
                    <a:pt x="3175" y="736"/>
                  </a:lnTo>
                  <a:lnTo>
                    <a:pt x="3146" y="736"/>
                  </a:lnTo>
                  <a:lnTo>
                    <a:pt x="3146" y="704"/>
                  </a:lnTo>
                  <a:lnTo>
                    <a:pt x="3094" y="736"/>
                  </a:lnTo>
                  <a:lnTo>
                    <a:pt x="3079" y="776"/>
                  </a:lnTo>
                  <a:lnTo>
                    <a:pt x="3050" y="760"/>
                  </a:lnTo>
                  <a:lnTo>
                    <a:pt x="2991" y="816"/>
                  </a:lnTo>
                  <a:lnTo>
                    <a:pt x="2976" y="856"/>
                  </a:lnTo>
                  <a:lnTo>
                    <a:pt x="3027" y="896"/>
                  </a:lnTo>
                  <a:lnTo>
                    <a:pt x="2954" y="944"/>
                  </a:lnTo>
                  <a:lnTo>
                    <a:pt x="2946" y="976"/>
                  </a:lnTo>
                  <a:lnTo>
                    <a:pt x="2902" y="984"/>
                  </a:lnTo>
                  <a:lnTo>
                    <a:pt x="2909" y="1056"/>
                  </a:lnTo>
                  <a:lnTo>
                    <a:pt x="2821" y="1016"/>
                  </a:lnTo>
                  <a:lnTo>
                    <a:pt x="2776" y="992"/>
                  </a:lnTo>
                  <a:lnTo>
                    <a:pt x="2799" y="936"/>
                  </a:lnTo>
                  <a:lnTo>
                    <a:pt x="2754" y="928"/>
                  </a:lnTo>
                  <a:lnTo>
                    <a:pt x="2725" y="944"/>
                  </a:lnTo>
                  <a:lnTo>
                    <a:pt x="2688" y="936"/>
                  </a:lnTo>
                  <a:lnTo>
                    <a:pt x="2688" y="976"/>
                  </a:lnTo>
                  <a:lnTo>
                    <a:pt x="2703" y="1016"/>
                  </a:lnTo>
                  <a:lnTo>
                    <a:pt x="2614" y="1032"/>
                  </a:lnTo>
                  <a:lnTo>
                    <a:pt x="2607" y="1000"/>
                  </a:lnTo>
                  <a:lnTo>
                    <a:pt x="2533" y="1048"/>
                  </a:lnTo>
                  <a:lnTo>
                    <a:pt x="2511" y="1024"/>
                  </a:lnTo>
                  <a:lnTo>
                    <a:pt x="2496" y="1048"/>
                  </a:lnTo>
                  <a:lnTo>
                    <a:pt x="2488" y="1040"/>
                  </a:lnTo>
                  <a:lnTo>
                    <a:pt x="2481" y="1016"/>
                  </a:lnTo>
                  <a:lnTo>
                    <a:pt x="2451" y="1048"/>
                  </a:lnTo>
                  <a:lnTo>
                    <a:pt x="2474" y="1064"/>
                  </a:lnTo>
                  <a:lnTo>
                    <a:pt x="2385" y="1128"/>
                  </a:lnTo>
                  <a:lnTo>
                    <a:pt x="2429" y="1040"/>
                  </a:lnTo>
                  <a:lnTo>
                    <a:pt x="2488" y="944"/>
                  </a:lnTo>
                  <a:lnTo>
                    <a:pt x="2474" y="904"/>
                  </a:lnTo>
                  <a:lnTo>
                    <a:pt x="2466" y="864"/>
                  </a:lnTo>
                  <a:lnTo>
                    <a:pt x="2392" y="856"/>
                  </a:lnTo>
                  <a:lnTo>
                    <a:pt x="2348" y="880"/>
                  </a:lnTo>
                  <a:lnTo>
                    <a:pt x="2355" y="840"/>
                  </a:lnTo>
                  <a:lnTo>
                    <a:pt x="2319" y="840"/>
                  </a:lnTo>
                  <a:lnTo>
                    <a:pt x="2341" y="808"/>
                  </a:lnTo>
                  <a:lnTo>
                    <a:pt x="2282" y="800"/>
                  </a:lnTo>
                  <a:lnTo>
                    <a:pt x="2259" y="848"/>
                  </a:lnTo>
                  <a:lnTo>
                    <a:pt x="2282" y="896"/>
                  </a:lnTo>
                  <a:lnTo>
                    <a:pt x="2237" y="896"/>
                  </a:lnTo>
                  <a:lnTo>
                    <a:pt x="2237" y="920"/>
                  </a:lnTo>
                  <a:lnTo>
                    <a:pt x="2193" y="960"/>
                  </a:lnTo>
                  <a:lnTo>
                    <a:pt x="2193" y="936"/>
                  </a:lnTo>
                  <a:lnTo>
                    <a:pt x="2163" y="936"/>
                  </a:lnTo>
                  <a:lnTo>
                    <a:pt x="2149" y="960"/>
                  </a:lnTo>
                  <a:lnTo>
                    <a:pt x="2082" y="976"/>
                  </a:lnTo>
                  <a:lnTo>
                    <a:pt x="2023" y="1040"/>
                  </a:lnTo>
                  <a:lnTo>
                    <a:pt x="2023" y="1112"/>
                  </a:lnTo>
                  <a:lnTo>
                    <a:pt x="1905" y="1112"/>
                  </a:lnTo>
                  <a:lnTo>
                    <a:pt x="1927" y="1176"/>
                  </a:lnTo>
                  <a:lnTo>
                    <a:pt x="1964" y="1240"/>
                  </a:lnTo>
                  <a:lnTo>
                    <a:pt x="1957" y="1336"/>
                  </a:lnTo>
                  <a:lnTo>
                    <a:pt x="1927" y="1344"/>
                  </a:lnTo>
                  <a:lnTo>
                    <a:pt x="1949" y="1320"/>
                  </a:lnTo>
                  <a:lnTo>
                    <a:pt x="1935" y="1296"/>
                  </a:lnTo>
                  <a:lnTo>
                    <a:pt x="1949" y="1248"/>
                  </a:lnTo>
                  <a:lnTo>
                    <a:pt x="1912" y="1216"/>
                  </a:lnTo>
                  <a:lnTo>
                    <a:pt x="1890" y="1176"/>
                  </a:lnTo>
                  <a:lnTo>
                    <a:pt x="1890" y="1152"/>
                  </a:lnTo>
                  <a:lnTo>
                    <a:pt x="1868" y="1160"/>
                  </a:lnTo>
                  <a:lnTo>
                    <a:pt x="1853" y="1168"/>
                  </a:lnTo>
                  <a:lnTo>
                    <a:pt x="1853" y="1224"/>
                  </a:lnTo>
                  <a:lnTo>
                    <a:pt x="1824" y="1208"/>
                  </a:lnTo>
                  <a:lnTo>
                    <a:pt x="1846" y="1248"/>
                  </a:lnTo>
                  <a:lnTo>
                    <a:pt x="1839" y="1264"/>
                  </a:lnTo>
                  <a:lnTo>
                    <a:pt x="1809" y="1248"/>
                  </a:lnTo>
                  <a:lnTo>
                    <a:pt x="1809" y="1208"/>
                  </a:lnTo>
                  <a:lnTo>
                    <a:pt x="1802" y="1136"/>
                  </a:lnTo>
                  <a:lnTo>
                    <a:pt x="1794" y="1192"/>
                  </a:lnTo>
                  <a:lnTo>
                    <a:pt x="1765" y="1216"/>
                  </a:lnTo>
                  <a:lnTo>
                    <a:pt x="1772" y="1272"/>
                  </a:lnTo>
                  <a:lnTo>
                    <a:pt x="1743" y="1344"/>
                  </a:lnTo>
                  <a:lnTo>
                    <a:pt x="1743" y="1376"/>
                  </a:lnTo>
                  <a:lnTo>
                    <a:pt x="1794" y="1384"/>
                  </a:lnTo>
                  <a:lnTo>
                    <a:pt x="1824" y="1432"/>
                  </a:lnTo>
                  <a:lnTo>
                    <a:pt x="1809" y="1480"/>
                  </a:lnTo>
                  <a:lnTo>
                    <a:pt x="1839" y="1512"/>
                  </a:lnTo>
                  <a:lnTo>
                    <a:pt x="1816" y="1520"/>
                  </a:lnTo>
                  <a:lnTo>
                    <a:pt x="1787" y="1480"/>
                  </a:lnTo>
                  <a:lnTo>
                    <a:pt x="1794" y="1456"/>
                  </a:lnTo>
                  <a:lnTo>
                    <a:pt x="1772" y="1408"/>
                  </a:lnTo>
                  <a:lnTo>
                    <a:pt x="1743" y="1416"/>
                  </a:lnTo>
                  <a:lnTo>
                    <a:pt x="1750" y="1464"/>
                  </a:lnTo>
                  <a:lnTo>
                    <a:pt x="1698" y="1528"/>
                  </a:lnTo>
                  <a:lnTo>
                    <a:pt x="1639" y="1560"/>
                  </a:lnTo>
                  <a:lnTo>
                    <a:pt x="1595" y="1520"/>
                  </a:lnTo>
                  <a:lnTo>
                    <a:pt x="1595" y="1496"/>
                  </a:lnTo>
                  <a:lnTo>
                    <a:pt x="1632" y="1520"/>
                  </a:lnTo>
                  <a:lnTo>
                    <a:pt x="1676" y="1488"/>
                  </a:lnTo>
                  <a:lnTo>
                    <a:pt x="1728" y="1432"/>
                  </a:lnTo>
                  <a:lnTo>
                    <a:pt x="1706" y="1368"/>
                  </a:lnTo>
                  <a:lnTo>
                    <a:pt x="1735" y="1272"/>
                  </a:lnTo>
                  <a:lnTo>
                    <a:pt x="1735" y="1200"/>
                  </a:lnTo>
                  <a:lnTo>
                    <a:pt x="1772" y="1152"/>
                  </a:lnTo>
                  <a:lnTo>
                    <a:pt x="1757" y="1120"/>
                  </a:lnTo>
                  <a:lnTo>
                    <a:pt x="1728" y="1120"/>
                  </a:lnTo>
                  <a:lnTo>
                    <a:pt x="1713" y="1104"/>
                  </a:lnTo>
                  <a:lnTo>
                    <a:pt x="1654" y="1184"/>
                  </a:lnTo>
                  <a:lnTo>
                    <a:pt x="1617" y="1192"/>
                  </a:lnTo>
                  <a:lnTo>
                    <a:pt x="1617" y="1272"/>
                  </a:lnTo>
                  <a:lnTo>
                    <a:pt x="1588" y="1272"/>
                  </a:lnTo>
                  <a:lnTo>
                    <a:pt x="1595" y="1304"/>
                  </a:lnTo>
                  <a:lnTo>
                    <a:pt x="1624" y="1376"/>
                  </a:lnTo>
                  <a:lnTo>
                    <a:pt x="1595" y="1392"/>
                  </a:lnTo>
                  <a:lnTo>
                    <a:pt x="1551" y="1320"/>
                  </a:lnTo>
                  <a:lnTo>
                    <a:pt x="1551" y="1288"/>
                  </a:lnTo>
                  <a:lnTo>
                    <a:pt x="1499" y="1240"/>
                  </a:lnTo>
                  <a:lnTo>
                    <a:pt x="1469" y="1240"/>
                  </a:lnTo>
                  <a:lnTo>
                    <a:pt x="1469" y="1192"/>
                  </a:lnTo>
                  <a:lnTo>
                    <a:pt x="1440" y="1168"/>
                  </a:lnTo>
                  <a:lnTo>
                    <a:pt x="1440" y="1200"/>
                  </a:lnTo>
                  <a:lnTo>
                    <a:pt x="1455" y="1248"/>
                  </a:lnTo>
                  <a:lnTo>
                    <a:pt x="1455" y="1288"/>
                  </a:lnTo>
                  <a:lnTo>
                    <a:pt x="1432" y="1304"/>
                  </a:lnTo>
                  <a:lnTo>
                    <a:pt x="1418" y="1328"/>
                  </a:lnTo>
                  <a:lnTo>
                    <a:pt x="1396" y="1312"/>
                  </a:lnTo>
                  <a:lnTo>
                    <a:pt x="1418" y="1296"/>
                  </a:lnTo>
                  <a:lnTo>
                    <a:pt x="1410" y="1264"/>
                  </a:lnTo>
                  <a:lnTo>
                    <a:pt x="1366" y="1272"/>
                  </a:lnTo>
                  <a:lnTo>
                    <a:pt x="1329" y="1256"/>
                  </a:lnTo>
                  <a:lnTo>
                    <a:pt x="1300" y="1272"/>
                  </a:lnTo>
                  <a:lnTo>
                    <a:pt x="1277" y="1248"/>
                  </a:lnTo>
                  <a:lnTo>
                    <a:pt x="1322" y="1240"/>
                  </a:lnTo>
                  <a:lnTo>
                    <a:pt x="1322" y="1216"/>
                  </a:lnTo>
                  <a:lnTo>
                    <a:pt x="1277" y="1208"/>
                  </a:lnTo>
                  <a:lnTo>
                    <a:pt x="1263" y="1232"/>
                  </a:lnTo>
                  <a:lnTo>
                    <a:pt x="1248" y="1216"/>
                  </a:lnTo>
                  <a:lnTo>
                    <a:pt x="1181" y="1208"/>
                  </a:lnTo>
                  <a:lnTo>
                    <a:pt x="1167" y="1224"/>
                  </a:lnTo>
                  <a:lnTo>
                    <a:pt x="1145" y="1208"/>
                  </a:lnTo>
                  <a:lnTo>
                    <a:pt x="1122" y="1240"/>
                  </a:lnTo>
                  <a:lnTo>
                    <a:pt x="1085" y="1224"/>
                  </a:lnTo>
                  <a:lnTo>
                    <a:pt x="1100" y="1176"/>
                  </a:lnTo>
                  <a:lnTo>
                    <a:pt x="1137" y="1184"/>
                  </a:lnTo>
                  <a:lnTo>
                    <a:pt x="1145" y="1128"/>
                  </a:lnTo>
                  <a:lnTo>
                    <a:pt x="1093" y="1072"/>
                  </a:lnTo>
                  <a:lnTo>
                    <a:pt x="1100" y="1128"/>
                  </a:lnTo>
                  <a:lnTo>
                    <a:pt x="1056" y="1160"/>
                  </a:lnTo>
                  <a:lnTo>
                    <a:pt x="1049" y="1208"/>
                  </a:lnTo>
                  <a:lnTo>
                    <a:pt x="1034" y="1216"/>
                  </a:lnTo>
                  <a:lnTo>
                    <a:pt x="1026" y="1224"/>
                  </a:lnTo>
                  <a:lnTo>
                    <a:pt x="997" y="1176"/>
                  </a:lnTo>
                  <a:lnTo>
                    <a:pt x="938" y="1176"/>
                  </a:lnTo>
                  <a:lnTo>
                    <a:pt x="901" y="1200"/>
                  </a:lnTo>
                  <a:lnTo>
                    <a:pt x="886" y="1240"/>
                  </a:lnTo>
                  <a:lnTo>
                    <a:pt x="857" y="1200"/>
                  </a:lnTo>
                  <a:lnTo>
                    <a:pt x="834" y="1152"/>
                  </a:lnTo>
                  <a:lnTo>
                    <a:pt x="812" y="1176"/>
                  </a:lnTo>
                  <a:lnTo>
                    <a:pt x="820" y="1224"/>
                  </a:lnTo>
                  <a:lnTo>
                    <a:pt x="775" y="1216"/>
                  </a:lnTo>
                  <a:lnTo>
                    <a:pt x="797" y="1192"/>
                  </a:lnTo>
                  <a:lnTo>
                    <a:pt x="783" y="1160"/>
                  </a:lnTo>
                  <a:lnTo>
                    <a:pt x="797" y="1104"/>
                  </a:lnTo>
                  <a:lnTo>
                    <a:pt x="842" y="1064"/>
                  </a:lnTo>
                  <a:lnTo>
                    <a:pt x="827" y="1008"/>
                  </a:lnTo>
                  <a:lnTo>
                    <a:pt x="834" y="1000"/>
                  </a:lnTo>
                  <a:lnTo>
                    <a:pt x="857" y="976"/>
                  </a:lnTo>
                  <a:lnTo>
                    <a:pt x="857" y="1024"/>
                  </a:lnTo>
                  <a:lnTo>
                    <a:pt x="923" y="1144"/>
                  </a:lnTo>
                  <a:lnTo>
                    <a:pt x="967" y="1152"/>
                  </a:lnTo>
                  <a:lnTo>
                    <a:pt x="1026" y="1088"/>
                  </a:lnTo>
                  <a:lnTo>
                    <a:pt x="1004" y="1000"/>
                  </a:lnTo>
                  <a:lnTo>
                    <a:pt x="997" y="920"/>
                  </a:lnTo>
                  <a:lnTo>
                    <a:pt x="960" y="872"/>
                  </a:lnTo>
                  <a:lnTo>
                    <a:pt x="989" y="864"/>
                  </a:lnTo>
                  <a:lnTo>
                    <a:pt x="960" y="832"/>
                  </a:lnTo>
                  <a:lnTo>
                    <a:pt x="938" y="808"/>
                  </a:lnTo>
                  <a:lnTo>
                    <a:pt x="916" y="808"/>
                  </a:lnTo>
                  <a:lnTo>
                    <a:pt x="871" y="816"/>
                  </a:lnTo>
                  <a:lnTo>
                    <a:pt x="834" y="848"/>
                  </a:lnTo>
                  <a:lnTo>
                    <a:pt x="849" y="888"/>
                  </a:lnTo>
                  <a:lnTo>
                    <a:pt x="797" y="904"/>
                  </a:lnTo>
                  <a:lnTo>
                    <a:pt x="775" y="936"/>
                  </a:lnTo>
                  <a:lnTo>
                    <a:pt x="753" y="976"/>
                  </a:lnTo>
                  <a:lnTo>
                    <a:pt x="709" y="992"/>
                  </a:lnTo>
                  <a:lnTo>
                    <a:pt x="694" y="1032"/>
                  </a:lnTo>
                  <a:lnTo>
                    <a:pt x="665" y="1072"/>
                  </a:lnTo>
                  <a:lnTo>
                    <a:pt x="642" y="1080"/>
                  </a:lnTo>
                  <a:lnTo>
                    <a:pt x="628" y="1152"/>
                  </a:lnTo>
                  <a:lnTo>
                    <a:pt x="524" y="1160"/>
                  </a:lnTo>
                  <a:lnTo>
                    <a:pt x="480" y="1168"/>
                  </a:lnTo>
                  <a:lnTo>
                    <a:pt x="480" y="1200"/>
                  </a:lnTo>
                  <a:lnTo>
                    <a:pt x="473" y="1248"/>
                  </a:lnTo>
                  <a:lnTo>
                    <a:pt x="450" y="1208"/>
                  </a:lnTo>
                  <a:lnTo>
                    <a:pt x="414" y="1200"/>
                  </a:lnTo>
                  <a:lnTo>
                    <a:pt x="391" y="1224"/>
                  </a:lnTo>
                  <a:lnTo>
                    <a:pt x="369" y="1216"/>
                  </a:lnTo>
                  <a:lnTo>
                    <a:pt x="332" y="1264"/>
                  </a:lnTo>
                  <a:lnTo>
                    <a:pt x="310" y="1272"/>
                  </a:lnTo>
                  <a:lnTo>
                    <a:pt x="303" y="1296"/>
                  </a:lnTo>
                  <a:lnTo>
                    <a:pt x="288" y="1304"/>
                  </a:lnTo>
                  <a:lnTo>
                    <a:pt x="288" y="1328"/>
                  </a:lnTo>
                  <a:lnTo>
                    <a:pt x="258" y="1352"/>
                  </a:lnTo>
                  <a:lnTo>
                    <a:pt x="258" y="1360"/>
                  </a:lnTo>
                  <a:lnTo>
                    <a:pt x="281" y="1392"/>
                  </a:lnTo>
                  <a:lnTo>
                    <a:pt x="273" y="1408"/>
                  </a:lnTo>
                  <a:lnTo>
                    <a:pt x="288" y="1416"/>
                  </a:lnTo>
                  <a:lnTo>
                    <a:pt x="303" y="1456"/>
                  </a:lnTo>
                  <a:lnTo>
                    <a:pt x="273" y="1480"/>
                  </a:lnTo>
                  <a:lnTo>
                    <a:pt x="251" y="1480"/>
                  </a:lnTo>
                  <a:lnTo>
                    <a:pt x="244" y="1544"/>
                  </a:lnTo>
                  <a:lnTo>
                    <a:pt x="229" y="1560"/>
                  </a:lnTo>
                  <a:lnTo>
                    <a:pt x="244" y="160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 rot="704206">
              <a:off x="4711" y="3213"/>
              <a:ext cx="230" cy="569"/>
            </a:xfrm>
            <a:custGeom>
              <a:avLst/>
              <a:gdLst>
                <a:gd name="T0" fmla="*/ 4197 w 193"/>
                <a:gd name="T1" fmla="*/ 6874 h 505"/>
                <a:gd name="T2" fmla="*/ 8466 w 193"/>
                <a:gd name="T3" fmla="*/ 6874 h 505"/>
                <a:gd name="T4" fmla="*/ 7104 w 193"/>
                <a:gd name="T5" fmla="*/ 5756 h 505"/>
                <a:gd name="T6" fmla="*/ 12665 w 193"/>
                <a:gd name="T7" fmla="*/ 5426 h 505"/>
                <a:gd name="T8" fmla="*/ 22768 w 193"/>
                <a:gd name="T9" fmla="*/ 4274 h 505"/>
                <a:gd name="T10" fmla="*/ 21326 w 193"/>
                <a:gd name="T11" fmla="*/ 3169 h 505"/>
                <a:gd name="T12" fmla="*/ 25543 w 193"/>
                <a:gd name="T13" fmla="*/ 2598 h 505"/>
                <a:gd name="T14" fmla="*/ 25543 w 193"/>
                <a:gd name="T15" fmla="*/ 1746 h 505"/>
                <a:gd name="T16" fmla="*/ 19996 w 193"/>
                <a:gd name="T17" fmla="*/ 1432 h 505"/>
                <a:gd name="T18" fmla="*/ 17088 w 193"/>
                <a:gd name="T19" fmla="*/ 854 h 505"/>
                <a:gd name="T20" fmla="*/ 22768 w 193"/>
                <a:gd name="T21" fmla="*/ 0 h 505"/>
                <a:gd name="T22" fmla="*/ 26934 w 193"/>
                <a:gd name="T23" fmla="*/ 1148 h 505"/>
                <a:gd name="T24" fmla="*/ 31359 w 193"/>
                <a:gd name="T25" fmla="*/ 1148 h 505"/>
                <a:gd name="T26" fmla="*/ 35540 w 193"/>
                <a:gd name="T27" fmla="*/ 3726 h 505"/>
                <a:gd name="T28" fmla="*/ 36924 w 193"/>
                <a:gd name="T29" fmla="*/ 5756 h 505"/>
                <a:gd name="T30" fmla="*/ 35540 w 193"/>
                <a:gd name="T31" fmla="*/ 8052 h 505"/>
                <a:gd name="T32" fmla="*/ 35540 w 193"/>
                <a:gd name="T33" fmla="*/ 14065 h 505"/>
                <a:gd name="T34" fmla="*/ 22768 w 193"/>
                <a:gd name="T35" fmla="*/ 16341 h 505"/>
                <a:gd name="T36" fmla="*/ 14328 w 193"/>
                <a:gd name="T37" fmla="*/ 15793 h 505"/>
                <a:gd name="T38" fmla="*/ 14328 w 193"/>
                <a:gd name="T39" fmla="*/ 17530 h 505"/>
                <a:gd name="T40" fmla="*/ 10089 w 193"/>
                <a:gd name="T41" fmla="*/ 18063 h 505"/>
                <a:gd name="T42" fmla="*/ 8466 w 193"/>
                <a:gd name="T43" fmla="*/ 18063 h 505"/>
                <a:gd name="T44" fmla="*/ 10089 w 193"/>
                <a:gd name="T45" fmla="*/ 16075 h 505"/>
                <a:gd name="T46" fmla="*/ 0 w 193"/>
                <a:gd name="T47" fmla="*/ 13514 h 505"/>
                <a:gd name="T48" fmla="*/ 0 w 193"/>
                <a:gd name="T49" fmla="*/ 12054 h 505"/>
                <a:gd name="T50" fmla="*/ 8466 w 193"/>
                <a:gd name="T51" fmla="*/ 11517 h 505"/>
                <a:gd name="T52" fmla="*/ 7104 w 193"/>
                <a:gd name="T53" fmla="*/ 8588 h 505"/>
                <a:gd name="T54" fmla="*/ 4197 w 193"/>
                <a:gd name="T55" fmla="*/ 6874 h 50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93"/>
                <a:gd name="T85" fmla="*/ 0 h 505"/>
                <a:gd name="T86" fmla="*/ 193 w 193"/>
                <a:gd name="T87" fmla="*/ 505 h 50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93" h="505">
                  <a:moveTo>
                    <a:pt x="22" y="192"/>
                  </a:moveTo>
                  <a:lnTo>
                    <a:pt x="44" y="192"/>
                  </a:lnTo>
                  <a:lnTo>
                    <a:pt x="37" y="160"/>
                  </a:lnTo>
                  <a:lnTo>
                    <a:pt x="66" y="152"/>
                  </a:lnTo>
                  <a:lnTo>
                    <a:pt x="118" y="120"/>
                  </a:lnTo>
                  <a:lnTo>
                    <a:pt x="111" y="88"/>
                  </a:lnTo>
                  <a:lnTo>
                    <a:pt x="133" y="72"/>
                  </a:lnTo>
                  <a:lnTo>
                    <a:pt x="133" y="48"/>
                  </a:lnTo>
                  <a:lnTo>
                    <a:pt x="103" y="40"/>
                  </a:lnTo>
                  <a:lnTo>
                    <a:pt x="89" y="24"/>
                  </a:lnTo>
                  <a:lnTo>
                    <a:pt x="118" y="0"/>
                  </a:lnTo>
                  <a:lnTo>
                    <a:pt x="140" y="32"/>
                  </a:lnTo>
                  <a:lnTo>
                    <a:pt x="163" y="32"/>
                  </a:lnTo>
                  <a:lnTo>
                    <a:pt x="185" y="104"/>
                  </a:lnTo>
                  <a:lnTo>
                    <a:pt x="192" y="160"/>
                  </a:lnTo>
                  <a:lnTo>
                    <a:pt x="185" y="224"/>
                  </a:lnTo>
                  <a:lnTo>
                    <a:pt x="185" y="392"/>
                  </a:lnTo>
                  <a:lnTo>
                    <a:pt x="118" y="456"/>
                  </a:lnTo>
                  <a:lnTo>
                    <a:pt x="74" y="440"/>
                  </a:lnTo>
                  <a:lnTo>
                    <a:pt x="74" y="488"/>
                  </a:lnTo>
                  <a:lnTo>
                    <a:pt x="52" y="504"/>
                  </a:lnTo>
                  <a:lnTo>
                    <a:pt x="44" y="504"/>
                  </a:lnTo>
                  <a:lnTo>
                    <a:pt x="52" y="448"/>
                  </a:lnTo>
                  <a:lnTo>
                    <a:pt x="0" y="376"/>
                  </a:lnTo>
                  <a:lnTo>
                    <a:pt x="0" y="336"/>
                  </a:lnTo>
                  <a:lnTo>
                    <a:pt x="44" y="320"/>
                  </a:lnTo>
                  <a:lnTo>
                    <a:pt x="37" y="240"/>
                  </a:lnTo>
                  <a:lnTo>
                    <a:pt x="22" y="19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 rot="704206">
              <a:off x="3907" y="2827"/>
              <a:ext cx="697" cy="489"/>
            </a:xfrm>
            <a:custGeom>
              <a:avLst/>
              <a:gdLst>
                <a:gd name="T0" fmla="*/ 73101 w 584"/>
                <a:gd name="T1" fmla="*/ 593 h 417"/>
                <a:gd name="T2" fmla="*/ 80449 w 584"/>
                <a:gd name="T3" fmla="*/ 0 h 417"/>
                <a:gd name="T4" fmla="*/ 86367 w 584"/>
                <a:gd name="T5" fmla="*/ 289 h 417"/>
                <a:gd name="T6" fmla="*/ 82073 w 584"/>
                <a:gd name="T7" fmla="*/ 2313 h 417"/>
                <a:gd name="T8" fmla="*/ 82073 w 584"/>
                <a:gd name="T9" fmla="*/ 3191 h 417"/>
                <a:gd name="T10" fmla="*/ 80449 w 584"/>
                <a:gd name="T11" fmla="*/ 3775 h 417"/>
                <a:gd name="T12" fmla="*/ 83309 w 584"/>
                <a:gd name="T13" fmla="*/ 4587 h 417"/>
                <a:gd name="T14" fmla="*/ 87678 w 584"/>
                <a:gd name="T15" fmla="*/ 4339 h 417"/>
                <a:gd name="T16" fmla="*/ 93704 w 584"/>
                <a:gd name="T17" fmla="*/ 5170 h 417"/>
                <a:gd name="T18" fmla="*/ 99757 w 584"/>
                <a:gd name="T19" fmla="*/ 4339 h 417"/>
                <a:gd name="T20" fmla="*/ 102433 w 584"/>
                <a:gd name="T21" fmla="*/ 2843 h 417"/>
                <a:gd name="T22" fmla="*/ 108533 w 584"/>
                <a:gd name="T23" fmla="*/ 2843 h 417"/>
                <a:gd name="T24" fmla="*/ 110294 w 584"/>
                <a:gd name="T25" fmla="*/ 1755 h 417"/>
                <a:gd name="T26" fmla="*/ 114593 w 584"/>
                <a:gd name="T27" fmla="*/ 2843 h 417"/>
                <a:gd name="T28" fmla="*/ 116114 w 584"/>
                <a:gd name="T29" fmla="*/ 4339 h 417"/>
                <a:gd name="T30" fmla="*/ 108533 w 584"/>
                <a:gd name="T31" fmla="*/ 4916 h 417"/>
                <a:gd name="T32" fmla="*/ 111652 w 584"/>
                <a:gd name="T33" fmla="*/ 5805 h 417"/>
                <a:gd name="T34" fmla="*/ 107158 w 584"/>
                <a:gd name="T35" fmla="*/ 6369 h 417"/>
                <a:gd name="T36" fmla="*/ 107158 w 584"/>
                <a:gd name="T37" fmla="*/ 7538 h 417"/>
                <a:gd name="T38" fmla="*/ 102433 w 584"/>
                <a:gd name="T39" fmla="*/ 8344 h 417"/>
                <a:gd name="T40" fmla="*/ 104212 w 584"/>
                <a:gd name="T41" fmla="*/ 8724 h 417"/>
                <a:gd name="T42" fmla="*/ 104212 w 584"/>
                <a:gd name="T43" fmla="*/ 10744 h 417"/>
                <a:gd name="T44" fmla="*/ 113322 w 584"/>
                <a:gd name="T45" fmla="*/ 11000 h 417"/>
                <a:gd name="T46" fmla="*/ 117631 w 584"/>
                <a:gd name="T47" fmla="*/ 13055 h 417"/>
                <a:gd name="T48" fmla="*/ 114593 w 584"/>
                <a:gd name="T49" fmla="*/ 14500 h 417"/>
                <a:gd name="T50" fmla="*/ 90822 w 584"/>
                <a:gd name="T51" fmla="*/ 15054 h 417"/>
                <a:gd name="T52" fmla="*/ 55028 w 584"/>
                <a:gd name="T53" fmla="*/ 9576 h 417"/>
                <a:gd name="T54" fmla="*/ 46107 w 584"/>
                <a:gd name="T55" fmla="*/ 9878 h 417"/>
                <a:gd name="T56" fmla="*/ 31358 w 584"/>
                <a:gd name="T57" fmla="*/ 11301 h 417"/>
                <a:gd name="T58" fmla="*/ 25096 w 584"/>
                <a:gd name="T59" fmla="*/ 10144 h 417"/>
                <a:gd name="T60" fmla="*/ 25096 w 584"/>
                <a:gd name="T61" fmla="*/ 9000 h 417"/>
                <a:gd name="T62" fmla="*/ 20677 w 584"/>
                <a:gd name="T63" fmla="*/ 8112 h 417"/>
                <a:gd name="T64" fmla="*/ 20677 w 584"/>
                <a:gd name="T65" fmla="*/ 6920 h 417"/>
                <a:gd name="T66" fmla="*/ 16374 w 584"/>
                <a:gd name="T67" fmla="*/ 7229 h 417"/>
                <a:gd name="T68" fmla="*/ 13348 w 584"/>
                <a:gd name="T69" fmla="*/ 6093 h 417"/>
                <a:gd name="T70" fmla="*/ 6082 w 584"/>
                <a:gd name="T71" fmla="*/ 7538 h 417"/>
                <a:gd name="T72" fmla="*/ 7495 w 584"/>
                <a:gd name="T73" fmla="*/ 5805 h 417"/>
                <a:gd name="T74" fmla="*/ 0 w 584"/>
                <a:gd name="T75" fmla="*/ 5805 h 417"/>
                <a:gd name="T76" fmla="*/ 0 w 584"/>
                <a:gd name="T77" fmla="*/ 4916 h 417"/>
                <a:gd name="T78" fmla="*/ 7495 w 584"/>
                <a:gd name="T79" fmla="*/ 4339 h 417"/>
                <a:gd name="T80" fmla="*/ 11838 w 584"/>
                <a:gd name="T81" fmla="*/ 4916 h 417"/>
                <a:gd name="T82" fmla="*/ 14762 w 584"/>
                <a:gd name="T83" fmla="*/ 4339 h 417"/>
                <a:gd name="T84" fmla="*/ 20677 w 584"/>
                <a:gd name="T85" fmla="*/ 4587 h 417"/>
                <a:gd name="T86" fmla="*/ 26845 w 584"/>
                <a:gd name="T87" fmla="*/ 4054 h 417"/>
                <a:gd name="T88" fmla="*/ 34356 w 584"/>
                <a:gd name="T89" fmla="*/ 4916 h 417"/>
                <a:gd name="T90" fmla="*/ 38632 w 584"/>
                <a:gd name="T91" fmla="*/ 4339 h 417"/>
                <a:gd name="T92" fmla="*/ 46107 w 584"/>
                <a:gd name="T93" fmla="*/ 4339 h 417"/>
                <a:gd name="T94" fmla="*/ 49155 w 584"/>
                <a:gd name="T95" fmla="*/ 3775 h 417"/>
                <a:gd name="T96" fmla="*/ 56478 w 584"/>
                <a:gd name="T97" fmla="*/ 2843 h 417"/>
                <a:gd name="T98" fmla="*/ 62602 w 584"/>
                <a:gd name="T99" fmla="*/ 2843 h 417"/>
                <a:gd name="T100" fmla="*/ 63767 w 584"/>
                <a:gd name="T101" fmla="*/ 1434 h 417"/>
                <a:gd name="T102" fmla="*/ 73101 w 584"/>
                <a:gd name="T103" fmla="*/ 593 h 41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84"/>
                <a:gd name="T157" fmla="*/ 0 h 417"/>
                <a:gd name="T158" fmla="*/ 584 w 584"/>
                <a:gd name="T159" fmla="*/ 417 h 41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84" h="417">
                  <a:moveTo>
                    <a:pt x="362" y="16"/>
                  </a:moveTo>
                  <a:lnTo>
                    <a:pt x="399" y="0"/>
                  </a:lnTo>
                  <a:lnTo>
                    <a:pt x="428" y="8"/>
                  </a:lnTo>
                  <a:lnTo>
                    <a:pt x="406" y="64"/>
                  </a:lnTo>
                  <a:lnTo>
                    <a:pt x="406" y="88"/>
                  </a:lnTo>
                  <a:lnTo>
                    <a:pt x="399" y="104"/>
                  </a:lnTo>
                  <a:lnTo>
                    <a:pt x="413" y="128"/>
                  </a:lnTo>
                  <a:lnTo>
                    <a:pt x="435" y="120"/>
                  </a:lnTo>
                  <a:lnTo>
                    <a:pt x="465" y="144"/>
                  </a:lnTo>
                  <a:lnTo>
                    <a:pt x="495" y="120"/>
                  </a:lnTo>
                  <a:lnTo>
                    <a:pt x="509" y="80"/>
                  </a:lnTo>
                  <a:lnTo>
                    <a:pt x="539" y="80"/>
                  </a:lnTo>
                  <a:lnTo>
                    <a:pt x="546" y="48"/>
                  </a:lnTo>
                  <a:lnTo>
                    <a:pt x="568" y="80"/>
                  </a:lnTo>
                  <a:lnTo>
                    <a:pt x="576" y="120"/>
                  </a:lnTo>
                  <a:lnTo>
                    <a:pt x="539" y="136"/>
                  </a:lnTo>
                  <a:lnTo>
                    <a:pt x="554" y="160"/>
                  </a:lnTo>
                  <a:lnTo>
                    <a:pt x="531" y="176"/>
                  </a:lnTo>
                  <a:lnTo>
                    <a:pt x="531" y="208"/>
                  </a:lnTo>
                  <a:lnTo>
                    <a:pt x="509" y="232"/>
                  </a:lnTo>
                  <a:lnTo>
                    <a:pt x="517" y="240"/>
                  </a:lnTo>
                  <a:lnTo>
                    <a:pt x="517" y="296"/>
                  </a:lnTo>
                  <a:lnTo>
                    <a:pt x="561" y="304"/>
                  </a:lnTo>
                  <a:lnTo>
                    <a:pt x="583" y="360"/>
                  </a:lnTo>
                  <a:lnTo>
                    <a:pt x="568" y="400"/>
                  </a:lnTo>
                  <a:lnTo>
                    <a:pt x="450" y="416"/>
                  </a:lnTo>
                  <a:lnTo>
                    <a:pt x="273" y="264"/>
                  </a:lnTo>
                  <a:lnTo>
                    <a:pt x="229" y="272"/>
                  </a:lnTo>
                  <a:lnTo>
                    <a:pt x="155" y="312"/>
                  </a:lnTo>
                  <a:lnTo>
                    <a:pt x="125" y="280"/>
                  </a:lnTo>
                  <a:lnTo>
                    <a:pt x="125" y="248"/>
                  </a:lnTo>
                  <a:lnTo>
                    <a:pt x="103" y="224"/>
                  </a:lnTo>
                  <a:lnTo>
                    <a:pt x="103" y="192"/>
                  </a:lnTo>
                  <a:lnTo>
                    <a:pt x="81" y="200"/>
                  </a:lnTo>
                  <a:lnTo>
                    <a:pt x="66" y="168"/>
                  </a:lnTo>
                  <a:lnTo>
                    <a:pt x="30" y="208"/>
                  </a:lnTo>
                  <a:lnTo>
                    <a:pt x="37" y="160"/>
                  </a:lnTo>
                  <a:lnTo>
                    <a:pt x="0" y="160"/>
                  </a:lnTo>
                  <a:lnTo>
                    <a:pt x="0" y="136"/>
                  </a:lnTo>
                  <a:lnTo>
                    <a:pt x="37" y="120"/>
                  </a:lnTo>
                  <a:lnTo>
                    <a:pt x="59" y="136"/>
                  </a:lnTo>
                  <a:lnTo>
                    <a:pt x="74" y="120"/>
                  </a:lnTo>
                  <a:lnTo>
                    <a:pt x="103" y="128"/>
                  </a:lnTo>
                  <a:lnTo>
                    <a:pt x="133" y="112"/>
                  </a:lnTo>
                  <a:lnTo>
                    <a:pt x="170" y="136"/>
                  </a:lnTo>
                  <a:lnTo>
                    <a:pt x="192" y="120"/>
                  </a:lnTo>
                  <a:lnTo>
                    <a:pt x="229" y="120"/>
                  </a:lnTo>
                  <a:lnTo>
                    <a:pt x="244" y="104"/>
                  </a:lnTo>
                  <a:lnTo>
                    <a:pt x="280" y="80"/>
                  </a:lnTo>
                  <a:lnTo>
                    <a:pt x="310" y="80"/>
                  </a:lnTo>
                  <a:lnTo>
                    <a:pt x="317" y="40"/>
                  </a:lnTo>
                  <a:lnTo>
                    <a:pt x="362" y="1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 rot="704206">
              <a:off x="4320" y="2198"/>
              <a:ext cx="732" cy="1216"/>
            </a:xfrm>
            <a:custGeom>
              <a:avLst/>
              <a:gdLst>
                <a:gd name="T0" fmla="*/ 85102 w 614"/>
                <a:gd name="T1" fmla="*/ 33051 h 1081"/>
                <a:gd name="T2" fmla="*/ 74926 w 614"/>
                <a:gd name="T3" fmla="*/ 35508 h 1081"/>
                <a:gd name="T4" fmla="*/ 53183 w 614"/>
                <a:gd name="T5" fmla="*/ 35222 h 1081"/>
                <a:gd name="T6" fmla="*/ 51959 w 614"/>
                <a:gd name="T7" fmla="*/ 31970 h 1081"/>
                <a:gd name="T8" fmla="*/ 43362 w 614"/>
                <a:gd name="T9" fmla="*/ 29769 h 1081"/>
                <a:gd name="T10" fmla="*/ 45954 w 614"/>
                <a:gd name="T11" fmla="*/ 28686 h 1081"/>
                <a:gd name="T12" fmla="*/ 50525 w 614"/>
                <a:gd name="T13" fmla="*/ 27016 h 1081"/>
                <a:gd name="T14" fmla="*/ 54786 w 614"/>
                <a:gd name="T15" fmla="*/ 25688 h 1081"/>
                <a:gd name="T16" fmla="*/ 48782 w 614"/>
                <a:gd name="T17" fmla="*/ 23247 h 1081"/>
                <a:gd name="T18" fmla="*/ 41739 w 614"/>
                <a:gd name="T19" fmla="*/ 24321 h 1081"/>
                <a:gd name="T20" fmla="*/ 33287 w 614"/>
                <a:gd name="T21" fmla="*/ 26519 h 1081"/>
                <a:gd name="T22" fmla="*/ 23062 w 614"/>
                <a:gd name="T23" fmla="*/ 25942 h 1081"/>
                <a:gd name="T24" fmla="*/ 21575 w 614"/>
                <a:gd name="T25" fmla="*/ 24578 h 1081"/>
                <a:gd name="T26" fmla="*/ 26131 w 614"/>
                <a:gd name="T27" fmla="*/ 21849 h 1081"/>
                <a:gd name="T28" fmla="*/ 12954 w 614"/>
                <a:gd name="T29" fmla="*/ 22099 h 1081"/>
                <a:gd name="T30" fmla="*/ 11416 w 614"/>
                <a:gd name="T31" fmla="*/ 19413 h 1081"/>
                <a:gd name="T32" fmla="*/ 5914 w 614"/>
                <a:gd name="T33" fmla="*/ 18039 h 1081"/>
                <a:gd name="T34" fmla="*/ 2927 w 614"/>
                <a:gd name="T35" fmla="*/ 16357 h 1081"/>
                <a:gd name="T36" fmla="*/ 11416 w 614"/>
                <a:gd name="T37" fmla="*/ 12826 h 1081"/>
                <a:gd name="T38" fmla="*/ 15968 w 614"/>
                <a:gd name="T39" fmla="*/ 11735 h 1081"/>
                <a:gd name="T40" fmla="*/ 12954 w 614"/>
                <a:gd name="T41" fmla="*/ 7109 h 1081"/>
                <a:gd name="T42" fmla="*/ 10141 w 614"/>
                <a:gd name="T43" fmla="*/ 4070 h 1081"/>
                <a:gd name="T44" fmla="*/ 18614 w 614"/>
                <a:gd name="T45" fmla="*/ 3244 h 1081"/>
                <a:gd name="T46" fmla="*/ 31699 w 614"/>
                <a:gd name="T47" fmla="*/ 1916 h 1081"/>
                <a:gd name="T48" fmla="*/ 37419 w 614"/>
                <a:gd name="T49" fmla="*/ 0 h 1081"/>
                <a:gd name="T50" fmla="*/ 48782 w 614"/>
                <a:gd name="T51" fmla="*/ 3244 h 1081"/>
                <a:gd name="T52" fmla="*/ 62122 w 614"/>
                <a:gd name="T53" fmla="*/ 2727 h 1081"/>
                <a:gd name="T54" fmla="*/ 60518 w 614"/>
                <a:gd name="T55" fmla="*/ 3810 h 1081"/>
                <a:gd name="T56" fmla="*/ 56191 w 614"/>
                <a:gd name="T57" fmla="*/ 4618 h 1081"/>
                <a:gd name="T58" fmla="*/ 44610 w 614"/>
                <a:gd name="T59" fmla="*/ 10641 h 1081"/>
                <a:gd name="T60" fmla="*/ 44610 w 614"/>
                <a:gd name="T61" fmla="*/ 16935 h 1081"/>
                <a:gd name="T62" fmla="*/ 48782 w 614"/>
                <a:gd name="T63" fmla="*/ 20489 h 1081"/>
                <a:gd name="T64" fmla="*/ 56191 w 614"/>
                <a:gd name="T65" fmla="*/ 21329 h 1081"/>
                <a:gd name="T66" fmla="*/ 57647 w 614"/>
                <a:gd name="T67" fmla="*/ 19930 h 1081"/>
                <a:gd name="T68" fmla="*/ 66368 w 614"/>
                <a:gd name="T69" fmla="*/ 19413 h 1081"/>
                <a:gd name="T70" fmla="*/ 72069 w 614"/>
                <a:gd name="T71" fmla="*/ 17465 h 1081"/>
                <a:gd name="T72" fmla="*/ 97838 w 614"/>
                <a:gd name="T73" fmla="*/ 21041 h 1081"/>
                <a:gd name="T74" fmla="*/ 113939 w 614"/>
                <a:gd name="T75" fmla="*/ 26519 h 1081"/>
                <a:gd name="T76" fmla="*/ 118094 w 614"/>
                <a:gd name="T77" fmla="*/ 30592 h 1081"/>
                <a:gd name="T78" fmla="*/ 109534 w 614"/>
                <a:gd name="T79" fmla="*/ 29462 h 1081"/>
                <a:gd name="T80" fmla="*/ 106635 w 614"/>
                <a:gd name="T81" fmla="*/ 30859 h 1081"/>
                <a:gd name="T82" fmla="*/ 112457 w 614"/>
                <a:gd name="T83" fmla="*/ 31970 h 1081"/>
                <a:gd name="T84" fmla="*/ 109534 w 614"/>
                <a:gd name="T85" fmla="*/ 33579 h 1081"/>
                <a:gd name="T86" fmla="*/ 93619 w 614"/>
                <a:gd name="T87" fmla="*/ 34965 h 1081"/>
                <a:gd name="T88" fmla="*/ 90556 w 614"/>
                <a:gd name="T89" fmla="*/ 36053 h 1081"/>
                <a:gd name="T90" fmla="*/ 89325 w 614"/>
                <a:gd name="T91" fmla="*/ 34412 h 108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14"/>
                <a:gd name="T139" fmla="*/ 0 h 1081"/>
                <a:gd name="T140" fmla="*/ 614 w 614"/>
                <a:gd name="T141" fmla="*/ 1081 h 108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14" h="1081">
                  <a:moveTo>
                    <a:pt x="443" y="984"/>
                  </a:moveTo>
                  <a:lnTo>
                    <a:pt x="436" y="968"/>
                  </a:lnTo>
                  <a:lnTo>
                    <a:pt x="391" y="1008"/>
                  </a:lnTo>
                  <a:lnTo>
                    <a:pt x="384" y="1040"/>
                  </a:lnTo>
                  <a:lnTo>
                    <a:pt x="332" y="1080"/>
                  </a:lnTo>
                  <a:lnTo>
                    <a:pt x="273" y="1032"/>
                  </a:lnTo>
                  <a:lnTo>
                    <a:pt x="288" y="992"/>
                  </a:lnTo>
                  <a:lnTo>
                    <a:pt x="266" y="936"/>
                  </a:lnTo>
                  <a:lnTo>
                    <a:pt x="222" y="928"/>
                  </a:lnTo>
                  <a:lnTo>
                    <a:pt x="222" y="872"/>
                  </a:lnTo>
                  <a:lnTo>
                    <a:pt x="214" y="864"/>
                  </a:lnTo>
                  <a:lnTo>
                    <a:pt x="236" y="840"/>
                  </a:lnTo>
                  <a:lnTo>
                    <a:pt x="236" y="808"/>
                  </a:lnTo>
                  <a:lnTo>
                    <a:pt x="259" y="792"/>
                  </a:lnTo>
                  <a:lnTo>
                    <a:pt x="244" y="768"/>
                  </a:lnTo>
                  <a:lnTo>
                    <a:pt x="281" y="752"/>
                  </a:lnTo>
                  <a:lnTo>
                    <a:pt x="273" y="712"/>
                  </a:lnTo>
                  <a:lnTo>
                    <a:pt x="251" y="680"/>
                  </a:lnTo>
                  <a:lnTo>
                    <a:pt x="244" y="712"/>
                  </a:lnTo>
                  <a:lnTo>
                    <a:pt x="214" y="712"/>
                  </a:lnTo>
                  <a:lnTo>
                    <a:pt x="199" y="752"/>
                  </a:lnTo>
                  <a:lnTo>
                    <a:pt x="170" y="776"/>
                  </a:lnTo>
                  <a:lnTo>
                    <a:pt x="140" y="752"/>
                  </a:lnTo>
                  <a:lnTo>
                    <a:pt x="118" y="760"/>
                  </a:lnTo>
                  <a:lnTo>
                    <a:pt x="103" y="736"/>
                  </a:lnTo>
                  <a:lnTo>
                    <a:pt x="111" y="720"/>
                  </a:lnTo>
                  <a:lnTo>
                    <a:pt x="111" y="696"/>
                  </a:lnTo>
                  <a:lnTo>
                    <a:pt x="133" y="640"/>
                  </a:lnTo>
                  <a:lnTo>
                    <a:pt x="103" y="632"/>
                  </a:lnTo>
                  <a:lnTo>
                    <a:pt x="66" y="648"/>
                  </a:lnTo>
                  <a:lnTo>
                    <a:pt x="52" y="616"/>
                  </a:lnTo>
                  <a:lnTo>
                    <a:pt x="59" y="568"/>
                  </a:lnTo>
                  <a:lnTo>
                    <a:pt x="30" y="568"/>
                  </a:lnTo>
                  <a:lnTo>
                    <a:pt x="30" y="528"/>
                  </a:lnTo>
                  <a:lnTo>
                    <a:pt x="7" y="504"/>
                  </a:lnTo>
                  <a:lnTo>
                    <a:pt x="15" y="480"/>
                  </a:lnTo>
                  <a:lnTo>
                    <a:pt x="0" y="408"/>
                  </a:lnTo>
                  <a:lnTo>
                    <a:pt x="59" y="376"/>
                  </a:lnTo>
                  <a:lnTo>
                    <a:pt x="59" y="344"/>
                  </a:lnTo>
                  <a:lnTo>
                    <a:pt x="81" y="344"/>
                  </a:lnTo>
                  <a:lnTo>
                    <a:pt x="111" y="288"/>
                  </a:lnTo>
                  <a:lnTo>
                    <a:pt x="66" y="208"/>
                  </a:lnTo>
                  <a:lnTo>
                    <a:pt x="81" y="152"/>
                  </a:lnTo>
                  <a:lnTo>
                    <a:pt x="52" y="120"/>
                  </a:lnTo>
                  <a:lnTo>
                    <a:pt x="59" y="80"/>
                  </a:lnTo>
                  <a:lnTo>
                    <a:pt x="96" y="96"/>
                  </a:lnTo>
                  <a:lnTo>
                    <a:pt x="126" y="72"/>
                  </a:lnTo>
                  <a:lnTo>
                    <a:pt x="163" y="56"/>
                  </a:lnTo>
                  <a:lnTo>
                    <a:pt x="155" y="32"/>
                  </a:lnTo>
                  <a:lnTo>
                    <a:pt x="192" y="0"/>
                  </a:lnTo>
                  <a:lnTo>
                    <a:pt x="244" y="32"/>
                  </a:lnTo>
                  <a:lnTo>
                    <a:pt x="251" y="96"/>
                  </a:lnTo>
                  <a:lnTo>
                    <a:pt x="273" y="72"/>
                  </a:lnTo>
                  <a:lnTo>
                    <a:pt x="318" y="80"/>
                  </a:lnTo>
                  <a:lnTo>
                    <a:pt x="318" y="104"/>
                  </a:lnTo>
                  <a:lnTo>
                    <a:pt x="310" y="112"/>
                  </a:lnTo>
                  <a:lnTo>
                    <a:pt x="310" y="136"/>
                  </a:lnTo>
                  <a:lnTo>
                    <a:pt x="288" y="136"/>
                  </a:lnTo>
                  <a:lnTo>
                    <a:pt x="229" y="216"/>
                  </a:lnTo>
                  <a:lnTo>
                    <a:pt x="229" y="312"/>
                  </a:lnTo>
                  <a:lnTo>
                    <a:pt x="244" y="352"/>
                  </a:lnTo>
                  <a:lnTo>
                    <a:pt x="229" y="496"/>
                  </a:lnTo>
                  <a:lnTo>
                    <a:pt x="207" y="600"/>
                  </a:lnTo>
                  <a:lnTo>
                    <a:pt x="251" y="600"/>
                  </a:lnTo>
                  <a:lnTo>
                    <a:pt x="273" y="576"/>
                  </a:lnTo>
                  <a:lnTo>
                    <a:pt x="288" y="624"/>
                  </a:lnTo>
                  <a:lnTo>
                    <a:pt x="310" y="616"/>
                  </a:lnTo>
                  <a:lnTo>
                    <a:pt x="295" y="584"/>
                  </a:lnTo>
                  <a:lnTo>
                    <a:pt x="340" y="600"/>
                  </a:lnTo>
                  <a:lnTo>
                    <a:pt x="340" y="568"/>
                  </a:lnTo>
                  <a:lnTo>
                    <a:pt x="325" y="544"/>
                  </a:lnTo>
                  <a:lnTo>
                    <a:pt x="369" y="512"/>
                  </a:lnTo>
                  <a:lnTo>
                    <a:pt x="451" y="544"/>
                  </a:lnTo>
                  <a:lnTo>
                    <a:pt x="502" y="616"/>
                  </a:lnTo>
                  <a:lnTo>
                    <a:pt x="502" y="648"/>
                  </a:lnTo>
                  <a:lnTo>
                    <a:pt x="584" y="776"/>
                  </a:lnTo>
                  <a:lnTo>
                    <a:pt x="613" y="816"/>
                  </a:lnTo>
                  <a:lnTo>
                    <a:pt x="606" y="896"/>
                  </a:lnTo>
                  <a:lnTo>
                    <a:pt x="584" y="896"/>
                  </a:lnTo>
                  <a:lnTo>
                    <a:pt x="561" y="864"/>
                  </a:lnTo>
                  <a:lnTo>
                    <a:pt x="532" y="888"/>
                  </a:lnTo>
                  <a:lnTo>
                    <a:pt x="547" y="904"/>
                  </a:lnTo>
                  <a:lnTo>
                    <a:pt x="576" y="912"/>
                  </a:lnTo>
                  <a:lnTo>
                    <a:pt x="576" y="936"/>
                  </a:lnTo>
                  <a:lnTo>
                    <a:pt x="554" y="952"/>
                  </a:lnTo>
                  <a:lnTo>
                    <a:pt x="561" y="984"/>
                  </a:lnTo>
                  <a:lnTo>
                    <a:pt x="510" y="1016"/>
                  </a:lnTo>
                  <a:lnTo>
                    <a:pt x="480" y="1024"/>
                  </a:lnTo>
                  <a:lnTo>
                    <a:pt x="488" y="1056"/>
                  </a:lnTo>
                  <a:lnTo>
                    <a:pt x="465" y="1056"/>
                  </a:lnTo>
                  <a:lnTo>
                    <a:pt x="451" y="1024"/>
                  </a:lnTo>
                  <a:lnTo>
                    <a:pt x="458" y="1008"/>
                  </a:lnTo>
                  <a:lnTo>
                    <a:pt x="443" y="98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 rot="704206">
              <a:off x="4563" y="3274"/>
              <a:ext cx="194" cy="47"/>
            </a:xfrm>
            <a:custGeom>
              <a:avLst/>
              <a:gdLst>
                <a:gd name="T0" fmla="*/ 28730 w 163"/>
                <a:gd name="T1" fmla="*/ 1933 h 41"/>
                <a:gd name="T2" fmla="*/ 28730 w 163"/>
                <a:gd name="T3" fmla="*/ 1933 h 41"/>
                <a:gd name="T4" fmla="*/ 30165 w 163"/>
                <a:gd name="T5" fmla="*/ 1471 h 41"/>
                <a:gd name="T6" fmla="*/ 27298 w 163"/>
                <a:gd name="T7" fmla="*/ 0 h 41"/>
                <a:gd name="T8" fmla="*/ 24670 w 163"/>
                <a:gd name="T9" fmla="*/ 0 h 41"/>
                <a:gd name="T10" fmla="*/ 19117 w 163"/>
                <a:gd name="T11" fmla="*/ 446 h 41"/>
                <a:gd name="T12" fmla="*/ 12295 w 163"/>
                <a:gd name="T13" fmla="*/ 0 h 41"/>
                <a:gd name="T14" fmla="*/ 6879 w 163"/>
                <a:gd name="T15" fmla="*/ 976 h 41"/>
                <a:gd name="T16" fmla="*/ 0 w 163"/>
                <a:gd name="T17" fmla="*/ 2421 h 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3"/>
                <a:gd name="T28" fmla="*/ 0 h 41"/>
                <a:gd name="T29" fmla="*/ 163 w 163"/>
                <a:gd name="T30" fmla="*/ 41 h 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3" h="41">
                  <a:moveTo>
                    <a:pt x="155" y="32"/>
                  </a:moveTo>
                  <a:lnTo>
                    <a:pt x="155" y="32"/>
                  </a:lnTo>
                  <a:lnTo>
                    <a:pt x="162" y="24"/>
                  </a:lnTo>
                  <a:lnTo>
                    <a:pt x="147" y="0"/>
                  </a:lnTo>
                  <a:lnTo>
                    <a:pt x="133" y="0"/>
                  </a:lnTo>
                  <a:lnTo>
                    <a:pt x="103" y="8"/>
                  </a:lnTo>
                  <a:lnTo>
                    <a:pt x="66" y="0"/>
                  </a:lnTo>
                  <a:lnTo>
                    <a:pt x="37" y="16"/>
                  </a:lnTo>
                  <a:lnTo>
                    <a:pt x="0" y="4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 rot="704206">
              <a:off x="3533" y="2826"/>
              <a:ext cx="520" cy="766"/>
            </a:xfrm>
            <a:custGeom>
              <a:avLst/>
              <a:gdLst>
                <a:gd name="T0" fmla="*/ 0 w 437"/>
                <a:gd name="T1" fmla="*/ 22077 h 681"/>
                <a:gd name="T2" fmla="*/ 2840 w 437"/>
                <a:gd name="T3" fmla="*/ 22077 h 681"/>
                <a:gd name="T4" fmla="*/ 5694 w 437"/>
                <a:gd name="T5" fmla="*/ 23159 h 681"/>
                <a:gd name="T6" fmla="*/ 28652 w 437"/>
                <a:gd name="T7" fmla="*/ 22077 h 681"/>
                <a:gd name="T8" fmla="*/ 38183 w 437"/>
                <a:gd name="T9" fmla="*/ 20712 h 681"/>
                <a:gd name="T10" fmla="*/ 47742 w 437"/>
                <a:gd name="T11" fmla="*/ 18250 h 681"/>
                <a:gd name="T12" fmla="*/ 56047 w 437"/>
                <a:gd name="T13" fmla="*/ 18558 h 681"/>
                <a:gd name="T14" fmla="*/ 62837 w 437"/>
                <a:gd name="T15" fmla="*/ 18558 h 681"/>
                <a:gd name="T16" fmla="*/ 73608 w 437"/>
                <a:gd name="T17" fmla="*/ 18250 h 681"/>
                <a:gd name="T18" fmla="*/ 78971 w 437"/>
                <a:gd name="T19" fmla="*/ 16329 h 681"/>
                <a:gd name="T20" fmla="*/ 77561 w 437"/>
                <a:gd name="T21" fmla="*/ 12265 h 681"/>
                <a:gd name="T22" fmla="*/ 80439 w 437"/>
                <a:gd name="T23" fmla="*/ 11461 h 681"/>
                <a:gd name="T24" fmla="*/ 77561 w 437"/>
                <a:gd name="T25" fmla="*/ 10352 h 681"/>
                <a:gd name="T26" fmla="*/ 73608 w 437"/>
                <a:gd name="T27" fmla="*/ 10904 h 681"/>
                <a:gd name="T28" fmla="*/ 72159 w 437"/>
                <a:gd name="T29" fmla="*/ 10352 h 681"/>
                <a:gd name="T30" fmla="*/ 80439 w 437"/>
                <a:gd name="T31" fmla="*/ 7918 h 681"/>
                <a:gd name="T32" fmla="*/ 74916 w 437"/>
                <a:gd name="T33" fmla="*/ 6832 h 681"/>
                <a:gd name="T34" fmla="*/ 74916 w 437"/>
                <a:gd name="T35" fmla="*/ 5749 h 681"/>
                <a:gd name="T36" fmla="*/ 70783 w 437"/>
                <a:gd name="T37" fmla="*/ 4910 h 681"/>
                <a:gd name="T38" fmla="*/ 70783 w 437"/>
                <a:gd name="T39" fmla="*/ 3800 h 681"/>
                <a:gd name="T40" fmla="*/ 66730 w 437"/>
                <a:gd name="T41" fmla="*/ 4068 h 681"/>
                <a:gd name="T42" fmla="*/ 63933 w 437"/>
                <a:gd name="T43" fmla="*/ 3002 h 681"/>
                <a:gd name="T44" fmla="*/ 57075 w 437"/>
                <a:gd name="T45" fmla="*/ 4365 h 681"/>
                <a:gd name="T46" fmla="*/ 58620 w 437"/>
                <a:gd name="T47" fmla="*/ 2727 h 681"/>
                <a:gd name="T48" fmla="*/ 51703 w 437"/>
                <a:gd name="T49" fmla="*/ 2727 h 681"/>
                <a:gd name="T50" fmla="*/ 51703 w 437"/>
                <a:gd name="T51" fmla="*/ 1916 h 681"/>
                <a:gd name="T52" fmla="*/ 46454 w 437"/>
                <a:gd name="T53" fmla="*/ 1072 h 681"/>
                <a:gd name="T54" fmla="*/ 42182 w 437"/>
                <a:gd name="T55" fmla="*/ 516 h 681"/>
                <a:gd name="T56" fmla="*/ 40987 w 437"/>
                <a:gd name="T57" fmla="*/ 0 h 681"/>
                <a:gd name="T58" fmla="*/ 34114 w 437"/>
                <a:gd name="T59" fmla="*/ 516 h 681"/>
                <a:gd name="T60" fmla="*/ 32808 w 437"/>
                <a:gd name="T61" fmla="*/ 1916 h 681"/>
                <a:gd name="T62" fmla="*/ 38183 w 437"/>
                <a:gd name="T63" fmla="*/ 2727 h 681"/>
                <a:gd name="T64" fmla="*/ 38183 w 437"/>
                <a:gd name="T65" fmla="*/ 3525 h 681"/>
                <a:gd name="T66" fmla="*/ 34114 w 437"/>
                <a:gd name="T67" fmla="*/ 4365 h 681"/>
                <a:gd name="T68" fmla="*/ 27233 w 437"/>
                <a:gd name="T69" fmla="*/ 4068 h 681"/>
                <a:gd name="T70" fmla="*/ 28652 w 437"/>
                <a:gd name="T71" fmla="*/ 4910 h 681"/>
                <a:gd name="T72" fmla="*/ 34114 w 437"/>
                <a:gd name="T73" fmla="*/ 5749 h 681"/>
                <a:gd name="T74" fmla="*/ 36868 w 437"/>
                <a:gd name="T75" fmla="*/ 7103 h 681"/>
                <a:gd name="T76" fmla="*/ 42182 w 437"/>
                <a:gd name="T77" fmla="*/ 7325 h 681"/>
                <a:gd name="T78" fmla="*/ 42182 w 437"/>
                <a:gd name="T79" fmla="*/ 8472 h 681"/>
                <a:gd name="T80" fmla="*/ 39583 w 437"/>
                <a:gd name="T81" fmla="*/ 8708 h 681"/>
                <a:gd name="T82" fmla="*/ 34114 w 437"/>
                <a:gd name="T83" fmla="*/ 10633 h 681"/>
                <a:gd name="T84" fmla="*/ 30091 w 437"/>
                <a:gd name="T85" fmla="*/ 11722 h 681"/>
                <a:gd name="T86" fmla="*/ 30091 w 437"/>
                <a:gd name="T87" fmla="*/ 12563 h 681"/>
                <a:gd name="T88" fmla="*/ 35298 w 437"/>
                <a:gd name="T89" fmla="*/ 12563 h 681"/>
                <a:gd name="T90" fmla="*/ 34114 w 437"/>
                <a:gd name="T91" fmla="*/ 13633 h 681"/>
                <a:gd name="T92" fmla="*/ 27233 w 437"/>
                <a:gd name="T93" fmla="*/ 15305 h 681"/>
                <a:gd name="T94" fmla="*/ 24572 w 437"/>
                <a:gd name="T95" fmla="*/ 15305 h 681"/>
                <a:gd name="T96" fmla="*/ 19045 w 437"/>
                <a:gd name="T97" fmla="*/ 16665 h 681"/>
                <a:gd name="T98" fmla="*/ 16394 w 437"/>
                <a:gd name="T99" fmla="*/ 17991 h 681"/>
                <a:gd name="T100" fmla="*/ 10883 w 437"/>
                <a:gd name="T101" fmla="*/ 17991 h 681"/>
                <a:gd name="T102" fmla="*/ 9712 w 437"/>
                <a:gd name="T103" fmla="*/ 18250 h 681"/>
                <a:gd name="T104" fmla="*/ 1351 w 437"/>
                <a:gd name="T105" fmla="*/ 18250 h 681"/>
                <a:gd name="T106" fmla="*/ 1351 w 437"/>
                <a:gd name="T107" fmla="*/ 20455 h 681"/>
                <a:gd name="T108" fmla="*/ 4071 w 437"/>
                <a:gd name="T109" fmla="*/ 20455 h 681"/>
                <a:gd name="T110" fmla="*/ 5694 w 437"/>
                <a:gd name="T111" fmla="*/ 20965 h 681"/>
                <a:gd name="T112" fmla="*/ 0 w 437"/>
                <a:gd name="T113" fmla="*/ 21824 h 681"/>
                <a:gd name="T114" fmla="*/ 0 w 437"/>
                <a:gd name="T115" fmla="*/ 22077 h 68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37"/>
                <a:gd name="T175" fmla="*/ 0 h 681"/>
                <a:gd name="T176" fmla="*/ 437 w 437"/>
                <a:gd name="T177" fmla="*/ 681 h 68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37" h="681">
                  <a:moveTo>
                    <a:pt x="0" y="648"/>
                  </a:moveTo>
                  <a:lnTo>
                    <a:pt x="15" y="648"/>
                  </a:lnTo>
                  <a:lnTo>
                    <a:pt x="30" y="680"/>
                  </a:lnTo>
                  <a:lnTo>
                    <a:pt x="155" y="648"/>
                  </a:lnTo>
                  <a:lnTo>
                    <a:pt x="207" y="608"/>
                  </a:lnTo>
                  <a:lnTo>
                    <a:pt x="259" y="536"/>
                  </a:lnTo>
                  <a:lnTo>
                    <a:pt x="303" y="544"/>
                  </a:lnTo>
                  <a:lnTo>
                    <a:pt x="340" y="544"/>
                  </a:lnTo>
                  <a:lnTo>
                    <a:pt x="399" y="536"/>
                  </a:lnTo>
                  <a:lnTo>
                    <a:pt x="429" y="480"/>
                  </a:lnTo>
                  <a:lnTo>
                    <a:pt x="421" y="360"/>
                  </a:lnTo>
                  <a:lnTo>
                    <a:pt x="436" y="336"/>
                  </a:lnTo>
                  <a:lnTo>
                    <a:pt x="421" y="304"/>
                  </a:lnTo>
                  <a:lnTo>
                    <a:pt x="399" y="320"/>
                  </a:lnTo>
                  <a:lnTo>
                    <a:pt x="392" y="304"/>
                  </a:lnTo>
                  <a:lnTo>
                    <a:pt x="436" y="232"/>
                  </a:lnTo>
                  <a:lnTo>
                    <a:pt x="407" y="200"/>
                  </a:lnTo>
                  <a:lnTo>
                    <a:pt x="407" y="168"/>
                  </a:lnTo>
                  <a:lnTo>
                    <a:pt x="384" y="144"/>
                  </a:lnTo>
                  <a:lnTo>
                    <a:pt x="384" y="112"/>
                  </a:lnTo>
                  <a:lnTo>
                    <a:pt x="362" y="120"/>
                  </a:lnTo>
                  <a:lnTo>
                    <a:pt x="347" y="88"/>
                  </a:lnTo>
                  <a:lnTo>
                    <a:pt x="310" y="128"/>
                  </a:lnTo>
                  <a:lnTo>
                    <a:pt x="318" y="80"/>
                  </a:lnTo>
                  <a:lnTo>
                    <a:pt x="281" y="80"/>
                  </a:lnTo>
                  <a:lnTo>
                    <a:pt x="281" y="56"/>
                  </a:lnTo>
                  <a:lnTo>
                    <a:pt x="251" y="32"/>
                  </a:lnTo>
                  <a:lnTo>
                    <a:pt x="229" y="16"/>
                  </a:lnTo>
                  <a:lnTo>
                    <a:pt x="222" y="0"/>
                  </a:lnTo>
                  <a:lnTo>
                    <a:pt x="185" y="16"/>
                  </a:lnTo>
                  <a:lnTo>
                    <a:pt x="177" y="56"/>
                  </a:lnTo>
                  <a:lnTo>
                    <a:pt x="207" y="80"/>
                  </a:lnTo>
                  <a:lnTo>
                    <a:pt x="207" y="104"/>
                  </a:lnTo>
                  <a:lnTo>
                    <a:pt x="185" y="128"/>
                  </a:lnTo>
                  <a:lnTo>
                    <a:pt x="148" y="120"/>
                  </a:lnTo>
                  <a:lnTo>
                    <a:pt x="155" y="144"/>
                  </a:lnTo>
                  <a:lnTo>
                    <a:pt x="185" y="168"/>
                  </a:lnTo>
                  <a:lnTo>
                    <a:pt x="200" y="208"/>
                  </a:lnTo>
                  <a:lnTo>
                    <a:pt x="229" y="216"/>
                  </a:lnTo>
                  <a:lnTo>
                    <a:pt x="229" y="248"/>
                  </a:lnTo>
                  <a:lnTo>
                    <a:pt x="214" y="256"/>
                  </a:lnTo>
                  <a:lnTo>
                    <a:pt x="185" y="312"/>
                  </a:lnTo>
                  <a:lnTo>
                    <a:pt x="163" y="344"/>
                  </a:lnTo>
                  <a:lnTo>
                    <a:pt x="163" y="368"/>
                  </a:lnTo>
                  <a:lnTo>
                    <a:pt x="192" y="368"/>
                  </a:lnTo>
                  <a:lnTo>
                    <a:pt x="185" y="400"/>
                  </a:lnTo>
                  <a:lnTo>
                    <a:pt x="148" y="448"/>
                  </a:lnTo>
                  <a:lnTo>
                    <a:pt x="133" y="448"/>
                  </a:lnTo>
                  <a:lnTo>
                    <a:pt x="103" y="488"/>
                  </a:lnTo>
                  <a:lnTo>
                    <a:pt x="89" y="528"/>
                  </a:lnTo>
                  <a:lnTo>
                    <a:pt x="59" y="528"/>
                  </a:lnTo>
                  <a:lnTo>
                    <a:pt x="52" y="536"/>
                  </a:lnTo>
                  <a:lnTo>
                    <a:pt x="7" y="536"/>
                  </a:lnTo>
                  <a:lnTo>
                    <a:pt x="7" y="600"/>
                  </a:lnTo>
                  <a:lnTo>
                    <a:pt x="22" y="600"/>
                  </a:lnTo>
                  <a:lnTo>
                    <a:pt x="30" y="616"/>
                  </a:lnTo>
                  <a:lnTo>
                    <a:pt x="0" y="640"/>
                  </a:lnTo>
                  <a:lnTo>
                    <a:pt x="0" y="64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 rot="704206">
              <a:off x="3107" y="2865"/>
              <a:ext cx="697" cy="650"/>
            </a:xfrm>
            <a:custGeom>
              <a:avLst/>
              <a:gdLst>
                <a:gd name="T0" fmla="*/ 101195 w 584"/>
                <a:gd name="T1" fmla="*/ 851 h 577"/>
                <a:gd name="T2" fmla="*/ 102433 w 584"/>
                <a:gd name="T3" fmla="*/ 1739 h 577"/>
                <a:gd name="T4" fmla="*/ 108533 w 584"/>
                <a:gd name="T5" fmla="*/ 2585 h 577"/>
                <a:gd name="T6" fmla="*/ 111652 w 584"/>
                <a:gd name="T7" fmla="*/ 4004 h 577"/>
                <a:gd name="T8" fmla="*/ 117631 w 584"/>
                <a:gd name="T9" fmla="*/ 4259 h 577"/>
                <a:gd name="T10" fmla="*/ 117631 w 584"/>
                <a:gd name="T11" fmla="*/ 5405 h 577"/>
                <a:gd name="T12" fmla="*/ 114593 w 584"/>
                <a:gd name="T13" fmla="*/ 5725 h 577"/>
                <a:gd name="T14" fmla="*/ 108533 w 584"/>
                <a:gd name="T15" fmla="*/ 7704 h 577"/>
                <a:gd name="T16" fmla="*/ 104212 w 584"/>
                <a:gd name="T17" fmla="*/ 8821 h 577"/>
                <a:gd name="T18" fmla="*/ 104212 w 584"/>
                <a:gd name="T19" fmla="*/ 9671 h 577"/>
                <a:gd name="T20" fmla="*/ 110294 w 584"/>
                <a:gd name="T21" fmla="*/ 9671 h 577"/>
                <a:gd name="T22" fmla="*/ 108533 w 584"/>
                <a:gd name="T23" fmla="*/ 10851 h 577"/>
                <a:gd name="T24" fmla="*/ 101195 w 584"/>
                <a:gd name="T25" fmla="*/ 12569 h 577"/>
                <a:gd name="T26" fmla="*/ 98152 w 584"/>
                <a:gd name="T27" fmla="*/ 12569 h 577"/>
                <a:gd name="T28" fmla="*/ 92426 w 584"/>
                <a:gd name="T29" fmla="*/ 13977 h 577"/>
                <a:gd name="T30" fmla="*/ 89363 w 584"/>
                <a:gd name="T31" fmla="*/ 15413 h 577"/>
                <a:gd name="T32" fmla="*/ 83309 w 584"/>
                <a:gd name="T33" fmla="*/ 15413 h 577"/>
                <a:gd name="T34" fmla="*/ 82073 w 584"/>
                <a:gd name="T35" fmla="*/ 15725 h 577"/>
                <a:gd name="T36" fmla="*/ 73101 w 584"/>
                <a:gd name="T37" fmla="*/ 15725 h 577"/>
                <a:gd name="T38" fmla="*/ 73101 w 584"/>
                <a:gd name="T39" fmla="*/ 17968 h 577"/>
                <a:gd name="T40" fmla="*/ 75937 w 584"/>
                <a:gd name="T41" fmla="*/ 17968 h 577"/>
                <a:gd name="T42" fmla="*/ 77442 w 584"/>
                <a:gd name="T43" fmla="*/ 18529 h 577"/>
                <a:gd name="T44" fmla="*/ 71324 w 584"/>
                <a:gd name="T45" fmla="*/ 19411 h 577"/>
                <a:gd name="T46" fmla="*/ 71324 w 584"/>
                <a:gd name="T47" fmla="*/ 19704 h 577"/>
                <a:gd name="T48" fmla="*/ 52004 w 584"/>
                <a:gd name="T49" fmla="*/ 19411 h 577"/>
                <a:gd name="T50" fmla="*/ 38632 w 584"/>
                <a:gd name="T51" fmla="*/ 20532 h 577"/>
                <a:gd name="T52" fmla="*/ 31358 w 584"/>
                <a:gd name="T53" fmla="*/ 20241 h 577"/>
                <a:gd name="T54" fmla="*/ 25096 w 584"/>
                <a:gd name="T55" fmla="*/ 17968 h 577"/>
                <a:gd name="T56" fmla="*/ 13348 w 584"/>
                <a:gd name="T57" fmla="*/ 17968 h 577"/>
                <a:gd name="T58" fmla="*/ 0 w 584"/>
                <a:gd name="T59" fmla="*/ 16552 h 577"/>
                <a:gd name="T60" fmla="*/ 0 w 584"/>
                <a:gd name="T61" fmla="*/ 15109 h 577"/>
                <a:gd name="T62" fmla="*/ 1457 w 584"/>
                <a:gd name="T63" fmla="*/ 15109 h 577"/>
                <a:gd name="T64" fmla="*/ 8945 w 584"/>
                <a:gd name="T65" fmla="*/ 14243 h 577"/>
                <a:gd name="T66" fmla="*/ 16374 w 584"/>
                <a:gd name="T67" fmla="*/ 15725 h 577"/>
                <a:gd name="T68" fmla="*/ 23801 w 584"/>
                <a:gd name="T69" fmla="*/ 15992 h 577"/>
                <a:gd name="T70" fmla="*/ 26845 w 584"/>
                <a:gd name="T71" fmla="*/ 15992 h 577"/>
                <a:gd name="T72" fmla="*/ 31358 w 584"/>
                <a:gd name="T73" fmla="*/ 17714 h 577"/>
                <a:gd name="T74" fmla="*/ 40175 w 584"/>
                <a:gd name="T75" fmla="*/ 18529 h 577"/>
                <a:gd name="T76" fmla="*/ 44668 w 584"/>
                <a:gd name="T77" fmla="*/ 18253 h 577"/>
                <a:gd name="T78" fmla="*/ 46107 w 584"/>
                <a:gd name="T79" fmla="*/ 17383 h 577"/>
                <a:gd name="T80" fmla="*/ 47667 w 584"/>
                <a:gd name="T81" fmla="*/ 15992 h 577"/>
                <a:gd name="T82" fmla="*/ 55028 w 584"/>
                <a:gd name="T83" fmla="*/ 14573 h 577"/>
                <a:gd name="T84" fmla="*/ 62602 w 584"/>
                <a:gd name="T85" fmla="*/ 12569 h 577"/>
                <a:gd name="T86" fmla="*/ 67015 w 584"/>
                <a:gd name="T87" fmla="*/ 10851 h 577"/>
                <a:gd name="T88" fmla="*/ 65587 w 584"/>
                <a:gd name="T89" fmla="*/ 8821 h 577"/>
                <a:gd name="T90" fmla="*/ 61250 w 584"/>
                <a:gd name="T91" fmla="*/ 8821 h 577"/>
                <a:gd name="T92" fmla="*/ 61250 w 584"/>
                <a:gd name="T93" fmla="*/ 6528 h 577"/>
                <a:gd name="T94" fmla="*/ 65587 w 584"/>
                <a:gd name="T95" fmla="*/ 5725 h 577"/>
                <a:gd name="T96" fmla="*/ 63767 w 584"/>
                <a:gd name="T97" fmla="*/ 5405 h 577"/>
                <a:gd name="T98" fmla="*/ 58166 w 584"/>
                <a:gd name="T99" fmla="*/ 5405 h 577"/>
                <a:gd name="T100" fmla="*/ 58166 w 584"/>
                <a:gd name="T101" fmla="*/ 4859 h 577"/>
                <a:gd name="T102" fmla="*/ 67015 w 584"/>
                <a:gd name="T103" fmla="*/ 2815 h 577"/>
                <a:gd name="T104" fmla="*/ 73101 w 584"/>
                <a:gd name="T105" fmla="*/ 2815 h 577"/>
                <a:gd name="T106" fmla="*/ 74399 w 584"/>
                <a:gd name="T107" fmla="*/ 2295 h 577"/>
                <a:gd name="T108" fmla="*/ 80449 w 584"/>
                <a:gd name="T109" fmla="*/ 1969 h 577"/>
                <a:gd name="T110" fmla="*/ 84789 w 584"/>
                <a:gd name="T111" fmla="*/ 2585 h 577"/>
                <a:gd name="T112" fmla="*/ 96716 w 584"/>
                <a:gd name="T113" fmla="*/ 1739 h 577"/>
                <a:gd name="T114" fmla="*/ 98152 w 584"/>
                <a:gd name="T115" fmla="*/ 586 h 577"/>
                <a:gd name="T116" fmla="*/ 104212 w 584"/>
                <a:gd name="T117" fmla="*/ 0 h 577"/>
                <a:gd name="T118" fmla="*/ 104212 w 584"/>
                <a:gd name="T119" fmla="*/ 287 h 577"/>
                <a:gd name="T120" fmla="*/ 101195 w 584"/>
                <a:gd name="T121" fmla="*/ 851 h 5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84"/>
                <a:gd name="T184" fmla="*/ 0 h 577"/>
                <a:gd name="T185" fmla="*/ 584 w 584"/>
                <a:gd name="T186" fmla="*/ 577 h 5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84" h="577">
                  <a:moveTo>
                    <a:pt x="502" y="24"/>
                  </a:moveTo>
                  <a:lnTo>
                    <a:pt x="509" y="48"/>
                  </a:lnTo>
                  <a:lnTo>
                    <a:pt x="539" y="72"/>
                  </a:lnTo>
                  <a:lnTo>
                    <a:pt x="554" y="112"/>
                  </a:lnTo>
                  <a:lnTo>
                    <a:pt x="583" y="120"/>
                  </a:lnTo>
                  <a:lnTo>
                    <a:pt x="583" y="152"/>
                  </a:lnTo>
                  <a:lnTo>
                    <a:pt x="568" y="160"/>
                  </a:lnTo>
                  <a:lnTo>
                    <a:pt x="539" y="216"/>
                  </a:lnTo>
                  <a:lnTo>
                    <a:pt x="517" y="248"/>
                  </a:lnTo>
                  <a:lnTo>
                    <a:pt x="517" y="272"/>
                  </a:lnTo>
                  <a:lnTo>
                    <a:pt x="546" y="272"/>
                  </a:lnTo>
                  <a:lnTo>
                    <a:pt x="539" y="304"/>
                  </a:lnTo>
                  <a:lnTo>
                    <a:pt x="502" y="352"/>
                  </a:lnTo>
                  <a:lnTo>
                    <a:pt x="487" y="352"/>
                  </a:lnTo>
                  <a:lnTo>
                    <a:pt x="458" y="392"/>
                  </a:lnTo>
                  <a:lnTo>
                    <a:pt x="443" y="432"/>
                  </a:lnTo>
                  <a:lnTo>
                    <a:pt x="413" y="432"/>
                  </a:lnTo>
                  <a:lnTo>
                    <a:pt x="406" y="440"/>
                  </a:lnTo>
                  <a:lnTo>
                    <a:pt x="362" y="440"/>
                  </a:lnTo>
                  <a:lnTo>
                    <a:pt x="362" y="504"/>
                  </a:lnTo>
                  <a:lnTo>
                    <a:pt x="376" y="504"/>
                  </a:lnTo>
                  <a:lnTo>
                    <a:pt x="384" y="520"/>
                  </a:lnTo>
                  <a:lnTo>
                    <a:pt x="354" y="544"/>
                  </a:lnTo>
                  <a:lnTo>
                    <a:pt x="354" y="552"/>
                  </a:lnTo>
                  <a:lnTo>
                    <a:pt x="258" y="544"/>
                  </a:lnTo>
                  <a:lnTo>
                    <a:pt x="192" y="576"/>
                  </a:lnTo>
                  <a:lnTo>
                    <a:pt x="155" y="568"/>
                  </a:lnTo>
                  <a:lnTo>
                    <a:pt x="125" y="504"/>
                  </a:lnTo>
                  <a:lnTo>
                    <a:pt x="66" y="504"/>
                  </a:lnTo>
                  <a:lnTo>
                    <a:pt x="0" y="464"/>
                  </a:lnTo>
                  <a:lnTo>
                    <a:pt x="0" y="424"/>
                  </a:lnTo>
                  <a:lnTo>
                    <a:pt x="7" y="424"/>
                  </a:lnTo>
                  <a:lnTo>
                    <a:pt x="44" y="400"/>
                  </a:lnTo>
                  <a:lnTo>
                    <a:pt x="81" y="440"/>
                  </a:lnTo>
                  <a:lnTo>
                    <a:pt x="118" y="448"/>
                  </a:lnTo>
                  <a:lnTo>
                    <a:pt x="133" y="448"/>
                  </a:lnTo>
                  <a:lnTo>
                    <a:pt x="155" y="496"/>
                  </a:lnTo>
                  <a:lnTo>
                    <a:pt x="199" y="520"/>
                  </a:lnTo>
                  <a:lnTo>
                    <a:pt x="221" y="512"/>
                  </a:lnTo>
                  <a:lnTo>
                    <a:pt x="229" y="488"/>
                  </a:lnTo>
                  <a:lnTo>
                    <a:pt x="236" y="448"/>
                  </a:lnTo>
                  <a:lnTo>
                    <a:pt x="273" y="408"/>
                  </a:lnTo>
                  <a:lnTo>
                    <a:pt x="310" y="352"/>
                  </a:lnTo>
                  <a:lnTo>
                    <a:pt x="332" y="304"/>
                  </a:lnTo>
                  <a:lnTo>
                    <a:pt x="325" y="248"/>
                  </a:lnTo>
                  <a:lnTo>
                    <a:pt x="303" y="248"/>
                  </a:lnTo>
                  <a:lnTo>
                    <a:pt x="303" y="184"/>
                  </a:lnTo>
                  <a:lnTo>
                    <a:pt x="325" y="160"/>
                  </a:lnTo>
                  <a:lnTo>
                    <a:pt x="317" y="152"/>
                  </a:lnTo>
                  <a:lnTo>
                    <a:pt x="288" y="152"/>
                  </a:lnTo>
                  <a:lnTo>
                    <a:pt x="288" y="136"/>
                  </a:lnTo>
                  <a:lnTo>
                    <a:pt x="332" y="80"/>
                  </a:lnTo>
                  <a:lnTo>
                    <a:pt x="362" y="80"/>
                  </a:lnTo>
                  <a:lnTo>
                    <a:pt x="369" y="64"/>
                  </a:lnTo>
                  <a:lnTo>
                    <a:pt x="399" y="56"/>
                  </a:lnTo>
                  <a:lnTo>
                    <a:pt x="421" y="72"/>
                  </a:lnTo>
                  <a:lnTo>
                    <a:pt x="480" y="48"/>
                  </a:lnTo>
                  <a:lnTo>
                    <a:pt x="487" y="16"/>
                  </a:lnTo>
                  <a:lnTo>
                    <a:pt x="517" y="0"/>
                  </a:lnTo>
                  <a:lnTo>
                    <a:pt x="517" y="8"/>
                  </a:lnTo>
                  <a:lnTo>
                    <a:pt x="502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 rot="704206">
              <a:off x="3005" y="2467"/>
              <a:ext cx="838" cy="973"/>
            </a:xfrm>
            <a:custGeom>
              <a:avLst/>
              <a:gdLst>
                <a:gd name="T0" fmla="*/ 58920 w 703"/>
                <a:gd name="T1" fmla="*/ 516 h 865"/>
                <a:gd name="T2" fmla="*/ 66064 w 703"/>
                <a:gd name="T3" fmla="*/ 3002 h 865"/>
                <a:gd name="T4" fmla="*/ 68888 w 703"/>
                <a:gd name="T5" fmla="*/ 4070 h 865"/>
                <a:gd name="T6" fmla="*/ 77641 w 703"/>
                <a:gd name="T7" fmla="*/ 5756 h 865"/>
                <a:gd name="T8" fmla="*/ 77641 w 703"/>
                <a:gd name="T9" fmla="*/ 10114 h 865"/>
                <a:gd name="T10" fmla="*/ 83250 w 703"/>
                <a:gd name="T11" fmla="*/ 9566 h 865"/>
                <a:gd name="T12" fmla="*/ 93301 w 703"/>
                <a:gd name="T13" fmla="*/ 8476 h 865"/>
                <a:gd name="T14" fmla="*/ 102061 w 703"/>
                <a:gd name="T15" fmla="*/ 7922 h 865"/>
                <a:gd name="T16" fmla="*/ 110465 w 703"/>
                <a:gd name="T17" fmla="*/ 4911 h 865"/>
                <a:gd name="T18" fmla="*/ 121998 w 703"/>
                <a:gd name="T19" fmla="*/ 6516 h 865"/>
                <a:gd name="T20" fmla="*/ 129145 w 703"/>
                <a:gd name="T21" fmla="*/ 5993 h 865"/>
                <a:gd name="T22" fmla="*/ 136595 w 703"/>
                <a:gd name="T23" fmla="*/ 8476 h 865"/>
                <a:gd name="T24" fmla="*/ 127914 w 703"/>
                <a:gd name="T25" fmla="*/ 10366 h 865"/>
                <a:gd name="T26" fmla="*/ 133390 w 703"/>
                <a:gd name="T27" fmla="*/ 12010 h 865"/>
                <a:gd name="T28" fmla="*/ 121998 w 703"/>
                <a:gd name="T29" fmla="*/ 12567 h 865"/>
                <a:gd name="T30" fmla="*/ 124911 w 703"/>
                <a:gd name="T31" fmla="*/ 11728 h 865"/>
                <a:gd name="T32" fmla="*/ 117734 w 703"/>
                <a:gd name="T33" fmla="*/ 13361 h 865"/>
                <a:gd name="T34" fmla="*/ 102061 w 703"/>
                <a:gd name="T35" fmla="*/ 13641 h 865"/>
                <a:gd name="T36" fmla="*/ 94941 w 703"/>
                <a:gd name="T37" fmla="*/ 14466 h 865"/>
                <a:gd name="T38" fmla="*/ 80643 w 703"/>
                <a:gd name="T39" fmla="*/ 16357 h 865"/>
                <a:gd name="T40" fmla="*/ 86113 w 703"/>
                <a:gd name="T41" fmla="*/ 16905 h 865"/>
                <a:gd name="T42" fmla="*/ 83250 w 703"/>
                <a:gd name="T43" fmla="*/ 18027 h 865"/>
                <a:gd name="T44" fmla="*/ 87822 w 703"/>
                <a:gd name="T45" fmla="*/ 20188 h 865"/>
                <a:gd name="T46" fmla="*/ 84826 w 703"/>
                <a:gd name="T47" fmla="*/ 23757 h 865"/>
                <a:gd name="T48" fmla="*/ 70548 w 703"/>
                <a:gd name="T49" fmla="*/ 27003 h 865"/>
                <a:gd name="T50" fmla="*/ 67652 w 703"/>
                <a:gd name="T51" fmla="*/ 29178 h 865"/>
                <a:gd name="T52" fmla="*/ 54640 w 703"/>
                <a:gd name="T53" fmla="*/ 28667 h 865"/>
                <a:gd name="T54" fmla="*/ 47610 w 703"/>
                <a:gd name="T55" fmla="*/ 27003 h 865"/>
                <a:gd name="T56" fmla="*/ 33091 w 703"/>
                <a:gd name="T57" fmla="*/ 25382 h 865"/>
                <a:gd name="T58" fmla="*/ 24480 w 703"/>
                <a:gd name="T59" fmla="*/ 26187 h 865"/>
                <a:gd name="T60" fmla="*/ 14371 w 703"/>
                <a:gd name="T61" fmla="*/ 25673 h 865"/>
                <a:gd name="T62" fmla="*/ 7118 w 703"/>
                <a:gd name="T63" fmla="*/ 24824 h 865"/>
                <a:gd name="T64" fmla="*/ 0 w 703"/>
                <a:gd name="T65" fmla="*/ 24006 h 865"/>
                <a:gd name="T66" fmla="*/ 5890 w 703"/>
                <a:gd name="T67" fmla="*/ 22910 h 865"/>
                <a:gd name="T68" fmla="*/ 11396 w 703"/>
                <a:gd name="T69" fmla="*/ 19632 h 865"/>
                <a:gd name="T70" fmla="*/ 5890 w 703"/>
                <a:gd name="T71" fmla="*/ 17226 h 865"/>
                <a:gd name="T72" fmla="*/ 10114 w 703"/>
                <a:gd name="T73" fmla="*/ 15565 h 865"/>
                <a:gd name="T74" fmla="*/ 20126 w 703"/>
                <a:gd name="T75" fmla="*/ 14728 h 865"/>
                <a:gd name="T76" fmla="*/ 27250 w 703"/>
                <a:gd name="T77" fmla="*/ 15809 h 865"/>
                <a:gd name="T78" fmla="*/ 30218 w 703"/>
                <a:gd name="T79" fmla="*/ 14728 h 865"/>
                <a:gd name="T80" fmla="*/ 37258 w 703"/>
                <a:gd name="T81" fmla="*/ 11472 h 865"/>
                <a:gd name="T82" fmla="*/ 43257 w 703"/>
                <a:gd name="T83" fmla="*/ 12301 h 865"/>
                <a:gd name="T84" fmla="*/ 52942 w 703"/>
                <a:gd name="T85" fmla="*/ 11472 h 865"/>
                <a:gd name="T86" fmla="*/ 52942 w 703"/>
                <a:gd name="T87" fmla="*/ 9811 h 865"/>
                <a:gd name="T88" fmla="*/ 45838 w 703"/>
                <a:gd name="T89" fmla="*/ 8192 h 865"/>
                <a:gd name="T90" fmla="*/ 50375 w 703"/>
                <a:gd name="T91" fmla="*/ 4911 h 865"/>
                <a:gd name="T92" fmla="*/ 47610 w 703"/>
                <a:gd name="T93" fmla="*/ 2443 h 865"/>
                <a:gd name="T94" fmla="*/ 51848 w 703"/>
                <a:gd name="T95" fmla="*/ 254 h 865"/>
                <a:gd name="T96" fmla="*/ 57641 w 703"/>
                <a:gd name="T97" fmla="*/ 0 h 86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03"/>
                <a:gd name="T148" fmla="*/ 0 h 865"/>
                <a:gd name="T149" fmla="*/ 703 w 703"/>
                <a:gd name="T150" fmla="*/ 865 h 86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03" h="865">
                  <a:moveTo>
                    <a:pt x="296" y="0"/>
                  </a:moveTo>
                  <a:lnTo>
                    <a:pt x="303" y="16"/>
                  </a:lnTo>
                  <a:lnTo>
                    <a:pt x="340" y="48"/>
                  </a:lnTo>
                  <a:lnTo>
                    <a:pt x="340" y="88"/>
                  </a:lnTo>
                  <a:lnTo>
                    <a:pt x="362" y="96"/>
                  </a:lnTo>
                  <a:lnTo>
                    <a:pt x="355" y="120"/>
                  </a:lnTo>
                  <a:lnTo>
                    <a:pt x="370" y="144"/>
                  </a:lnTo>
                  <a:lnTo>
                    <a:pt x="399" y="168"/>
                  </a:lnTo>
                  <a:lnTo>
                    <a:pt x="392" y="256"/>
                  </a:lnTo>
                  <a:lnTo>
                    <a:pt x="399" y="296"/>
                  </a:lnTo>
                  <a:lnTo>
                    <a:pt x="421" y="296"/>
                  </a:lnTo>
                  <a:lnTo>
                    <a:pt x="429" y="280"/>
                  </a:lnTo>
                  <a:lnTo>
                    <a:pt x="473" y="264"/>
                  </a:lnTo>
                  <a:lnTo>
                    <a:pt x="480" y="248"/>
                  </a:lnTo>
                  <a:lnTo>
                    <a:pt x="495" y="272"/>
                  </a:lnTo>
                  <a:lnTo>
                    <a:pt x="525" y="232"/>
                  </a:lnTo>
                  <a:lnTo>
                    <a:pt x="532" y="184"/>
                  </a:lnTo>
                  <a:lnTo>
                    <a:pt x="569" y="144"/>
                  </a:lnTo>
                  <a:lnTo>
                    <a:pt x="606" y="168"/>
                  </a:lnTo>
                  <a:lnTo>
                    <a:pt x="628" y="192"/>
                  </a:lnTo>
                  <a:lnTo>
                    <a:pt x="650" y="168"/>
                  </a:lnTo>
                  <a:lnTo>
                    <a:pt x="665" y="176"/>
                  </a:lnTo>
                  <a:lnTo>
                    <a:pt x="673" y="200"/>
                  </a:lnTo>
                  <a:lnTo>
                    <a:pt x="702" y="248"/>
                  </a:lnTo>
                  <a:lnTo>
                    <a:pt x="665" y="264"/>
                  </a:lnTo>
                  <a:lnTo>
                    <a:pt x="658" y="304"/>
                  </a:lnTo>
                  <a:lnTo>
                    <a:pt x="687" y="328"/>
                  </a:lnTo>
                  <a:lnTo>
                    <a:pt x="687" y="352"/>
                  </a:lnTo>
                  <a:lnTo>
                    <a:pt x="665" y="376"/>
                  </a:lnTo>
                  <a:lnTo>
                    <a:pt x="628" y="368"/>
                  </a:lnTo>
                  <a:lnTo>
                    <a:pt x="643" y="352"/>
                  </a:lnTo>
                  <a:lnTo>
                    <a:pt x="643" y="344"/>
                  </a:lnTo>
                  <a:lnTo>
                    <a:pt x="613" y="360"/>
                  </a:lnTo>
                  <a:lnTo>
                    <a:pt x="606" y="392"/>
                  </a:lnTo>
                  <a:lnTo>
                    <a:pt x="547" y="416"/>
                  </a:lnTo>
                  <a:lnTo>
                    <a:pt x="525" y="400"/>
                  </a:lnTo>
                  <a:lnTo>
                    <a:pt x="495" y="408"/>
                  </a:lnTo>
                  <a:lnTo>
                    <a:pt x="488" y="424"/>
                  </a:lnTo>
                  <a:lnTo>
                    <a:pt x="458" y="424"/>
                  </a:lnTo>
                  <a:lnTo>
                    <a:pt x="414" y="480"/>
                  </a:lnTo>
                  <a:lnTo>
                    <a:pt x="414" y="496"/>
                  </a:lnTo>
                  <a:lnTo>
                    <a:pt x="443" y="496"/>
                  </a:lnTo>
                  <a:lnTo>
                    <a:pt x="451" y="504"/>
                  </a:lnTo>
                  <a:lnTo>
                    <a:pt x="429" y="528"/>
                  </a:lnTo>
                  <a:lnTo>
                    <a:pt x="429" y="592"/>
                  </a:lnTo>
                  <a:lnTo>
                    <a:pt x="451" y="592"/>
                  </a:lnTo>
                  <a:lnTo>
                    <a:pt x="458" y="648"/>
                  </a:lnTo>
                  <a:lnTo>
                    <a:pt x="436" y="696"/>
                  </a:lnTo>
                  <a:lnTo>
                    <a:pt x="399" y="752"/>
                  </a:lnTo>
                  <a:lnTo>
                    <a:pt x="362" y="792"/>
                  </a:lnTo>
                  <a:lnTo>
                    <a:pt x="355" y="832"/>
                  </a:lnTo>
                  <a:lnTo>
                    <a:pt x="347" y="856"/>
                  </a:lnTo>
                  <a:lnTo>
                    <a:pt x="325" y="864"/>
                  </a:lnTo>
                  <a:lnTo>
                    <a:pt x="281" y="840"/>
                  </a:lnTo>
                  <a:lnTo>
                    <a:pt x="259" y="792"/>
                  </a:lnTo>
                  <a:lnTo>
                    <a:pt x="244" y="792"/>
                  </a:lnTo>
                  <a:lnTo>
                    <a:pt x="207" y="784"/>
                  </a:lnTo>
                  <a:lnTo>
                    <a:pt x="170" y="744"/>
                  </a:lnTo>
                  <a:lnTo>
                    <a:pt x="133" y="768"/>
                  </a:lnTo>
                  <a:lnTo>
                    <a:pt x="126" y="768"/>
                  </a:lnTo>
                  <a:lnTo>
                    <a:pt x="111" y="760"/>
                  </a:lnTo>
                  <a:lnTo>
                    <a:pt x="74" y="752"/>
                  </a:lnTo>
                  <a:lnTo>
                    <a:pt x="52" y="728"/>
                  </a:lnTo>
                  <a:lnTo>
                    <a:pt x="37" y="728"/>
                  </a:lnTo>
                  <a:lnTo>
                    <a:pt x="30" y="728"/>
                  </a:lnTo>
                  <a:lnTo>
                    <a:pt x="0" y="704"/>
                  </a:lnTo>
                  <a:lnTo>
                    <a:pt x="0" y="680"/>
                  </a:lnTo>
                  <a:lnTo>
                    <a:pt x="30" y="672"/>
                  </a:lnTo>
                  <a:lnTo>
                    <a:pt x="37" y="592"/>
                  </a:lnTo>
                  <a:lnTo>
                    <a:pt x="59" y="576"/>
                  </a:lnTo>
                  <a:lnTo>
                    <a:pt x="59" y="536"/>
                  </a:lnTo>
                  <a:lnTo>
                    <a:pt x="30" y="504"/>
                  </a:lnTo>
                  <a:lnTo>
                    <a:pt x="52" y="480"/>
                  </a:lnTo>
                  <a:lnTo>
                    <a:pt x="52" y="456"/>
                  </a:lnTo>
                  <a:lnTo>
                    <a:pt x="96" y="456"/>
                  </a:lnTo>
                  <a:lnTo>
                    <a:pt x="103" y="432"/>
                  </a:lnTo>
                  <a:lnTo>
                    <a:pt x="118" y="432"/>
                  </a:lnTo>
                  <a:lnTo>
                    <a:pt x="140" y="464"/>
                  </a:lnTo>
                  <a:lnTo>
                    <a:pt x="148" y="464"/>
                  </a:lnTo>
                  <a:lnTo>
                    <a:pt x="155" y="432"/>
                  </a:lnTo>
                  <a:lnTo>
                    <a:pt x="192" y="384"/>
                  </a:lnTo>
                  <a:lnTo>
                    <a:pt x="192" y="336"/>
                  </a:lnTo>
                  <a:lnTo>
                    <a:pt x="200" y="336"/>
                  </a:lnTo>
                  <a:lnTo>
                    <a:pt x="222" y="360"/>
                  </a:lnTo>
                  <a:lnTo>
                    <a:pt x="266" y="376"/>
                  </a:lnTo>
                  <a:lnTo>
                    <a:pt x="273" y="336"/>
                  </a:lnTo>
                  <a:lnTo>
                    <a:pt x="259" y="304"/>
                  </a:lnTo>
                  <a:lnTo>
                    <a:pt x="273" y="288"/>
                  </a:lnTo>
                  <a:lnTo>
                    <a:pt x="266" y="264"/>
                  </a:lnTo>
                  <a:lnTo>
                    <a:pt x="236" y="240"/>
                  </a:lnTo>
                  <a:lnTo>
                    <a:pt x="229" y="200"/>
                  </a:lnTo>
                  <a:lnTo>
                    <a:pt x="259" y="144"/>
                  </a:lnTo>
                  <a:lnTo>
                    <a:pt x="266" y="112"/>
                  </a:lnTo>
                  <a:lnTo>
                    <a:pt x="244" y="72"/>
                  </a:lnTo>
                  <a:lnTo>
                    <a:pt x="259" y="56"/>
                  </a:lnTo>
                  <a:lnTo>
                    <a:pt x="266" y="8"/>
                  </a:lnTo>
                  <a:lnTo>
                    <a:pt x="288" y="8"/>
                  </a:lnTo>
                  <a:lnTo>
                    <a:pt x="296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/>
          </p:nvSpPr>
          <p:spPr bwMode="auto">
            <a:xfrm rot="704206">
              <a:off x="3681" y="3329"/>
              <a:ext cx="169" cy="108"/>
            </a:xfrm>
            <a:custGeom>
              <a:avLst/>
              <a:gdLst>
                <a:gd name="T0" fmla="*/ 21927 w 141"/>
                <a:gd name="T1" fmla="*/ 1986 h 97"/>
                <a:gd name="T2" fmla="*/ 32055 w 141"/>
                <a:gd name="T3" fmla="*/ 1414 h 97"/>
                <a:gd name="T4" fmla="*/ 26918 w 141"/>
                <a:gd name="T5" fmla="*/ 1025 h 97"/>
                <a:gd name="T6" fmla="*/ 28786 w 141"/>
                <a:gd name="T7" fmla="*/ 185 h 97"/>
                <a:gd name="T8" fmla="*/ 21927 w 141"/>
                <a:gd name="T9" fmla="*/ 0 h 97"/>
                <a:gd name="T10" fmla="*/ 16911 w 141"/>
                <a:gd name="T11" fmla="*/ 601 h 97"/>
                <a:gd name="T12" fmla="*/ 13551 w 141"/>
                <a:gd name="T13" fmla="*/ 601 h 97"/>
                <a:gd name="T14" fmla="*/ 11771 w 141"/>
                <a:gd name="T15" fmla="*/ 1181 h 97"/>
                <a:gd name="T16" fmla="*/ 8508 w 141"/>
                <a:gd name="T17" fmla="*/ 1414 h 97"/>
                <a:gd name="T18" fmla="*/ 4941 w 141"/>
                <a:gd name="T19" fmla="*/ 1181 h 97"/>
                <a:gd name="T20" fmla="*/ 0 w 141"/>
                <a:gd name="T21" fmla="*/ 2195 h 97"/>
                <a:gd name="T22" fmla="*/ 6580 w 141"/>
                <a:gd name="T23" fmla="*/ 2418 h 97"/>
                <a:gd name="T24" fmla="*/ 13551 w 141"/>
                <a:gd name="T25" fmla="*/ 2195 h 97"/>
                <a:gd name="T26" fmla="*/ 18544 w 141"/>
                <a:gd name="T27" fmla="*/ 2195 h 97"/>
                <a:gd name="T28" fmla="*/ 21927 w 141"/>
                <a:gd name="T29" fmla="*/ 1986 h 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1"/>
                <a:gd name="T46" fmla="*/ 0 h 97"/>
                <a:gd name="T47" fmla="*/ 141 w 141"/>
                <a:gd name="T48" fmla="*/ 97 h 9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1" h="97">
                  <a:moveTo>
                    <a:pt x="96" y="80"/>
                  </a:moveTo>
                  <a:lnTo>
                    <a:pt x="140" y="56"/>
                  </a:lnTo>
                  <a:lnTo>
                    <a:pt x="118" y="40"/>
                  </a:lnTo>
                  <a:lnTo>
                    <a:pt x="125" y="8"/>
                  </a:lnTo>
                  <a:lnTo>
                    <a:pt x="96" y="0"/>
                  </a:lnTo>
                  <a:lnTo>
                    <a:pt x="74" y="24"/>
                  </a:lnTo>
                  <a:lnTo>
                    <a:pt x="59" y="24"/>
                  </a:lnTo>
                  <a:lnTo>
                    <a:pt x="52" y="48"/>
                  </a:lnTo>
                  <a:lnTo>
                    <a:pt x="37" y="56"/>
                  </a:lnTo>
                  <a:lnTo>
                    <a:pt x="22" y="48"/>
                  </a:lnTo>
                  <a:lnTo>
                    <a:pt x="0" y="88"/>
                  </a:lnTo>
                  <a:lnTo>
                    <a:pt x="29" y="96"/>
                  </a:lnTo>
                  <a:lnTo>
                    <a:pt x="59" y="88"/>
                  </a:lnTo>
                  <a:lnTo>
                    <a:pt x="81" y="88"/>
                  </a:lnTo>
                  <a:lnTo>
                    <a:pt x="96" y="8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 rot="704206">
              <a:off x="3222" y="3205"/>
              <a:ext cx="147" cy="110"/>
            </a:xfrm>
            <a:custGeom>
              <a:avLst/>
              <a:gdLst>
                <a:gd name="T0" fmla="*/ 16911 w 141"/>
                <a:gd name="T1" fmla="*/ 3495 h 97"/>
                <a:gd name="T2" fmla="*/ 16911 w 141"/>
                <a:gd name="T3" fmla="*/ 2796 h 97"/>
                <a:gd name="T4" fmla="*/ 20113 w 141"/>
                <a:gd name="T5" fmla="*/ 2796 h 97"/>
                <a:gd name="T6" fmla="*/ 25325 w 141"/>
                <a:gd name="T7" fmla="*/ 4174 h 97"/>
                <a:gd name="T8" fmla="*/ 32055 w 141"/>
                <a:gd name="T9" fmla="*/ 2026 h 97"/>
                <a:gd name="T10" fmla="*/ 30354 w 141"/>
                <a:gd name="T11" fmla="*/ 653 h 97"/>
                <a:gd name="T12" fmla="*/ 25325 w 141"/>
                <a:gd name="T13" fmla="*/ 653 h 97"/>
                <a:gd name="T14" fmla="*/ 21927 w 141"/>
                <a:gd name="T15" fmla="*/ 1047 h 97"/>
                <a:gd name="T16" fmla="*/ 16911 w 141"/>
                <a:gd name="T17" fmla="*/ 0 h 97"/>
                <a:gd name="T18" fmla="*/ 13551 w 141"/>
                <a:gd name="T19" fmla="*/ 307 h 97"/>
                <a:gd name="T20" fmla="*/ 8508 w 141"/>
                <a:gd name="T21" fmla="*/ 1047 h 97"/>
                <a:gd name="T22" fmla="*/ 4941 w 141"/>
                <a:gd name="T23" fmla="*/ 307 h 97"/>
                <a:gd name="T24" fmla="*/ 0 w 141"/>
                <a:gd name="T25" fmla="*/ 653 h 97"/>
                <a:gd name="T26" fmla="*/ 4941 w 141"/>
                <a:gd name="T27" fmla="*/ 1382 h 97"/>
                <a:gd name="T28" fmla="*/ 0 w 141"/>
                <a:gd name="T29" fmla="*/ 2466 h 97"/>
                <a:gd name="T30" fmla="*/ 4941 w 141"/>
                <a:gd name="T31" fmla="*/ 3130 h 97"/>
                <a:gd name="T32" fmla="*/ 6580 w 141"/>
                <a:gd name="T33" fmla="*/ 2796 h 97"/>
                <a:gd name="T34" fmla="*/ 10198 w 141"/>
                <a:gd name="T35" fmla="*/ 2026 h 97"/>
                <a:gd name="T36" fmla="*/ 11771 w 141"/>
                <a:gd name="T37" fmla="*/ 2796 h 97"/>
                <a:gd name="T38" fmla="*/ 16911 w 141"/>
                <a:gd name="T39" fmla="*/ 3495 h 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1"/>
                <a:gd name="T61" fmla="*/ 0 h 97"/>
                <a:gd name="T62" fmla="*/ 141 w 141"/>
                <a:gd name="T63" fmla="*/ 97 h 9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1" h="97">
                  <a:moveTo>
                    <a:pt x="74" y="80"/>
                  </a:moveTo>
                  <a:lnTo>
                    <a:pt x="74" y="64"/>
                  </a:lnTo>
                  <a:lnTo>
                    <a:pt x="88" y="64"/>
                  </a:lnTo>
                  <a:lnTo>
                    <a:pt x="111" y="96"/>
                  </a:lnTo>
                  <a:lnTo>
                    <a:pt x="140" y="48"/>
                  </a:lnTo>
                  <a:lnTo>
                    <a:pt x="133" y="16"/>
                  </a:lnTo>
                  <a:lnTo>
                    <a:pt x="111" y="16"/>
                  </a:lnTo>
                  <a:lnTo>
                    <a:pt x="96" y="24"/>
                  </a:lnTo>
                  <a:lnTo>
                    <a:pt x="74" y="0"/>
                  </a:lnTo>
                  <a:lnTo>
                    <a:pt x="59" y="8"/>
                  </a:lnTo>
                  <a:lnTo>
                    <a:pt x="37" y="24"/>
                  </a:lnTo>
                  <a:lnTo>
                    <a:pt x="22" y="8"/>
                  </a:lnTo>
                  <a:lnTo>
                    <a:pt x="0" y="16"/>
                  </a:lnTo>
                  <a:lnTo>
                    <a:pt x="22" y="32"/>
                  </a:lnTo>
                  <a:lnTo>
                    <a:pt x="0" y="56"/>
                  </a:lnTo>
                  <a:lnTo>
                    <a:pt x="22" y="72"/>
                  </a:lnTo>
                  <a:lnTo>
                    <a:pt x="29" y="64"/>
                  </a:lnTo>
                  <a:lnTo>
                    <a:pt x="44" y="48"/>
                  </a:lnTo>
                  <a:lnTo>
                    <a:pt x="52" y="64"/>
                  </a:lnTo>
                  <a:lnTo>
                    <a:pt x="74" y="8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 rot="704206">
              <a:off x="2628" y="3177"/>
              <a:ext cx="442" cy="289"/>
            </a:xfrm>
            <a:custGeom>
              <a:avLst/>
              <a:gdLst>
                <a:gd name="T0" fmla="*/ 1484 w 370"/>
                <a:gd name="T1" fmla="*/ 5131 h 257"/>
                <a:gd name="T2" fmla="*/ 0 w 370"/>
                <a:gd name="T3" fmla="*/ 6228 h 257"/>
                <a:gd name="T4" fmla="*/ 7692 w 370"/>
                <a:gd name="T5" fmla="*/ 7557 h 257"/>
                <a:gd name="T6" fmla="*/ 3162 w 370"/>
                <a:gd name="T7" fmla="*/ 7819 h 257"/>
                <a:gd name="T8" fmla="*/ 3162 w 370"/>
                <a:gd name="T9" fmla="*/ 8390 h 257"/>
                <a:gd name="T10" fmla="*/ 4512 w 370"/>
                <a:gd name="T11" fmla="*/ 8633 h 257"/>
                <a:gd name="T12" fmla="*/ 27578 w 370"/>
                <a:gd name="T13" fmla="*/ 6775 h 257"/>
                <a:gd name="T14" fmla="*/ 33690 w 370"/>
                <a:gd name="T15" fmla="*/ 7557 h 257"/>
                <a:gd name="T16" fmla="*/ 42844 w 370"/>
                <a:gd name="T17" fmla="*/ 7296 h 257"/>
                <a:gd name="T18" fmla="*/ 47564 w 370"/>
                <a:gd name="T19" fmla="*/ 8633 h 257"/>
                <a:gd name="T20" fmla="*/ 67461 w 370"/>
                <a:gd name="T21" fmla="*/ 8633 h 257"/>
                <a:gd name="T22" fmla="*/ 76700 w 370"/>
                <a:gd name="T23" fmla="*/ 7296 h 257"/>
                <a:gd name="T24" fmla="*/ 72134 w 370"/>
                <a:gd name="T25" fmla="*/ 5729 h 257"/>
                <a:gd name="T26" fmla="*/ 76700 w 370"/>
                <a:gd name="T27" fmla="*/ 3790 h 257"/>
                <a:gd name="T28" fmla="*/ 76700 w 370"/>
                <a:gd name="T29" fmla="*/ 2710 h 257"/>
                <a:gd name="T30" fmla="*/ 76700 w 370"/>
                <a:gd name="T31" fmla="*/ 1345 h 257"/>
                <a:gd name="T32" fmla="*/ 73270 w 370"/>
                <a:gd name="T33" fmla="*/ 1064 h 257"/>
                <a:gd name="T34" fmla="*/ 65756 w 370"/>
                <a:gd name="T35" fmla="*/ 823 h 257"/>
                <a:gd name="T36" fmla="*/ 61141 w 370"/>
                <a:gd name="T37" fmla="*/ 0 h 257"/>
                <a:gd name="T38" fmla="*/ 58031 w 370"/>
                <a:gd name="T39" fmla="*/ 0 h 257"/>
                <a:gd name="T40" fmla="*/ 56500 w 370"/>
                <a:gd name="T41" fmla="*/ 254 h 257"/>
                <a:gd name="T42" fmla="*/ 49040 w 370"/>
                <a:gd name="T43" fmla="*/ 823 h 257"/>
                <a:gd name="T44" fmla="*/ 41159 w 370"/>
                <a:gd name="T45" fmla="*/ 2150 h 257"/>
                <a:gd name="T46" fmla="*/ 36660 w 370"/>
                <a:gd name="T47" fmla="*/ 3790 h 257"/>
                <a:gd name="T48" fmla="*/ 32010 w 370"/>
                <a:gd name="T49" fmla="*/ 4058 h 257"/>
                <a:gd name="T50" fmla="*/ 28842 w 370"/>
                <a:gd name="T51" fmla="*/ 4873 h 257"/>
                <a:gd name="T52" fmla="*/ 15114 w 370"/>
                <a:gd name="T53" fmla="*/ 4333 h 257"/>
                <a:gd name="T54" fmla="*/ 12125 w 370"/>
                <a:gd name="T55" fmla="*/ 3790 h 257"/>
                <a:gd name="T56" fmla="*/ 9189 w 370"/>
                <a:gd name="T57" fmla="*/ 4058 h 257"/>
                <a:gd name="T58" fmla="*/ 6194 w 370"/>
                <a:gd name="T59" fmla="*/ 5131 h 257"/>
                <a:gd name="T60" fmla="*/ 1484 w 370"/>
                <a:gd name="T61" fmla="*/ 5131 h 2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70"/>
                <a:gd name="T94" fmla="*/ 0 h 257"/>
                <a:gd name="T95" fmla="*/ 370 w 370"/>
                <a:gd name="T96" fmla="*/ 257 h 2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70" h="257">
                  <a:moveTo>
                    <a:pt x="7" y="152"/>
                  </a:moveTo>
                  <a:lnTo>
                    <a:pt x="0" y="184"/>
                  </a:lnTo>
                  <a:lnTo>
                    <a:pt x="37" y="224"/>
                  </a:lnTo>
                  <a:lnTo>
                    <a:pt x="15" y="232"/>
                  </a:lnTo>
                  <a:lnTo>
                    <a:pt x="15" y="248"/>
                  </a:lnTo>
                  <a:lnTo>
                    <a:pt x="22" y="256"/>
                  </a:lnTo>
                  <a:lnTo>
                    <a:pt x="133" y="200"/>
                  </a:lnTo>
                  <a:lnTo>
                    <a:pt x="162" y="224"/>
                  </a:lnTo>
                  <a:lnTo>
                    <a:pt x="207" y="216"/>
                  </a:lnTo>
                  <a:lnTo>
                    <a:pt x="229" y="256"/>
                  </a:lnTo>
                  <a:lnTo>
                    <a:pt x="325" y="256"/>
                  </a:lnTo>
                  <a:lnTo>
                    <a:pt x="369" y="216"/>
                  </a:lnTo>
                  <a:lnTo>
                    <a:pt x="347" y="168"/>
                  </a:lnTo>
                  <a:lnTo>
                    <a:pt x="369" y="112"/>
                  </a:lnTo>
                  <a:lnTo>
                    <a:pt x="369" y="80"/>
                  </a:lnTo>
                  <a:lnTo>
                    <a:pt x="369" y="40"/>
                  </a:lnTo>
                  <a:lnTo>
                    <a:pt x="354" y="32"/>
                  </a:lnTo>
                  <a:lnTo>
                    <a:pt x="317" y="24"/>
                  </a:lnTo>
                  <a:lnTo>
                    <a:pt x="295" y="0"/>
                  </a:lnTo>
                  <a:lnTo>
                    <a:pt x="280" y="0"/>
                  </a:lnTo>
                  <a:lnTo>
                    <a:pt x="273" y="8"/>
                  </a:lnTo>
                  <a:lnTo>
                    <a:pt x="236" y="24"/>
                  </a:lnTo>
                  <a:lnTo>
                    <a:pt x="199" y="64"/>
                  </a:lnTo>
                  <a:lnTo>
                    <a:pt x="177" y="112"/>
                  </a:lnTo>
                  <a:lnTo>
                    <a:pt x="155" y="120"/>
                  </a:lnTo>
                  <a:lnTo>
                    <a:pt x="140" y="144"/>
                  </a:lnTo>
                  <a:lnTo>
                    <a:pt x="74" y="128"/>
                  </a:lnTo>
                  <a:lnTo>
                    <a:pt x="59" y="112"/>
                  </a:lnTo>
                  <a:lnTo>
                    <a:pt x="44" y="120"/>
                  </a:lnTo>
                  <a:lnTo>
                    <a:pt x="30" y="152"/>
                  </a:lnTo>
                  <a:lnTo>
                    <a:pt x="7" y="15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 rot="704206">
              <a:off x="2499" y="2904"/>
              <a:ext cx="203" cy="326"/>
            </a:xfrm>
            <a:custGeom>
              <a:avLst/>
              <a:gdLst>
                <a:gd name="T0" fmla="*/ 2644 w 171"/>
                <a:gd name="T1" fmla="*/ 5323 h 289"/>
                <a:gd name="T2" fmla="*/ 3775 w 171"/>
                <a:gd name="T3" fmla="*/ 5323 h 289"/>
                <a:gd name="T4" fmla="*/ 6316 w 171"/>
                <a:gd name="T5" fmla="*/ 6503 h 289"/>
                <a:gd name="T6" fmla="*/ 12544 w 171"/>
                <a:gd name="T7" fmla="*/ 7732 h 289"/>
                <a:gd name="T8" fmla="*/ 12544 w 171"/>
                <a:gd name="T9" fmla="*/ 8914 h 289"/>
                <a:gd name="T10" fmla="*/ 15358 w 171"/>
                <a:gd name="T11" fmla="*/ 9833 h 289"/>
                <a:gd name="T12" fmla="*/ 15358 w 171"/>
                <a:gd name="T13" fmla="*/ 10090 h 289"/>
                <a:gd name="T14" fmla="*/ 24053 w 171"/>
                <a:gd name="T15" fmla="*/ 10704 h 289"/>
                <a:gd name="T16" fmla="*/ 28096 w 171"/>
                <a:gd name="T17" fmla="*/ 9197 h 289"/>
                <a:gd name="T18" fmla="*/ 25376 w 171"/>
                <a:gd name="T19" fmla="*/ 8034 h 289"/>
                <a:gd name="T20" fmla="*/ 26532 w 171"/>
                <a:gd name="T21" fmla="*/ 6232 h 289"/>
                <a:gd name="T22" fmla="*/ 22959 w 171"/>
                <a:gd name="T23" fmla="*/ 5901 h 289"/>
                <a:gd name="T24" fmla="*/ 22959 w 171"/>
                <a:gd name="T25" fmla="*/ 5323 h 289"/>
                <a:gd name="T26" fmla="*/ 25376 w 171"/>
                <a:gd name="T27" fmla="*/ 4416 h 289"/>
                <a:gd name="T28" fmla="*/ 22959 w 171"/>
                <a:gd name="T29" fmla="*/ 4111 h 289"/>
                <a:gd name="T30" fmla="*/ 22959 w 171"/>
                <a:gd name="T31" fmla="*/ 3561 h 289"/>
                <a:gd name="T32" fmla="*/ 25376 w 171"/>
                <a:gd name="T33" fmla="*/ 3230 h 289"/>
                <a:gd name="T34" fmla="*/ 29209 w 171"/>
                <a:gd name="T35" fmla="*/ 2083 h 289"/>
                <a:gd name="T36" fmla="*/ 24053 w 171"/>
                <a:gd name="T37" fmla="*/ 597 h 289"/>
                <a:gd name="T38" fmla="*/ 24053 w 171"/>
                <a:gd name="T39" fmla="*/ 0 h 289"/>
                <a:gd name="T40" fmla="*/ 19051 w 171"/>
                <a:gd name="T41" fmla="*/ 872 h 289"/>
                <a:gd name="T42" fmla="*/ 15358 w 171"/>
                <a:gd name="T43" fmla="*/ 290 h 289"/>
                <a:gd name="T44" fmla="*/ 10202 w 171"/>
                <a:gd name="T45" fmla="*/ 597 h 289"/>
                <a:gd name="T46" fmla="*/ 6316 w 171"/>
                <a:gd name="T47" fmla="*/ 1469 h 289"/>
                <a:gd name="T48" fmla="*/ 0 w 171"/>
                <a:gd name="T49" fmla="*/ 1469 h 289"/>
                <a:gd name="T50" fmla="*/ 2644 w 171"/>
                <a:gd name="T51" fmla="*/ 2363 h 289"/>
                <a:gd name="T52" fmla="*/ 2644 w 171"/>
                <a:gd name="T53" fmla="*/ 5323 h 28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1"/>
                <a:gd name="T82" fmla="*/ 0 h 289"/>
                <a:gd name="T83" fmla="*/ 171 w 171"/>
                <a:gd name="T84" fmla="*/ 289 h 28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1" h="289">
                  <a:moveTo>
                    <a:pt x="15" y="144"/>
                  </a:moveTo>
                  <a:lnTo>
                    <a:pt x="22" y="144"/>
                  </a:lnTo>
                  <a:lnTo>
                    <a:pt x="37" y="176"/>
                  </a:lnTo>
                  <a:lnTo>
                    <a:pt x="74" y="208"/>
                  </a:lnTo>
                  <a:lnTo>
                    <a:pt x="74" y="240"/>
                  </a:lnTo>
                  <a:lnTo>
                    <a:pt x="89" y="264"/>
                  </a:lnTo>
                  <a:lnTo>
                    <a:pt x="89" y="272"/>
                  </a:lnTo>
                  <a:lnTo>
                    <a:pt x="140" y="288"/>
                  </a:lnTo>
                  <a:lnTo>
                    <a:pt x="163" y="248"/>
                  </a:lnTo>
                  <a:lnTo>
                    <a:pt x="148" y="216"/>
                  </a:lnTo>
                  <a:lnTo>
                    <a:pt x="155" y="168"/>
                  </a:lnTo>
                  <a:lnTo>
                    <a:pt x="133" y="160"/>
                  </a:lnTo>
                  <a:lnTo>
                    <a:pt x="133" y="144"/>
                  </a:lnTo>
                  <a:lnTo>
                    <a:pt x="148" y="120"/>
                  </a:lnTo>
                  <a:lnTo>
                    <a:pt x="133" y="112"/>
                  </a:lnTo>
                  <a:lnTo>
                    <a:pt x="133" y="96"/>
                  </a:lnTo>
                  <a:lnTo>
                    <a:pt x="148" y="88"/>
                  </a:lnTo>
                  <a:lnTo>
                    <a:pt x="170" y="56"/>
                  </a:lnTo>
                  <a:lnTo>
                    <a:pt x="140" y="16"/>
                  </a:lnTo>
                  <a:lnTo>
                    <a:pt x="140" y="0"/>
                  </a:lnTo>
                  <a:lnTo>
                    <a:pt x="111" y="24"/>
                  </a:lnTo>
                  <a:lnTo>
                    <a:pt x="89" y="8"/>
                  </a:lnTo>
                  <a:lnTo>
                    <a:pt x="59" y="16"/>
                  </a:lnTo>
                  <a:lnTo>
                    <a:pt x="37" y="40"/>
                  </a:lnTo>
                  <a:lnTo>
                    <a:pt x="0" y="40"/>
                  </a:lnTo>
                  <a:lnTo>
                    <a:pt x="15" y="64"/>
                  </a:lnTo>
                  <a:lnTo>
                    <a:pt x="15" y="14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/>
          </p:nvSpPr>
          <p:spPr bwMode="auto">
            <a:xfrm rot="704206">
              <a:off x="2226" y="2544"/>
              <a:ext cx="540" cy="387"/>
            </a:xfrm>
            <a:custGeom>
              <a:avLst/>
              <a:gdLst>
                <a:gd name="T0" fmla="*/ 59533 w 452"/>
                <a:gd name="T1" fmla="*/ 1070 h 361"/>
                <a:gd name="T2" fmla="*/ 60996 w 452"/>
                <a:gd name="T3" fmla="*/ 1914 h 361"/>
                <a:gd name="T4" fmla="*/ 60996 w 452"/>
                <a:gd name="T5" fmla="*/ 2999 h 361"/>
                <a:gd name="T6" fmla="*/ 71150 w 452"/>
                <a:gd name="T7" fmla="*/ 2999 h 361"/>
                <a:gd name="T8" fmla="*/ 76940 w 452"/>
                <a:gd name="T9" fmla="*/ 3510 h 361"/>
                <a:gd name="T10" fmla="*/ 78385 w 452"/>
                <a:gd name="T11" fmla="*/ 4576 h 361"/>
                <a:gd name="T12" fmla="*/ 85691 w 452"/>
                <a:gd name="T13" fmla="*/ 4576 h 361"/>
                <a:gd name="T14" fmla="*/ 85691 w 452"/>
                <a:gd name="T15" fmla="*/ 5136 h 361"/>
                <a:gd name="T16" fmla="*/ 81313 w 452"/>
                <a:gd name="T17" fmla="*/ 5733 h 361"/>
                <a:gd name="T18" fmla="*/ 78385 w 452"/>
                <a:gd name="T19" fmla="*/ 6810 h 361"/>
                <a:gd name="T20" fmla="*/ 87242 w 452"/>
                <a:gd name="T21" fmla="*/ 7569 h 361"/>
                <a:gd name="T22" fmla="*/ 88804 w 452"/>
                <a:gd name="T23" fmla="*/ 8415 h 361"/>
                <a:gd name="T24" fmla="*/ 82744 w 452"/>
                <a:gd name="T25" fmla="*/ 9238 h 361"/>
                <a:gd name="T26" fmla="*/ 82744 w 452"/>
                <a:gd name="T27" fmla="*/ 10086 h 361"/>
                <a:gd name="T28" fmla="*/ 76940 w 452"/>
                <a:gd name="T29" fmla="*/ 10860 h 361"/>
                <a:gd name="T30" fmla="*/ 72720 w 452"/>
                <a:gd name="T31" fmla="*/ 10316 h 361"/>
                <a:gd name="T32" fmla="*/ 66744 w 452"/>
                <a:gd name="T33" fmla="*/ 10600 h 361"/>
                <a:gd name="T34" fmla="*/ 62543 w 452"/>
                <a:gd name="T35" fmla="*/ 11412 h 361"/>
                <a:gd name="T36" fmla="*/ 55123 w 452"/>
                <a:gd name="T37" fmla="*/ 11412 h 361"/>
                <a:gd name="T38" fmla="*/ 47952 w 452"/>
                <a:gd name="T39" fmla="*/ 12214 h 361"/>
                <a:gd name="T40" fmla="*/ 45036 w 452"/>
                <a:gd name="T41" fmla="*/ 11150 h 361"/>
                <a:gd name="T42" fmla="*/ 49415 w 452"/>
                <a:gd name="T43" fmla="*/ 10860 h 361"/>
                <a:gd name="T44" fmla="*/ 43742 w 452"/>
                <a:gd name="T45" fmla="*/ 10316 h 361"/>
                <a:gd name="T46" fmla="*/ 39335 w 452"/>
                <a:gd name="T47" fmla="*/ 10600 h 361"/>
                <a:gd name="T48" fmla="*/ 34835 w 452"/>
                <a:gd name="T49" fmla="*/ 10086 h 361"/>
                <a:gd name="T50" fmla="*/ 30642 w 452"/>
                <a:gd name="T51" fmla="*/ 10086 h 361"/>
                <a:gd name="T52" fmla="*/ 20327 w 452"/>
                <a:gd name="T53" fmla="*/ 8415 h 361"/>
                <a:gd name="T54" fmla="*/ 8564 w 452"/>
                <a:gd name="T55" fmla="*/ 7884 h 361"/>
                <a:gd name="T56" fmla="*/ 2932 w 452"/>
                <a:gd name="T57" fmla="*/ 7884 h 361"/>
                <a:gd name="T58" fmla="*/ 1446 w 452"/>
                <a:gd name="T59" fmla="*/ 6250 h 361"/>
                <a:gd name="T60" fmla="*/ 0 w 452"/>
                <a:gd name="T61" fmla="*/ 4356 h 361"/>
                <a:gd name="T62" fmla="*/ 5928 w 452"/>
                <a:gd name="T63" fmla="*/ 2999 h 361"/>
                <a:gd name="T64" fmla="*/ 7182 w 452"/>
                <a:gd name="T65" fmla="*/ 2435 h 361"/>
                <a:gd name="T66" fmla="*/ 14522 w 452"/>
                <a:gd name="T67" fmla="*/ 2165 h 361"/>
                <a:gd name="T68" fmla="*/ 13134 w 452"/>
                <a:gd name="T69" fmla="*/ 1353 h 361"/>
                <a:gd name="T70" fmla="*/ 17362 w 452"/>
                <a:gd name="T71" fmla="*/ 0 h 361"/>
                <a:gd name="T72" fmla="*/ 27440 w 452"/>
                <a:gd name="T73" fmla="*/ 0 h 361"/>
                <a:gd name="T74" fmla="*/ 31904 w 452"/>
                <a:gd name="T75" fmla="*/ 516 h 361"/>
                <a:gd name="T76" fmla="*/ 37767 w 452"/>
                <a:gd name="T77" fmla="*/ 516 h 361"/>
                <a:gd name="T78" fmla="*/ 40802 w 452"/>
                <a:gd name="T79" fmla="*/ 823 h 361"/>
                <a:gd name="T80" fmla="*/ 46530 w 452"/>
                <a:gd name="T81" fmla="*/ 1353 h 361"/>
                <a:gd name="T82" fmla="*/ 50893 w 452"/>
                <a:gd name="T83" fmla="*/ 516 h 361"/>
                <a:gd name="T84" fmla="*/ 53955 w 452"/>
                <a:gd name="T85" fmla="*/ 254 h 361"/>
                <a:gd name="T86" fmla="*/ 59533 w 452"/>
                <a:gd name="T87" fmla="*/ 1070 h 36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52"/>
                <a:gd name="T133" fmla="*/ 0 h 361"/>
                <a:gd name="T134" fmla="*/ 452 w 452"/>
                <a:gd name="T135" fmla="*/ 361 h 36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52" h="361">
                  <a:moveTo>
                    <a:pt x="303" y="32"/>
                  </a:moveTo>
                  <a:lnTo>
                    <a:pt x="311" y="56"/>
                  </a:lnTo>
                  <a:lnTo>
                    <a:pt x="311" y="88"/>
                  </a:lnTo>
                  <a:lnTo>
                    <a:pt x="362" y="88"/>
                  </a:lnTo>
                  <a:lnTo>
                    <a:pt x="392" y="104"/>
                  </a:lnTo>
                  <a:lnTo>
                    <a:pt x="399" y="136"/>
                  </a:lnTo>
                  <a:lnTo>
                    <a:pt x="436" y="136"/>
                  </a:lnTo>
                  <a:lnTo>
                    <a:pt x="436" y="152"/>
                  </a:lnTo>
                  <a:lnTo>
                    <a:pt x="414" y="168"/>
                  </a:lnTo>
                  <a:lnTo>
                    <a:pt x="399" y="200"/>
                  </a:lnTo>
                  <a:lnTo>
                    <a:pt x="444" y="224"/>
                  </a:lnTo>
                  <a:lnTo>
                    <a:pt x="451" y="248"/>
                  </a:lnTo>
                  <a:lnTo>
                    <a:pt x="421" y="272"/>
                  </a:lnTo>
                  <a:lnTo>
                    <a:pt x="421" y="296"/>
                  </a:lnTo>
                  <a:lnTo>
                    <a:pt x="392" y="320"/>
                  </a:lnTo>
                  <a:lnTo>
                    <a:pt x="370" y="304"/>
                  </a:lnTo>
                  <a:lnTo>
                    <a:pt x="340" y="312"/>
                  </a:lnTo>
                  <a:lnTo>
                    <a:pt x="318" y="336"/>
                  </a:lnTo>
                  <a:lnTo>
                    <a:pt x="281" y="336"/>
                  </a:lnTo>
                  <a:lnTo>
                    <a:pt x="244" y="360"/>
                  </a:lnTo>
                  <a:lnTo>
                    <a:pt x="229" y="328"/>
                  </a:lnTo>
                  <a:lnTo>
                    <a:pt x="251" y="320"/>
                  </a:lnTo>
                  <a:lnTo>
                    <a:pt x="222" y="304"/>
                  </a:lnTo>
                  <a:lnTo>
                    <a:pt x="200" y="312"/>
                  </a:lnTo>
                  <a:lnTo>
                    <a:pt x="177" y="296"/>
                  </a:lnTo>
                  <a:lnTo>
                    <a:pt x="155" y="296"/>
                  </a:lnTo>
                  <a:lnTo>
                    <a:pt x="104" y="248"/>
                  </a:lnTo>
                  <a:lnTo>
                    <a:pt x="44" y="232"/>
                  </a:lnTo>
                  <a:lnTo>
                    <a:pt x="15" y="232"/>
                  </a:lnTo>
                  <a:lnTo>
                    <a:pt x="7" y="184"/>
                  </a:lnTo>
                  <a:lnTo>
                    <a:pt x="0" y="128"/>
                  </a:lnTo>
                  <a:lnTo>
                    <a:pt x="30" y="88"/>
                  </a:lnTo>
                  <a:lnTo>
                    <a:pt x="37" y="72"/>
                  </a:lnTo>
                  <a:lnTo>
                    <a:pt x="74" y="64"/>
                  </a:lnTo>
                  <a:lnTo>
                    <a:pt x="67" y="40"/>
                  </a:lnTo>
                  <a:lnTo>
                    <a:pt x="89" y="0"/>
                  </a:lnTo>
                  <a:lnTo>
                    <a:pt x="140" y="0"/>
                  </a:lnTo>
                  <a:lnTo>
                    <a:pt x="163" y="16"/>
                  </a:lnTo>
                  <a:lnTo>
                    <a:pt x="192" y="16"/>
                  </a:lnTo>
                  <a:lnTo>
                    <a:pt x="207" y="24"/>
                  </a:lnTo>
                  <a:lnTo>
                    <a:pt x="237" y="40"/>
                  </a:lnTo>
                  <a:lnTo>
                    <a:pt x="259" y="16"/>
                  </a:lnTo>
                  <a:lnTo>
                    <a:pt x="274" y="8"/>
                  </a:lnTo>
                  <a:lnTo>
                    <a:pt x="303" y="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 rot="704206">
              <a:off x="1890" y="1543"/>
              <a:ext cx="888" cy="1279"/>
            </a:xfrm>
            <a:custGeom>
              <a:avLst/>
              <a:gdLst>
                <a:gd name="T0" fmla="*/ 16563 w 746"/>
                <a:gd name="T1" fmla="*/ 30026 h 1137"/>
                <a:gd name="T2" fmla="*/ 9758 w 746"/>
                <a:gd name="T3" fmla="*/ 26641 h 1137"/>
                <a:gd name="T4" fmla="*/ 1371 w 746"/>
                <a:gd name="T5" fmla="*/ 22062 h 1137"/>
                <a:gd name="T6" fmla="*/ 5779 w 746"/>
                <a:gd name="T7" fmla="*/ 18037 h 1137"/>
                <a:gd name="T8" fmla="*/ 15081 w 746"/>
                <a:gd name="T9" fmla="*/ 15206 h 1137"/>
                <a:gd name="T10" fmla="*/ 24813 w 746"/>
                <a:gd name="T11" fmla="*/ 14596 h 1137"/>
                <a:gd name="T12" fmla="*/ 38547 w 746"/>
                <a:gd name="T13" fmla="*/ 13189 h 1137"/>
                <a:gd name="T14" fmla="*/ 53686 w 746"/>
                <a:gd name="T15" fmla="*/ 10545 h 1137"/>
                <a:gd name="T16" fmla="*/ 56088 w 746"/>
                <a:gd name="T17" fmla="*/ 8850 h 1137"/>
                <a:gd name="T18" fmla="*/ 64800 w 746"/>
                <a:gd name="T19" fmla="*/ 10267 h 1137"/>
                <a:gd name="T20" fmla="*/ 63312 w 746"/>
                <a:gd name="T21" fmla="*/ 6004 h 1137"/>
                <a:gd name="T22" fmla="*/ 75467 w 746"/>
                <a:gd name="T23" fmla="*/ 2836 h 1137"/>
                <a:gd name="T24" fmla="*/ 94718 w 746"/>
                <a:gd name="T25" fmla="*/ 587 h 1137"/>
                <a:gd name="T26" fmla="*/ 90621 w 746"/>
                <a:gd name="T27" fmla="*/ 6004 h 1137"/>
                <a:gd name="T28" fmla="*/ 79572 w 746"/>
                <a:gd name="T29" fmla="*/ 13791 h 1137"/>
                <a:gd name="T30" fmla="*/ 64800 w 746"/>
                <a:gd name="T31" fmla="*/ 14886 h 1137"/>
                <a:gd name="T32" fmla="*/ 93621 w 746"/>
                <a:gd name="T33" fmla="*/ 12870 h 1137"/>
                <a:gd name="T34" fmla="*/ 101743 w 746"/>
                <a:gd name="T35" fmla="*/ 12612 h 1137"/>
                <a:gd name="T36" fmla="*/ 109820 w 746"/>
                <a:gd name="T37" fmla="*/ 14596 h 1137"/>
                <a:gd name="T38" fmla="*/ 101743 w 746"/>
                <a:gd name="T39" fmla="*/ 10016 h 1137"/>
                <a:gd name="T40" fmla="*/ 97644 w 746"/>
                <a:gd name="T41" fmla="*/ 6004 h 1137"/>
                <a:gd name="T42" fmla="*/ 102891 w 746"/>
                <a:gd name="T43" fmla="*/ 1147 h 1137"/>
                <a:gd name="T44" fmla="*/ 109820 w 746"/>
                <a:gd name="T45" fmla="*/ 5752 h 1137"/>
                <a:gd name="T46" fmla="*/ 112606 w 746"/>
                <a:gd name="T47" fmla="*/ 4268 h 1137"/>
                <a:gd name="T48" fmla="*/ 115497 w 746"/>
                <a:gd name="T49" fmla="*/ 3437 h 1137"/>
                <a:gd name="T50" fmla="*/ 120895 w 746"/>
                <a:gd name="T51" fmla="*/ 6545 h 1137"/>
                <a:gd name="T52" fmla="*/ 113926 w 746"/>
                <a:gd name="T53" fmla="*/ 9684 h 1137"/>
                <a:gd name="T54" fmla="*/ 127849 w 746"/>
                <a:gd name="T55" fmla="*/ 13497 h 1137"/>
                <a:gd name="T56" fmla="*/ 122412 w 746"/>
                <a:gd name="T57" fmla="*/ 16025 h 1137"/>
                <a:gd name="T58" fmla="*/ 130600 w 746"/>
                <a:gd name="T59" fmla="*/ 20024 h 1137"/>
                <a:gd name="T60" fmla="*/ 138857 w 746"/>
                <a:gd name="T61" fmla="*/ 23484 h 1137"/>
                <a:gd name="T62" fmla="*/ 130600 w 746"/>
                <a:gd name="T63" fmla="*/ 26641 h 1137"/>
                <a:gd name="T64" fmla="*/ 135913 w 746"/>
                <a:gd name="T65" fmla="*/ 29460 h 1137"/>
                <a:gd name="T66" fmla="*/ 126507 w 746"/>
                <a:gd name="T67" fmla="*/ 31473 h 1137"/>
                <a:gd name="T68" fmla="*/ 113926 w 746"/>
                <a:gd name="T69" fmla="*/ 31778 h 1137"/>
                <a:gd name="T70" fmla="*/ 100370 w 746"/>
                <a:gd name="T71" fmla="*/ 30887 h 1137"/>
                <a:gd name="T72" fmla="*/ 82373 w 746"/>
                <a:gd name="T73" fmla="*/ 31778 h 1137"/>
                <a:gd name="T74" fmla="*/ 75467 w 746"/>
                <a:gd name="T75" fmla="*/ 33522 h 1137"/>
                <a:gd name="T76" fmla="*/ 63312 w 746"/>
                <a:gd name="T77" fmla="*/ 35803 h 1137"/>
                <a:gd name="T78" fmla="*/ 47945 w 746"/>
                <a:gd name="T79" fmla="*/ 35183 h 1137"/>
                <a:gd name="T80" fmla="*/ 41254 w 746"/>
                <a:gd name="T81" fmla="*/ 34667 h 1137"/>
                <a:gd name="T82" fmla="*/ 45137 w 746"/>
                <a:gd name="T83" fmla="*/ 38099 h 1137"/>
                <a:gd name="T84" fmla="*/ 35954 w 746"/>
                <a:gd name="T85" fmla="*/ 39518 h 1137"/>
                <a:gd name="T86" fmla="*/ 20592 w 746"/>
                <a:gd name="T87" fmla="*/ 38952 h 1137"/>
                <a:gd name="T88" fmla="*/ 9758 w 746"/>
                <a:gd name="T89" fmla="*/ 37809 h 1137"/>
                <a:gd name="T90" fmla="*/ 9758 w 746"/>
                <a:gd name="T91" fmla="*/ 33191 h 1137"/>
                <a:gd name="T92" fmla="*/ 17952 w 746"/>
                <a:gd name="T93" fmla="*/ 31778 h 113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46"/>
                <a:gd name="T142" fmla="*/ 0 h 1137"/>
                <a:gd name="T143" fmla="*/ 746 w 746"/>
                <a:gd name="T144" fmla="*/ 1137 h 113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46" h="1137">
                  <a:moveTo>
                    <a:pt x="96" y="888"/>
                  </a:moveTo>
                  <a:lnTo>
                    <a:pt x="96" y="888"/>
                  </a:lnTo>
                  <a:lnTo>
                    <a:pt x="89" y="840"/>
                  </a:lnTo>
                  <a:lnTo>
                    <a:pt x="52" y="808"/>
                  </a:lnTo>
                  <a:lnTo>
                    <a:pt x="59" y="776"/>
                  </a:lnTo>
                  <a:lnTo>
                    <a:pt x="52" y="744"/>
                  </a:lnTo>
                  <a:lnTo>
                    <a:pt x="52" y="696"/>
                  </a:lnTo>
                  <a:lnTo>
                    <a:pt x="37" y="648"/>
                  </a:lnTo>
                  <a:lnTo>
                    <a:pt x="7" y="616"/>
                  </a:lnTo>
                  <a:lnTo>
                    <a:pt x="0" y="600"/>
                  </a:lnTo>
                  <a:lnTo>
                    <a:pt x="7" y="592"/>
                  </a:lnTo>
                  <a:lnTo>
                    <a:pt x="30" y="504"/>
                  </a:lnTo>
                  <a:lnTo>
                    <a:pt x="59" y="480"/>
                  </a:lnTo>
                  <a:lnTo>
                    <a:pt x="59" y="448"/>
                  </a:lnTo>
                  <a:lnTo>
                    <a:pt x="81" y="424"/>
                  </a:lnTo>
                  <a:lnTo>
                    <a:pt x="103" y="432"/>
                  </a:lnTo>
                  <a:lnTo>
                    <a:pt x="118" y="432"/>
                  </a:lnTo>
                  <a:lnTo>
                    <a:pt x="133" y="408"/>
                  </a:lnTo>
                  <a:lnTo>
                    <a:pt x="148" y="408"/>
                  </a:lnTo>
                  <a:lnTo>
                    <a:pt x="162" y="400"/>
                  </a:lnTo>
                  <a:lnTo>
                    <a:pt x="207" y="368"/>
                  </a:lnTo>
                  <a:lnTo>
                    <a:pt x="243" y="360"/>
                  </a:lnTo>
                  <a:lnTo>
                    <a:pt x="295" y="320"/>
                  </a:lnTo>
                  <a:lnTo>
                    <a:pt x="288" y="296"/>
                  </a:lnTo>
                  <a:lnTo>
                    <a:pt x="288" y="264"/>
                  </a:lnTo>
                  <a:lnTo>
                    <a:pt x="295" y="264"/>
                  </a:lnTo>
                  <a:lnTo>
                    <a:pt x="302" y="248"/>
                  </a:lnTo>
                  <a:lnTo>
                    <a:pt x="288" y="232"/>
                  </a:lnTo>
                  <a:lnTo>
                    <a:pt x="302" y="216"/>
                  </a:lnTo>
                  <a:lnTo>
                    <a:pt x="347" y="288"/>
                  </a:lnTo>
                  <a:lnTo>
                    <a:pt x="376" y="272"/>
                  </a:lnTo>
                  <a:lnTo>
                    <a:pt x="347" y="200"/>
                  </a:lnTo>
                  <a:lnTo>
                    <a:pt x="339" y="168"/>
                  </a:lnTo>
                  <a:lnTo>
                    <a:pt x="369" y="168"/>
                  </a:lnTo>
                  <a:lnTo>
                    <a:pt x="369" y="88"/>
                  </a:lnTo>
                  <a:lnTo>
                    <a:pt x="406" y="80"/>
                  </a:lnTo>
                  <a:lnTo>
                    <a:pt x="465" y="0"/>
                  </a:lnTo>
                  <a:lnTo>
                    <a:pt x="480" y="16"/>
                  </a:lnTo>
                  <a:lnTo>
                    <a:pt x="509" y="16"/>
                  </a:lnTo>
                  <a:lnTo>
                    <a:pt x="524" y="48"/>
                  </a:lnTo>
                  <a:lnTo>
                    <a:pt x="487" y="96"/>
                  </a:lnTo>
                  <a:lnTo>
                    <a:pt x="487" y="168"/>
                  </a:lnTo>
                  <a:lnTo>
                    <a:pt x="457" y="264"/>
                  </a:lnTo>
                  <a:lnTo>
                    <a:pt x="480" y="328"/>
                  </a:lnTo>
                  <a:lnTo>
                    <a:pt x="428" y="384"/>
                  </a:lnTo>
                  <a:lnTo>
                    <a:pt x="384" y="416"/>
                  </a:lnTo>
                  <a:lnTo>
                    <a:pt x="347" y="392"/>
                  </a:lnTo>
                  <a:lnTo>
                    <a:pt x="347" y="416"/>
                  </a:lnTo>
                  <a:lnTo>
                    <a:pt x="391" y="456"/>
                  </a:lnTo>
                  <a:lnTo>
                    <a:pt x="450" y="424"/>
                  </a:lnTo>
                  <a:lnTo>
                    <a:pt x="502" y="360"/>
                  </a:lnTo>
                  <a:lnTo>
                    <a:pt x="494" y="312"/>
                  </a:lnTo>
                  <a:lnTo>
                    <a:pt x="524" y="304"/>
                  </a:lnTo>
                  <a:lnTo>
                    <a:pt x="546" y="352"/>
                  </a:lnTo>
                  <a:lnTo>
                    <a:pt x="539" y="376"/>
                  </a:lnTo>
                  <a:lnTo>
                    <a:pt x="568" y="416"/>
                  </a:lnTo>
                  <a:lnTo>
                    <a:pt x="590" y="408"/>
                  </a:lnTo>
                  <a:lnTo>
                    <a:pt x="561" y="376"/>
                  </a:lnTo>
                  <a:lnTo>
                    <a:pt x="575" y="328"/>
                  </a:lnTo>
                  <a:lnTo>
                    <a:pt x="546" y="280"/>
                  </a:lnTo>
                  <a:lnTo>
                    <a:pt x="494" y="272"/>
                  </a:lnTo>
                  <a:lnTo>
                    <a:pt x="494" y="240"/>
                  </a:lnTo>
                  <a:lnTo>
                    <a:pt x="524" y="168"/>
                  </a:lnTo>
                  <a:lnTo>
                    <a:pt x="516" y="112"/>
                  </a:lnTo>
                  <a:lnTo>
                    <a:pt x="546" y="88"/>
                  </a:lnTo>
                  <a:lnTo>
                    <a:pt x="553" y="32"/>
                  </a:lnTo>
                  <a:lnTo>
                    <a:pt x="561" y="104"/>
                  </a:lnTo>
                  <a:lnTo>
                    <a:pt x="561" y="144"/>
                  </a:lnTo>
                  <a:lnTo>
                    <a:pt x="590" y="160"/>
                  </a:lnTo>
                  <a:lnTo>
                    <a:pt x="598" y="144"/>
                  </a:lnTo>
                  <a:lnTo>
                    <a:pt x="575" y="104"/>
                  </a:lnTo>
                  <a:lnTo>
                    <a:pt x="605" y="120"/>
                  </a:lnTo>
                  <a:lnTo>
                    <a:pt x="605" y="64"/>
                  </a:lnTo>
                  <a:lnTo>
                    <a:pt x="620" y="56"/>
                  </a:lnTo>
                  <a:lnTo>
                    <a:pt x="620" y="96"/>
                  </a:lnTo>
                  <a:lnTo>
                    <a:pt x="649" y="128"/>
                  </a:lnTo>
                  <a:lnTo>
                    <a:pt x="627" y="144"/>
                  </a:lnTo>
                  <a:lnTo>
                    <a:pt x="649" y="184"/>
                  </a:lnTo>
                  <a:lnTo>
                    <a:pt x="657" y="216"/>
                  </a:lnTo>
                  <a:lnTo>
                    <a:pt x="612" y="240"/>
                  </a:lnTo>
                  <a:lnTo>
                    <a:pt x="612" y="272"/>
                  </a:lnTo>
                  <a:lnTo>
                    <a:pt x="634" y="304"/>
                  </a:lnTo>
                  <a:lnTo>
                    <a:pt x="679" y="304"/>
                  </a:lnTo>
                  <a:lnTo>
                    <a:pt x="686" y="376"/>
                  </a:lnTo>
                  <a:lnTo>
                    <a:pt x="657" y="400"/>
                  </a:lnTo>
                  <a:lnTo>
                    <a:pt x="671" y="424"/>
                  </a:lnTo>
                  <a:lnTo>
                    <a:pt x="657" y="448"/>
                  </a:lnTo>
                  <a:lnTo>
                    <a:pt x="679" y="488"/>
                  </a:lnTo>
                  <a:lnTo>
                    <a:pt x="679" y="528"/>
                  </a:lnTo>
                  <a:lnTo>
                    <a:pt x="701" y="560"/>
                  </a:lnTo>
                  <a:lnTo>
                    <a:pt x="701" y="600"/>
                  </a:lnTo>
                  <a:lnTo>
                    <a:pt x="738" y="616"/>
                  </a:lnTo>
                  <a:lnTo>
                    <a:pt x="745" y="656"/>
                  </a:lnTo>
                  <a:lnTo>
                    <a:pt x="708" y="688"/>
                  </a:lnTo>
                  <a:lnTo>
                    <a:pt x="730" y="728"/>
                  </a:lnTo>
                  <a:lnTo>
                    <a:pt x="701" y="744"/>
                  </a:lnTo>
                  <a:lnTo>
                    <a:pt x="693" y="776"/>
                  </a:lnTo>
                  <a:lnTo>
                    <a:pt x="693" y="808"/>
                  </a:lnTo>
                  <a:lnTo>
                    <a:pt x="730" y="824"/>
                  </a:lnTo>
                  <a:lnTo>
                    <a:pt x="730" y="840"/>
                  </a:lnTo>
                  <a:lnTo>
                    <a:pt x="686" y="864"/>
                  </a:lnTo>
                  <a:lnTo>
                    <a:pt x="679" y="880"/>
                  </a:lnTo>
                  <a:lnTo>
                    <a:pt x="649" y="856"/>
                  </a:lnTo>
                  <a:lnTo>
                    <a:pt x="634" y="864"/>
                  </a:lnTo>
                  <a:lnTo>
                    <a:pt x="612" y="888"/>
                  </a:lnTo>
                  <a:lnTo>
                    <a:pt x="583" y="872"/>
                  </a:lnTo>
                  <a:lnTo>
                    <a:pt x="568" y="864"/>
                  </a:lnTo>
                  <a:lnTo>
                    <a:pt x="539" y="864"/>
                  </a:lnTo>
                  <a:lnTo>
                    <a:pt x="516" y="848"/>
                  </a:lnTo>
                  <a:lnTo>
                    <a:pt x="465" y="848"/>
                  </a:lnTo>
                  <a:lnTo>
                    <a:pt x="443" y="888"/>
                  </a:lnTo>
                  <a:lnTo>
                    <a:pt x="450" y="912"/>
                  </a:lnTo>
                  <a:lnTo>
                    <a:pt x="413" y="920"/>
                  </a:lnTo>
                  <a:lnTo>
                    <a:pt x="406" y="936"/>
                  </a:lnTo>
                  <a:lnTo>
                    <a:pt x="376" y="976"/>
                  </a:lnTo>
                  <a:lnTo>
                    <a:pt x="376" y="968"/>
                  </a:lnTo>
                  <a:lnTo>
                    <a:pt x="339" y="1000"/>
                  </a:lnTo>
                  <a:lnTo>
                    <a:pt x="317" y="984"/>
                  </a:lnTo>
                  <a:lnTo>
                    <a:pt x="302" y="1000"/>
                  </a:lnTo>
                  <a:lnTo>
                    <a:pt x="258" y="984"/>
                  </a:lnTo>
                  <a:lnTo>
                    <a:pt x="258" y="952"/>
                  </a:lnTo>
                  <a:lnTo>
                    <a:pt x="251" y="944"/>
                  </a:lnTo>
                  <a:lnTo>
                    <a:pt x="221" y="968"/>
                  </a:lnTo>
                  <a:lnTo>
                    <a:pt x="221" y="1008"/>
                  </a:lnTo>
                  <a:lnTo>
                    <a:pt x="243" y="1032"/>
                  </a:lnTo>
                  <a:lnTo>
                    <a:pt x="243" y="1064"/>
                  </a:lnTo>
                  <a:lnTo>
                    <a:pt x="214" y="1072"/>
                  </a:lnTo>
                  <a:lnTo>
                    <a:pt x="214" y="1096"/>
                  </a:lnTo>
                  <a:lnTo>
                    <a:pt x="192" y="1104"/>
                  </a:lnTo>
                  <a:lnTo>
                    <a:pt x="184" y="1136"/>
                  </a:lnTo>
                  <a:lnTo>
                    <a:pt x="118" y="1112"/>
                  </a:lnTo>
                  <a:lnTo>
                    <a:pt x="111" y="1088"/>
                  </a:lnTo>
                  <a:lnTo>
                    <a:pt x="89" y="1080"/>
                  </a:lnTo>
                  <a:lnTo>
                    <a:pt x="81" y="1056"/>
                  </a:lnTo>
                  <a:lnTo>
                    <a:pt x="52" y="1056"/>
                  </a:lnTo>
                  <a:lnTo>
                    <a:pt x="37" y="1024"/>
                  </a:lnTo>
                  <a:lnTo>
                    <a:pt x="37" y="992"/>
                  </a:lnTo>
                  <a:lnTo>
                    <a:pt x="52" y="928"/>
                  </a:lnTo>
                  <a:lnTo>
                    <a:pt x="74" y="928"/>
                  </a:lnTo>
                  <a:lnTo>
                    <a:pt x="96" y="896"/>
                  </a:lnTo>
                  <a:lnTo>
                    <a:pt x="96" y="88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 rot="704206">
              <a:off x="2049" y="2014"/>
              <a:ext cx="638" cy="425"/>
            </a:xfrm>
            <a:custGeom>
              <a:avLst/>
              <a:gdLst>
                <a:gd name="T0" fmla="*/ 109795 w 555"/>
                <a:gd name="T1" fmla="*/ 12476 h 369"/>
                <a:gd name="T2" fmla="*/ 109795 w 555"/>
                <a:gd name="T3" fmla="*/ 12476 h 369"/>
                <a:gd name="T4" fmla="*/ 98040 w 555"/>
                <a:gd name="T5" fmla="*/ 11151 h 369"/>
                <a:gd name="T6" fmla="*/ 93771 w 555"/>
                <a:gd name="T7" fmla="*/ 11151 h 369"/>
                <a:gd name="T8" fmla="*/ 90725 w 555"/>
                <a:gd name="T9" fmla="*/ 10086 h 369"/>
                <a:gd name="T10" fmla="*/ 84972 w 555"/>
                <a:gd name="T11" fmla="*/ 11151 h 369"/>
                <a:gd name="T12" fmla="*/ 73140 w 555"/>
                <a:gd name="T13" fmla="*/ 11151 h 369"/>
                <a:gd name="T14" fmla="*/ 64389 w 555"/>
                <a:gd name="T15" fmla="*/ 9525 h 369"/>
                <a:gd name="T16" fmla="*/ 55719 w 555"/>
                <a:gd name="T17" fmla="*/ 9239 h 369"/>
                <a:gd name="T18" fmla="*/ 46713 w 555"/>
                <a:gd name="T19" fmla="*/ 8158 h 369"/>
                <a:gd name="T20" fmla="*/ 39501 w 555"/>
                <a:gd name="T21" fmla="*/ 7884 h 369"/>
                <a:gd name="T22" fmla="*/ 39501 w 555"/>
                <a:gd name="T23" fmla="*/ 7090 h 369"/>
                <a:gd name="T24" fmla="*/ 36791 w 555"/>
                <a:gd name="T25" fmla="*/ 6497 h 369"/>
                <a:gd name="T26" fmla="*/ 36791 w 555"/>
                <a:gd name="T27" fmla="*/ 5401 h 369"/>
                <a:gd name="T28" fmla="*/ 32211 w 555"/>
                <a:gd name="T29" fmla="*/ 4576 h 369"/>
                <a:gd name="T30" fmla="*/ 27763 w 555"/>
                <a:gd name="T31" fmla="*/ 5137 h 369"/>
                <a:gd name="T32" fmla="*/ 20387 w 555"/>
                <a:gd name="T33" fmla="*/ 5137 h 369"/>
                <a:gd name="T34" fmla="*/ 20387 w 555"/>
                <a:gd name="T35" fmla="*/ 4062 h 369"/>
                <a:gd name="T36" fmla="*/ 14612 w 555"/>
                <a:gd name="T37" fmla="*/ 3511 h 369"/>
                <a:gd name="T38" fmla="*/ 6037 w 555"/>
                <a:gd name="T39" fmla="*/ 3511 h 369"/>
                <a:gd name="T40" fmla="*/ 0 w 555"/>
                <a:gd name="T41" fmla="*/ 2435 h 369"/>
                <a:gd name="T42" fmla="*/ 4253 w 555"/>
                <a:gd name="T43" fmla="*/ 823 h 369"/>
                <a:gd name="T44" fmla="*/ 1449 w 555"/>
                <a:gd name="T45" fmla="*/ 0 h 36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55"/>
                <a:gd name="T70" fmla="*/ 0 h 369"/>
                <a:gd name="T71" fmla="*/ 555 w 555"/>
                <a:gd name="T72" fmla="*/ 369 h 36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55" h="369">
                  <a:moveTo>
                    <a:pt x="554" y="368"/>
                  </a:moveTo>
                  <a:lnTo>
                    <a:pt x="554" y="368"/>
                  </a:lnTo>
                  <a:lnTo>
                    <a:pt x="495" y="328"/>
                  </a:lnTo>
                  <a:lnTo>
                    <a:pt x="473" y="328"/>
                  </a:lnTo>
                  <a:lnTo>
                    <a:pt x="458" y="296"/>
                  </a:lnTo>
                  <a:lnTo>
                    <a:pt x="428" y="328"/>
                  </a:lnTo>
                  <a:lnTo>
                    <a:pt x="369" y="328"/>
                  </a:lnTo>
                  <a:lnTo>
                    <a:pt x="325" y="280"/>
                  </a:lnTo>
                  <a:lnTo>
                    <a:pt x="281" y="272"/>
                  </a:lnTo>
                  <a:lnTo>
                    <a:pt x="236" y="240"/>
                  </a:lnTo>
                  <a:lnTo>
                    <a:pt x="199" y="232"/>
                  </a:lnTo>
                  <a:lnTo>
                    <a:pt x="199" y="208"/>
                  </a:lnTo>
                  <a:lnTo>
                    <a:pt x="185" y="192"/>
                  </a:lnTo>
                  <a:lnTo>
                    <a:pt x="185" y="160"/>
                  </a:lnTo>
                  <a:lnTo>
                    <a:pt x="163" y="136"/>
                  </a:lnTo>
                  <a:lnTo>
                    <a:pt x="140" y="152"/>
                  </a:lnTo>
                  <a:lnTo>
                    <a:pt x="103" y="152"/>
                  </a:lnTo>
                  <a:lnTo>
                    <a:pt x="103" y="120"/>
                  </a:lnTo>
                  <a:lnTo>
                    <a:pt x="74" y="104"/>
                  </a:lnTo>
                  <a:lnTo>
                    <a:pt x="30" y="104"/>
                  </a:lnTo>
                  <a:lnTo>
                    <a:pt x="0" y="72"/>
                  </a:lnTo>
                  <a:lnTo>
                    <a:pt x="22" y="24"/>
                  </a:lnTo>
                  <a:lnTo>
                    <a:pt x="7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/>
          </p:nvSpPr>
          <p:spPr bwMode="auto">
            <a:xfrm rot="704206">
              <a:off x="2596" y="1349"/>
              <a:ext cx="873" cy="2045"/>
            </a:xfrm>
            <a:custGeom>
              <a:avLst/>
              <a:gdLst>
                <a:gd name="T0" fmla="*/ 46595 w 732"/>
                <a:gd name="T1" fmla="*/ 61064 h 1817"/>
                <a:gd name="T2" fmla="*/ 36616 w 732"/>
                <a:gd name="T3" fmla="*/ 62163 h 1817"/>
                <a:gd name="T4" fmla="*/ 36616 w 732"/>
                <a:gd name="T5" fmla="*/ 60253 h 1817"/>
                <a:gd name="T6" fmla="*/ 39379 w 732"/>
                <a:gd name="T7" fmla="*/ 56055 h 1817"/>
                <a:gd name="T8" fmla="*/ 37954 w 732"/>
                <a:gd name="T9" fmla="*/ 54359 h 1817"/>
                <a:gd name="T10" fmla="*/ 37954 w 732"/>
                <a:gd name="T11" fmla="*/ 53288 h 1817"/>
                <a:gd name="T12" fmla="*/ 36616 w 732"/>
                <a:gd name="T13" fmla="*/ 50243 h 1817"/>
                <a:gd name="T14" fmla="*/ 40974 w 732"/>
                <a:gd name="T15" fmla="*/ 47737 h 1817"/>
                <a:gd name="T16" fmla="*/ 39379 w 732"/>
                <a:gd name="T17" fmla="*/ 45242 h 1817"/>
                <a:gd name="T18" fmla="*/ 30702 w 732"/>
                <a:gd name="T19" fmla="*/ 43582 h 1817"/>
                <a:gd name="T20" fmla="*/ 14560 w 732"/>
                <a:gd name="T21" fmla="*/ 41899 h 1817"/>
                <a:gd name="T22" fmla="*/ 23273 w 732"/>
                <a:gd name="T23" fmla="*/ 39717 h 1817"/>
                <a:gd name="T24" fmla="*/ 16087 w 732"/>
                <a:gd name="T25" fmla="*/ 37500 h 1817"/>
                <a:gd name="T26" fmla="*/ 18820 w 732"/>
                <a:gd name="T27" fmla="*/ 34406 h 1817"/>
                <a:gd name="T28" fmla="*/ 17418 w 732"/>
                <a:gd name="T29" fmla="*/ 31387 h 1817"/>
                <a:gd name="T30" fmla="*/ 13076 w 732"/>
                <a:gd name="T31" fmla="*/ 27465 h 1817"/>
                <a:gd name="T32" fmla="*/ 8583 w 732"/>
                <a:gd name="T33" fmla="*/ 24403 h 1817"/>
                <a:gd name="T34" fmla="*/ 4243 w 732"/>
                <a:gd name="T35" fmla="*/ 21096 h 1817"/>
                <a:gd name="T36" fmla="*/ 8583 w 732"/>
                <a:gd name="T37" fmla="*/ 18053 h 1817"/>
                <a:gd name="T38" fmla="*/ 7197 w 732"/>
                <a:gd name="T39" fmla="*/ 14982 h 1817"/>
                <a:gd name="T40" fmla="*/ 6008 w 732"/>
                <a:gd name="T41" fmla="*/ 12220 h 1817"/>
                <a:gd name="T42" fmla="*/ 17418 w 732"/>
                <a:gd name="T43" fmla="*/ 15506 h 1817"/>
                <a:gd name="T44" fmla="*/ 13076 w 732"/>
                <a:gd name="T45" fmla="*/ 18857 h 1817"/>
                <a:gd name="T46" fmla="*/ 13076 w 732"/>
                <a:gd name="T47" fmla="*/ 13042 h 1817"/>
                <a:gd name="T48" fmla="*/ 31924 w 732"/>
                <a:gd name="T49" fmla="*/ 8304 h 1817"/>
                <a:gd name="T50" fmla="*/ 59773 w 732"/>
                <a:gd name="T51" fmla="*/ 4716 h 1817"/>
                <a:gd name="T52" fmla="*/ 74352 w 732"/>
                <a:gd name="T53" fmla="*/ 4142 h 1817"/>
                <a:gd name="T54" fmla="*/ 78636 w 732"/>
                <a:gd name="T55" fmla="*/ 1683 h 1817"/>
                <a:gd name="T56" fmla="*/ 90137 w 732"/>
                <a:gd name="T57" fmla="*/ 1371 h 1817"/>
                <a:gd name="T58" fmla="*/ 104896 w 732"/>
                <a:gd name="T59" fmla="*/ 1943 h 1817"/>
                <a:gd name="T60" fmla="*/ 123856 w 732"/>
                <a:gd name="T61" fmla="*/ 5003 h 1817"/>
                <a:gd name="T62" fmla="*/ 120927 w 732"/>
                <a:gd name="T63" fmla="*/ 9148 h 1817"/>
                <a:gd name="T64" fmla="*/ 123856 w 732"/>
                <a:gd name="T65" fmla="*/ 8304 h 1817"/>
                <a:gd name="T66" fmla="*/ 132438 w 732"/>
                <a:gd name="T67" fmla="*/ 12471 h 1817"/>
                <a:gd name="T68" fmla="*/ 128131 w 732"/>
                <a:gd name="T69" fmla="*/ 16654 h 1817"/>
                <a:gd name="T70" fmla="*/ 116652 w 732"/>
                <a:gd name="T71" fmla="*/ 19679 h 1817"/>
                <a:gd name="T72" fmla="*/ 123856 w 732"/>
                <a:gd name="T73" fmla="*/ 23295 h 1817"/>
                <a:gd name="T74" fmla="*/ 125212 w 732"/>
                <a:gd name="T75" fmla="*/ 25816 h 1817"/>
                <a:gd name="T76" fmla="*/ 128131 w 732"/>
                <a:gd name="T77" fmla="*/ 29403 h 1817"/>
                <a:gd name="T78" fmla="*/ 144220 w 732"/>
                <a:gd name="T79" fmla="*/ 31645 h 1817"/>
                <a:gd name="T80" fmla="*/ 136812 w 732"/>
                <a:gd name="T81" fmla="*/ 33578 h 1817"/>
                <a:gd name="T82" fmla="*/ 136812 w 732"/>
                <a:gd name="T83" fmla="*/ 36621 h 1817"/>
                <a:gd name="T84" fmla="*/ 138409 w 732"/>
                <a:gd name="T85" fmla="*/ 40801 h 1817"/>
                <a:gd name="T86" fmla="*/ 139911 w 732"/>
                <a:gd name="T87" fmla="*/ 43279 h 1817"/>
                <a:gd name="T88" fmla="*/ 125212 w 732"/>
                <a:gd name="T89" fmla="*/ 43279 h 1817"/>
                <a:gd name="T90" fmla="*/ 116652 w 732"/>
                <a:gd name="T91" fmla="*/ 46655 h 1817"/>
                <a:gd name="T92" fmla="*/ 109316 w 732"/>
                <a:gd name="T93" fmla="*/ 46655 h 1817"/>
                <a:gd name="T94" fmla="*/ 96077 w 732"/>
                <a:gd name="T95" fmla="*/ 47449 h 1817"/>
                <a:gd name="T96" fmla="*/ 97632 w 732"/>
                <a:gd name="T97" fmla="*/ 50243 h 1817"/>
                <a:gd name="T98" fmla="*/ 91861 w 732"/>
                <a:gd name="T99" fmla="*/ 54952 h 1817"/>
                <a:gd name="T100" fmla="*/ 91861 w 732"/>
                <a:gd name="T101" fmla="*/ 56917 h 1817"/>
                <a:gd name="T102" fmla="*/ 84378 w 732"/>
                <a:gd name="T103" fmla="*/ 57739 h 1817"/>
                <a:gd name="T104" fmla="*/ 68415 w 732"/>
                <a:gd name="T105" fmla="*/ 61064 h 1817"/>
                <a:gd name="T106" fmla="*/ 49567 w 732"/>
                <a:gd name="T107" fmla="*/ 60761 h 181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32"/>
                <a:gd name="T163" fmla="*/ 0 h 1817"/>
                <a:gd name="T164" fmla="*/ 732 w 732"/>
                <a:gd name="T165" fmla="*/ 1817 h 181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32" h="1817">
                  <a:moveTo>
                    <a:pt x="251" y="1752"/>
                  </a:moveTo>
                  <a:lnTo>
                    <a:pt x="251" y="1752"/>
                  </a:lnTo>
                  <a:lnTo>
                    <a:pt x="236" y="1760"/>
                  </a:lnTo>
                  <a:lnTo>
                    <a:pt x="222" y="1792"/>
                  </a:lnTo>
                  <a:lnTo>
                    <a:pt x="199" y="1792"/>
                  </a:lnTo>
                  <a:lnTo>
                    <a:pt x="185" y="1792"/>
                  </a:lnTo>
                  <a:lnTo>
                    <a:pt x="177" y="1816"/>
                  </a:lnTo>
                  <a:lnTo>
                    <a:pt x="148" y="1784"/>
                  </a:lnTo>
                  <a:lnTo>
                    <a:pt x="185" y="1736"/>
                  </a:lnTo>
                  <a:lnTo>
                    <a:pt x="207" y="1696"/>
                  </a:lnTo>
                  <a:lnTo>
                    <a:pt x="192" y="1664"/>
                  </a:lnTo>
                  <a:lnTo>
                    <a:pt x="199" y="1616"/>
                  </a:lnTo>
                  <a:lnTo>
                    <a:pt x="177" y="1608"/>
                  </a:lnTo>
                  <a:lnTo>
                    <a:pt x="177" y="1592"/>
                  </a:lnTo>
                  <a:lnTo>
                    <a:pt x="192" y="1568"/>
                  </a:lnTo>
                  <a:lnTo>
                    <a:pt x="177" y="1560"/>
                  </a:lnTo>
                  <a:lnTo>
                    <a:pt x="177" y="1544"/>
                  </a:lnTo>
                  <a:lnTo>
                    <a:pt x="192" y="1536"/>
                  </a:lnTo>
                  <a:lnTo>
                    <a:pt x="214" y="1504"/>
                  </a:lnTo>
                  <a:lnTo>
                    <a:pt x="185" y="1464"/>
                  </a:lnTo>
                  <a:lnTo>
                    <a:pt x="185" y="1448"/>
                  </a:lnTo>
                  <a:lnTo>
                    <a:pt x="185" y="1424"/>
                  </a:lnTo>
                  <a:lnTo>
                    <a:pt x="214" y="1400"/>
                  </a:lnTo>
                  <a:lnTo>
                    <a:pt x="207" y="1376"/>
                  </a:lnTo>
                  <a:lnTo>
                    <a:pt x="162" y="1352"/>
                  </a:lnTo>
                  <a:lnTo>
                    <a:pt x="177" y="1320"/>
                  </a:lnTo>
                  <a:lnTo>
                    <a:pt x="199" y="1304"/>
                  </a:lnTo>
                  <a:lnTo>
                    <a:pt x="199" y="1288"/>
                  </a:lnTo>
                  <a:lnTo>
                    <a:pt x="162" y="1288"/>
                  </a:lnTo>
                  <a:lnTo>
                    <a:pt x="155" y="1256"/>
                  </a:lnTo>
                  <a:lnTo>
                    <a:pt x="126" y="1240"/>
                  </a:lnTo>
                  <a:lnTo>
                    <a:pt x="74" y="1240"/>
                  </a:lnTo>
                  <a:lnTo>
                    <a:pt x="74" y="1208"/>
                  </a:lnTo>
                  <a:lnTo>
                    <a:pt x="66" y="1184"/>
                  </a:lnTo>
                  <a:lnTo>
                    <a:pt x="74" y="1168"/>
                  </a:lnTo>
                  <a:lnTo>
                    <a:pt x="118" y="1144"/>
                  </a:lnTo>
                  <a:lnTo>
                    <a:pt x="118" y="1128"/>
                  </a:lnTo>
                  <a:lnTo>
                    <a:pt x="81" y="1112"/>
                  </a:lnTo>
                  <a:lnTo>
                    <a:pt x="81" y="1080"/>
                  </a:lnTo>
                  <a:lnTo>
                    <a:pt x="89" y="1048"/>
                  </a:lnTo>
                  <a:lnTo>
                    <a:pt x="118" y="1032"/>
                  </a:lnTo>
                  <a:lnTo>
                    <a:pt x="96" y="992"/>
                  </a:lnTo>
                  <a:lnTo>
                    <a:pt x="133" y="960"/>
                  </a:lnTo>
                  <a:lnTo>
                    <a:pt x="126" y="920"/>
                  </a:lnTo>
                  <a:lnTo>
                    <a:pt x="89" y="904"/>
                  </a:lnTo>
                  <a:lnTo>
                    <a:pt x="89" y="864"/>
                  </a:lnTo>
                  <a:lnTo>
                    <a:pt x="66" y="832"/>
                  </a:lnTo>
                  <a:lnTo>
                    <a:pt x="66" y="792"/>
                  </a:lnTo>
                  <a:lnTo>
                    <a:pt x="44" y="752"/>
                  </a:lnTo>
                  <a:lnTo>
                    <a:pt x="59" y="728"/>
                  </a:lnTo>
                  <a:lnTo>
                    <a:pt x="44" y="704"/>
                  </a:lnTo>
                  <a:lnTo>
                    <a:pt x="74" y="680"/>
                  </a:lnTo>
                  <a:lnTo>
                    <a:pt x="66" y="608"/>
                  </a:lnTo>
                  <a:lnTo>
                    <a:pt x="22" y="608"/>
                  </a:lnTo>
                  <a:lnTo>
                    <a:pt x="0" y="576"/>
                  </a:lnTo>
                  <a:lnTo>
                    <a:pt x="0" y="544"/>
                  </a:lnTo>
                  <a:lnTo>
                    <a:pt x="44" y="520"/>
                  </a:lnTo>
                  <a:lnTo>
                    <a:pt x="37" y="488"/>
                  </a:lnTo>
                  <a:lnTo>
                    <a:pt x="15" y="448"/>
                  </a:lnTo>
                  <a:lnTo>
                    <a:pt x="37" y="432"/>
                  </a:lnTo>
                  <a:lnTo>
                    <a:pt x="7" y="400"/>
                  </a:lnTo>
                  <a:lnTo>
                    <a:pt x="7" y="360"/>
                  </a:lnTo>
                  <a:lnTo>
                    <a:pt x="30" y="352"/>
                  </a:lnTo>
                  <a:lnTo>
                    <a:pt x="30" y="376"/>
                  </a:lnTo>
                  <a:lnTo>
                    <a:pt x="52" y="416"/>
                  </a:lnTo>
                  <a:lnTo>
                    <a:pt x="89" y="448"/>
                  </a:lnTo>
                  <a:lnTo>
                    <a:pt x="74" y="496"/>
                  </a:lnTo>
                  <a:lnTo>
                    <a:pt x="89" y="520"/>
                  </a:lnTo>
                  <a:lnTo>
                    <a:pt x="66" y="544"/>
                  </a:lnTo>
                  <a:lnTo>
                    <a:pt x="96" y="536"/>
                  </a:lnTo>
                  <a:lnTo>
                    <a:pt x="103" y="440"/>
                  </a:lnTo>
                  <a:lnTo>
                    <a:pt x="66" y="376"/>
                  </a:lnTo>
                  <a:lnTo>
                    <a:pt x="44" y="312"/>
                  </a:lnTo>
                  <a:lnTo>
                    <a:pt x="162" y="312"/>
                  </a:lnTo>
                  <a:lnTo>
                    <a:pt x="162" y="240"/>
                  </a:lnTo>
                  <a:lnTo>
                    <a:pt x="222" y="176"/>
                  </a:lnTo>
                  <a:lnTo>
                    <a:pt x="288" y="160"/>
                  </a:lnTo>
                  <a:lnTo>
                    <a:pt x="303" y="136"/>
                  </a:lnTo>
                  <a:lnTo>
                    <a:pt x="332" y="136"/>
                  </a:lnTo>
                  <a:lnTo>
                    <a:pt x="332" y="160"/>
                  </a:lnTo>
                  <a:lnTo>
                    <a:pt x="377" y="120"/>
                  </a:lnTo>
                  <a:lnTo>
                    <a:pt x="377" y="96"/>
                  </a:lnTo>
                  <a:lnTo>
                    <a:pt x="421" y="96"/>
                  </a:lnTo>
                  <a:lnTo>
                    <a:pt x="399" y="48"/>
                  </a:lnTo>
                  <a:lnTo>
                    <a:pt x="421" y="0"/>
                  </a:lnTo>
                  <a:lnTo>
                    <a:pt x="480" y="8"/>
                  </a:lnTo>
                  <a:lnTo>
                    <a:pt x="458" y="40"/>
                  </a:lnTo>
                  <a:lnTo>
                    <a:pt x="495" y="40"/>
                  </a:lnTo>
                  <a:lnTo>
                    <a:pt x="487" y="80"/>
                  </a:lnTo>
                  <a:lnTo>
                    <a:pt x="532" y="56"/>
                  </a:lnTo>
                  <a:lnTo>
                    <a:pt x="606" y="64"/>
                  </a:lnTo>
                  <a:lnTo>
                    <a:pt x="613" y="104"/>
                  </a:lnTo>
                  <a:lnTo>
                    <a:pt x="628" y="144"/>
                  </a:lnTo>
                  <a:lnTo>
                    <a:pt x="569" y="240"/>
                  </a:lnTo>
                  <a:lnTo>
                    <a:pt x="524" y="328"/>
                  </a:lnTo>
                  <a:lnTo>
                    <a:pt x="613" y="264"/>
                  </a:lnTo>
                  <a:lnTo>
                    <a:pt x="591" y="248"/>
                  </a:lnTo>
                  <a:lnTo>
                    <a:pt x="620" y="216"/>
                  </a:lnTo>
                  <a:lnTo>
                    <a:pt x="628" y="240"/>
                  </a:lnTo>
                  <a:lnTo>
                    <a:pt x="620" y="280"/>
                  </a:lnTo>
                  <a:lnTo>
                    <a:pt x="635" y="328"/>
                  </a:lnTo>
                  <a:lnTo>
                    <a:pt x="672" y="360"/>
                  </a:lnTo>
                  <a:lnTo>
                    <a:pt x="672" y="392"/>
                  </a:lnTo>
                  <a:lnTo>
                    <a:pt x="694" y="416"/>
                  </a:lnTo>
                  <a:lnTo>
                    <a:pt x="650" y="480"/>
                  </a:lnTo>
                  <a:lnTo>
                    <a:pt x="650" y="528"/>
                  </a:lnTo>
                  <a:lnTo>
                    <a:pt x="620" y="536"/>
                  </a:lnTo>
                  <a:lnTo>
                    <a:pt x="591" y="568"/>
                  </a:lnTo>
                  <a:lnTo>
                    <a:pt x="613" y="600"/>
                  </a:lnTo>
                  <a:lnTo>
                    <a:pt x="628" y="640"/>
                  </a:lnTo>
                  <a:lnTo>
                    <a:pt x="628" y="672"/>
                  </a:lnTo>
                  <a:lnTo>
                    <a:pt x="642" y="696"/>
                  </a:lnTo>
                  <a:lnTo>
                    <a:pt x="613" y="736"/>
                  </a:lnTo>
                  <a:lnTo>
                    <a:pt x="635" y="744"/>
                  </a:lnTo>
                  <a:lnTo>
                    <a:pt x="642" y="784"/>
                  </a:lnTo>
                  <a:lnTo>
                    <a:pt x="665" y="816"/>
                  </a:lnTo>
                  <a:lnTo>
                    <a:pt x="650" y="848"/>
                  </a:lnTo>
                  <a:lnTo>
                    <a:pt x="657" y="888"/>
                  </a:lnTo>
                  <a:lnTo>
                    <a:pt x="724" y="888"/>
                  </a:lnTo>
                  <a:lnTo>
                    <a:pt x="731" y="912"/>
                  </a:lnTo>
                  <a:lnTo>
                    <a:pt x="724" y="920"/>
                  </a:lnTo>
                  <a:lnTo>
                    <a:pt x="702" y="920"/>
                  </a:lnTo>
                  <a:lnTo>
                    <a:pt x="694" y="968"/>
                  </a:lnTo>
                  <a:lnTo>
                    <a:pt x="679" y="984"/>
                  </a:lnTo>
                  <a:lnTo>
                    <a:pt x="702" y="1024"/>
                  </a:lnTo>
                  <a:lnTo>
                    <a:pt x="694" y="1056"/>
                  </a:lnTo>
                  <a:lnTo>
                    <a:pt x="665" y="1112"/>
                  </a:lnTo>
                  <a:lnTo>
                    <a:pt x="672" y="1152"/>
                  </a:lnTo>
                  <a:lnTo>
                    <a:pt x="702" y="1176"/>
                  </a:lnTo>
                  <a:lnTo>
                    <a:pt x="709" y="1200"/>
                  </a:lnTo>
                  <a:lnTo>
                    <a:pt x="694" y="1216"/>
                  </a:lnTo>
                  <a:lnTo>
                    <a:pt x="709" y="1248"/>
                  </a:lnTo>
                  <a:lnTo>
                    <a:pt x="702" y="1288"/>
                  </a:lnTo>
                  <a:lnTo>
                    <a:pt x="657" y="1272"/>
                  </a:lnTo>
                  <a:lnTo>
                    <a:pt x="635" y="1248"/>
                  </a:lnTo>
                  <a:lnTo>
                    <a:pt x="628" y="1248"/>
                  </a:lnTo>
                  <a:lnTo>
                    <a:pt x="628" y="1296"/>
                  </a:lnTo>
                  <a:lnTo>
                    <a:pt x="591" y="1344"/>
                  </a:lnTo>
                  <a:lnTo>
                    <a:pt x="583" y="1376"/>
                  </a:lnTo>
                  <a:lnTo>
                    <a:pt x="576" y="1376"/>
                  </a:lnTo>
                  <a:lnTo>
                    <a:pt x="554" y="1344"/>
                  </a:lnTo>
                  <a:lnTo>
                    <a:pt x="539" y="1344"/>
                  </a:lnTo>
                  <a:lnTo>
                    <a:pt x="532" y="1368"/>
                  </a:lnTo>
                  <a:lnTo>
                    <a:pt x="487" y="1368"/>
                  </a:lnTo>
                  <a:lnTo>
                    <a:pt x="487" y="1392"/>
                  </a:lnTo>
                  <a:lnTo>
                    <a:pt x="465" y="1416"/>
                  </a:lnTo>
                  <a:lnTo>
                    <a:pt x="495" y="1448"/>
                  </a:lnTo>
                  <a:lnTo>
                    <a:pt x="495" y="1488"/>
                  </a:lnTo>
                  <a:lnTo>
                    <a:pt x="473" y="1504"/>
                  </a:lnTo>
                  <a:lnTo>
                    <a:pt x="465" y="1584"/>
                  </a:lnTo>
                  <a:lnTo>
                    <a:pt x="436" y="1592"/>
                  </a:lnTo>
                  <a:lnTo>
                    <a:pt x="436" y="1616"/>
                  </a:lnTo>
                  <a:lnTo>
                    <a:pt x="465" y="1640"/>
                  </a:lnTo>
                  <a:lnTo>
                    <a:pt x="473" y="1640"/>
                  </a:lnTo>
                  <a:lnTo>
                    <a:pt x="465" y="1648"/>
                  </a:lnTo>
                  <a:lnTo>
                    <a:pt x="428" y="1664"/>
                  </a:lnTo>
                  <a:lnTo>
                    <a:pt x="391" y="1704"/>
                  </a:lnTo>
                  <a:lnTo>
                    <a:pt x="369" y="1752"/>
                  </a:lnTo>
                  <a:lnTo>
                    <a:pt x="347" y="1760"/>
                  </a:lnTo>
                  <a:lnTo>
                    <a:pt x="332" y="1784"/>
                  </a:lnTo>
                  <a:lnTo>
                    <a:pt x="266" y="1768"/>
                  </a:lnTo>
                  <a:lnTo>
                    <a:pt x="251" y="175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 rot="704206">
              <a:off x="2962" y="2000"/>
              <a:ext cx="397" cy="219"/>
            </a:xfrm>
            <a:custGeom>
              <a:avLst/>
              <a:gdLst>
                <a:gd name="T0" fmla="*/ 0 w 333"/>
                <a:gd name="T1" fmla="*/ 6209 h 185"/>
                <a:gd name="T2" fmla="*/ 0 w 333"/>
                <a:gd name="T3" fmla="*/ 6209 h 185"/>
                <a:gd name="T4" fmla="*/ 0 w 333"/>
                <a:gd name="T5" fmla="*/ 5936 h 185"/>
                <a:gd name="T6" fmla="*/ 4211 w 333"/>
                <a:gd name="T7" fmla="*/ 5612 h 185"/>
                <a:gd name="T8" fmla="*/ 10141 w 333"/>
                <a:gd name="T9" fmla="*/ 4044 h 185"/>
                <a:gd name="T10" fmla="*/ 14414 w 333"/>
                <a:gd name="T11" fmla="*/ 3774 h 185"/>
                <a:gd name="T12" fmla="*/ 18614 w 333"/>
                <a:gd name="T13" fmla="*/ 2143 h 185"/>
                <a:gd name="T14" fmla="*/ 31541 w 333"/>
                <a:gd name="T15" fmla="*/ 516 h 185"/>
                <a:gd name="T16" fmla="*/ 35850 w 333"/>
                <a:gd name="T17" fmla="*/ 0 h 185"/>
                <a:gd name="T18" fmla="*/ 40319 w 333"/>
                <a:gd name="T19" fmla="*/ 516 h 185"/>
                <a:gd name="T20" fmla="*/ 51964 w 333"/>
                <a:gd name="T21" fmla="*/ 823 h 185"/>
                <a:gd name="T22" fmla="*/ 60605 w 333"/>
                <a:gd name="T23" fmla="*/ 823 h 185"/>
                <a:gd name="T24" fmla="*/ 64892 w 333"/>
                <a:gd name="T25" fmla="*/ 254 h 1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3"/>
                <a:gd name="T40" fmla="*/ 0 h 185"/>
                <a:gd name="T41" fmla="*/ 333 w 333"/>
                <a:gd name="T42" fmla="*/ 185 h 1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3" h="185">
                  <a:moveTo>
                    <a:pt x="0" y="184"/>
                  </a:moveTo>
                  <a:lnTo>
                    <a:pt x="0" y="184"/>
                  </a:lnTo>
                  <a:lnTo>
                    <a:pt x="0" y="176"/>
                  </a:lnTo>
                  <a:lnTo>
                    <a:pt x="22" y="168"/>
                  </a:lnTo>
                  <a:lnTo>
                    <a:pt x="52" y="120"/>
                  </a:lnTo>
                  <a:lnTo>
                    <a:pt x="74" y="112"/>
                  </a:lnTo>
                  <a:lnTo>
                    <a:pt x="96" y="64"/>
                  </a:lnTo>
                  <a:lnTo>
                    <a:pt x="162" y="16"/>
                  </a:lnTo>
                  <a:lnTo>
                    <a:pt x="184" y="0"/>
                  </a:lnTo>
                  <a:lnTo>
                    <a:pt x="207" y="16"/>
                  </a:lnTo>
                  <a:lnTo>
                    <a:pt x="266" y="24"/>
                  </a:lnTo>
                  <a:lnTo>
                    <a:pt x="310" y="24"/>
                  </a:lnTo>
                  <a:lnTo>
                    <a:pt x="332" y="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 rot="704206">
              <a:off x="2733" y="2070"/>
              <a:ext cx="222" cy="73"/>
            </a:xfrm>
            <a:custGeom>
              <a:avLst/>
              <a:gdLst>
                <a:gd name="T0" fmla="*/ 0 w 186"/>
                <a:gd name="T1" fmla="*/ 0 h 65"/>
                <a:gd name="T2" fmla="*/ 2998 w 186"/>
                <a:gd name="T3" fmla="*/ 509 h 65"/>
                <a:gd name="T4" fmla="*/ 2998 w 186"/>
                <a:gd name="T5" fmla="*/ 1569 h 65"/>
                <a:gd name="T6" fmla="*/ 7509 w 186"/>
                <a:gd name="T7" fmla="*/ 1844 h 65"/>
                <a:gd name="T8" fmla="*/ 11844 w 186"/>
                <a:gd name="T9" fmla="*/ 509 h 65"/>
                <a:gd name="T10" fmla="*/ 16381 w 186"/>
                <a:gd name="T11" fmla="*/ 1044 h 65"/>
                <a:gd name="T12" fmla="*/ 19480 w 186"/>
                <a:gd name="T13" fmla="*/ 2093 h 65"/>
                <a:gd name="T14" fmla="*/ 28442 w 186"/>
                <a:gd name="T15" fmla="*/ 1844 h 65"/>
                <a:gd name="T16" fmla="*/ 37487 w 186"/>
                <a:gd name="T17" fmla="*/ 2093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6"/>
                <a:gd name="T28" fmla="*/ 0 h 65"/>
                <a:gd name="T29" fmla="*/ 186 w 186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6" h="65">
                  <a:moveTo>
                    <a:pt x="0" y="0"/>
                  </a:moveTo>
                  <a:lnTo>
                    <a:pt x="15" y="16"/>
                  </a:lnTo>
                  <a:lnTo>
                    <a:pt x="15" y="48"/>
                  </a:lnTo>
                  <a:lnTo>
                    <a:pt x="37" y="56"/>
                  </a:lnTo>
                  <a:lnTo>
                    <a:pt x="59" y="16"/>
                  </a:lnTo>
                  <a:lnTo>
                    <a:pt x="81" y="32"/>
                  </a:lnTo>
                  <a:lnTo>
                    <a:pt x="96" y="64"/>
                  </a:lnTo>
                  <a:lnTo>
                    <a:pt x="141" y="56"/>
                  </a:lnTo>
                  <a:lnTo>
                    <a:pt x="185" y="6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/>
          </p:nvSpPr>
          <p:spPr bwMode="auto">
            <a:xfrm rot="704206">
              <a:off x="2811" y="2195"/>
              <a:ext cx="540" cy="577"/>
            </a:xfrm>
            <a:custGeom>
              <a:avLst/>
              <a:gdLst>
                <a:gd name="T0" fmla="*/ 11837 w 429"/>
                <a:gd name="T1" fmla="*/ 0 h 513"/>
                <a:gd name="T2" fmla="*/ 11837 w 429"/>
                <a:gd name="T3" fmla="*/ 0 h 513"/>
                <a:gd name="T4" fmla="*/ 11837 w 429"/>
                <a:gd name="T5" fmla="*/ 823 h 513"/>
                <a:gd name="T6" fmla="*/ 6082 w 429"/>
                <a:gd name="T7" fmla="*/ 2169 h 513"/>
                <a:gd name="T8" fmla="*/ 1457 w 429"/>
                <a:gd name="T9" fmla="*/ 2440 h 513"/>
                <a:gd name="T10" fmla="*/ 2998 w 429"/>
                <a:gd name="T11" fmla="*/ 3525 h 513"/>
                <a:gd name="T12" fmla="*/ 0 w 429"/>
                <a:gd name="T13" fmla="*/ 4360 h 513"/>
                <a:gd name="T14" fmla="*/ 2998 w 429"/>
                <a:gd name="T15" fmla="*/ 4904 h 513"/>
                <a:gd name="T16" fmla="*/ 1457 w 429"/>
                <a:gd name="T17" fmla="*/ 5989 h 513"/>
                <a:gd name="T18" fmla="*/ 16368 w 429"/>
                <a:gd name="T19" fmla="*/ 7097 h 513"/>
                <a:gd name="T20" fmla="*/ 20676 w 429"/>
                <a:gd name="T21" fmla="*/ 8677 h 513"/>
                <a:gd name="T22" fmla="*/ 16368 w 429"/>
                <a:gd name="T23" fmla="*/ 8987 h 513"/>
                <a:gd name="T24" fmla="*/ 14761 w 429"/>
                <a:gd name="T25" fmla="*/ 10900 h 513"/>
                <a:gd name="T26" fmla="*/ 10363 w 429"/>
                <a:gd name="T27" fmla="*/ 11168 h 513"/>
                <a:gd name="T28" fmla="*/ 7488 w 429"/>
                <a:gd name="T29" fmla="*/ 11980 h 513"/>
                <a:gd name="T30" fmla="*/ 13339 w 429"/>
                <a:gd name="T31" fmla="*/ 12787 h 513"/>
                <a:gd name="T32" fmla="*/ 10363 w 429"/>
                <a:gd name="T33" fmla="*/ 13620 h 513"/>
                <a:gd name="T34" fmla="*/ 14761 w 429"/>
                <a:gd name="T35" fmla="*/ 15255 h 513"/>
                <a:gd name="T36" fmla="*/ 22449 w 429"/>
                <a:gd name="T37" fmla="*/ 14453 h 513"/>
                <a:gd name="T38" fmla="*/ 25093 w 429"/>
                <a:gd name="T39" fmla="*/ 13620 h 513"/>
                <a:gd name="T40" fmla="*/ 29876 w 429"/>
                <a:gd name="T41" fmla="*/ 14149 h 513"/>
                <a:gd name="T42" fmla="*/ 38628 w 429"/>
                <a:gd name="T43" fmla="*/ 14453 h 513"/>
                <a:gd name="T44" fmla="*/ 38628 w 429"/>
                <a:gd name="T45" fmla="*/ 16601 h 513"/>
                <a:gd name="T46" fmla="*/ 41737 w 429"/>
                <a:gd name="T47" fmla="*/ 17418 h 513"/>
                <a:gd name="T48" fmla="*/ 51978 w 429"/>
                <a:gd name="T49" fmla="*/ 17418 h 513"/>
                <a:gd name="T50" fmla="*/ 62537 w 429"/>
                <a:gd name="T51" fmla="*/ 16851 h 513"/>
                <a:gd name="T52" fmla="*/ 67005 w 429"/>
                <a:gd name="T53" fmla="*/ 16048 h 513"/>
                <a:gd name="T54" fmla="*/ 73085 w 429"/>
                <a:gd name="T55" fmla="*/ 16601 h 513"/>
                <a:gd name="T56" fmla="*/ 82060 w 429"/>
                <a:gd name="T57" fmla="*/ 16307 h 513"/>
                <a:gd name="T58" fmla="*/ 86336 w 429"/>
                <a:gd name="T59" fmla="*/ 17158 h 51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29"/>
                <a:gd name="T91" fmla="*/ 0 h 513"/>
                <a:gd name="T92" fmla="*/ 429 w 429"/>
                <a:gd name="T93" fmla="*/ 513 h 51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29" h="513">
                  <a:moveTo>
                    <a:pt x="59" y="0"/>
                  </a:moveTo>
                  <a:lnTo>
                    <a:pt x="59" y="0"/>
                  </a:lnTo>
                  <a:lnTo>
                    <a:pt x="59" y="24"/>
                  </a:lnTo>
                  <a:lnTo>
                    <a:pt x="30" y="64"/>
                  </a:lnTo>
                  <a:lnTo>
                    <a:pt x="7" y="72"/>
                  </a:lnTo>
                  <a:lnTo>
                    <a:pt x="15" y="104"/>
                  </a:lnTo>
                  <a:lnTo>
                    <a:pt x="0" y="128"/>
                  </a:lnTo>
                  <a:lnTo>
                    <a:pt x="15" y="144"/>
                  </a:lnTo>
                  <a:lnTo>
                    <a:pt x="7" y="176"/>
                  </a:lnTo>
                  <a:lnTo>
                    <a:pt x="81" y="208"/>
                  </a:lnTo>
                  <a:lnTo>
                    <a:pt x="103" y="256"/>
                  </a:lnTo>
                  <a:lnTo>
                    <a:pt x="81" y="264"/>
                  </a:lnTo>
                  <a:lnTo>
                    <a:pt x="74" y="320"/>
                  </a:lnTo>
                  <a:lnTo>
                    <a:pt x="52" y="328"/>
                  </a:lnTo>
                  <a:lnTo>
                    <a:pt x="37" y="352"/>
                  </a:lnTo>
                  <a:lnTo>
                    <a:pt x="66" y="376"/>
                  </a:lnTo>
                  <a:lnTo>
                    <a:pt x="52" y="400"/>
                  </a:lnTo>
                  <a:lnTo>
                    <a:pt x="74" y="448"/>
                  </a:lnTo>
                  <a:lnTo>
                    <a:pt x="111" y="424"/>
                  </a:lnTo>
                  <a:lnTo>
                    <a:pt x="125" y="400"/>
                  </a:lnTo>
                  <a:lnTo>
                    <a:pt x="148" y="416"/>
                  </a:lnTo>
                  <a:lnTo>
                    <a:pt x="192" y="424"/>
                  </a:lnTo>
                  <a:lnTo>
                    <a:pt x="192" y="488"/>
                  </a:lnTo>
                  <a:lnTo>
                    <a:pt x="207" y="512"/>
                  </a:lnTo>
                  <a:lnTo>
                    <a:pt x="258" y="512"/>
                  </a:lnTo>
                  <a:lnTo>
                    <a:pt x="310" y="496"/>
                  </a:lnTo>
                  <a:lnTo>
                    <a:pt x="332" y="472"/>
                  </a:lnTo>
                  <a:lnTo>
                    <a:pt x="362" y="488"/>
                  </a:lnTo>
                  <a:lnTo>
                    <a:pt x="406" y="480"/>
                  </a:lnTo>
                  <a:lnTo>
                    <a:pt x="428" y="50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/>
          </p:nvSpPr>
          <p:spPr bwMode="auto">
            <a:xfrm rot="704206">
              <a:off x="2660" y="3031"/>
              <a:ext cx="142" cy="229"/>
            </a:xfrm>
            <a:custGeom>
              <a:avLst/>
              <a:gdLst>
                <a:gd name="T0" fmla="*/ 11781 w 119"/>
                <a:gd name="T1" fmla="*/ 8220 h 217"/>
                <a:gd name="T2" fmla="*/ 16313 w 119"/>
                <a:gd name="T3" fmla="*/ 7339 h 217"/>
                <a:gd name="T4" fmla="*/ 20571 w 119"/>
                <a:gd name="T5" fmla="*/ 6738 h 217"/>
                <a:gd name="T6" fmla="*/ 19330 w 119"/>
                <a:gd name="T7" fmla="*/ 5807 h 217"/>
                <a:gd name="T8" fmla="*/ 23633 w 119"/>
                <a:gd name="T9" fmla="*/ 5512 h 217"/>
                <a:gd name="T10" fmla="*/ 19330 w 119"/>
                <a:gd name="T11" fmla="*/ 3950 h 217"/>
                <a:gd name="T12" fmla="*/ 17717 w 119"/>
                <a:gd name="T13" fmla="*/ 2407 h 217"/>
                <a:gd name="T14" fmla="*/ 10336 w 119"/>
                <a:gd name="T15" fmla="*/ 895 h 217"/>
                <a:gd name="T16" fmla="*/ 2992 w 119"/>
                <a:gd name="T17" fmla="*/ 895 h 217"/>
                <a:gd name="T18" fmla="*/ 0 w 119"/>
                <a:gd name="T19" fmla="*/ 0 h 2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9"/>
                <a:gd name="T31" fmla="*/ 0 h 217"/>
                <a:gd name="T32" fmla="*/ 119 w 119"/>
                <a:gd name="T33" fmla="*/ 217 h 2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9" h="217">
                  <a:moveTo>
                    <a:pt x="59" y="216"/>
                  </a:moveTo>
                  <a:lnTo>
                    <a:pt x="81" y="192"/>
                  </a:lnTo>
                  <a:lnTo>
                    <a:pt x="103" y="176"/>
                  </a:lnTo>
                  <a:lnTo>
                    <a:pt x="96" y="152"/>
                  </a:lnTo>
                  <a:lnTo>
                    <a:pt x="118" y="144"/>
                  </a:lnTo>
                  <a:lnTo>
                    <a:pt x="96" y="104"/>
                  </a:lnTo>
                  <a:lnTo>
                    <a:pt x="89" y="64"/>
                  </a:lnTo>
                  <a:lnTo>
                    <a:pt x="52" y="24"/>
                  </a:lnTo>
                  <a:lnTo>
                    <a:pt x="15" y="24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/>
          </p:nvSpPr>
          <p:spPr bwMode="auto">
            <a:xfrm rot="704206">
              <a:off x="2142" y="2778"/>
              <a:ext cx="399" cy="297"/>
            </a:xfrm>
            <a:custGeom>
              <a:avLst/>
              <a:gdLst>
                <a:gd name="T0" fmla="*/ 13992 w 334"/>
                <a:gd name="T1" fmla="*/ 7321 h 265"/>
                <a:gd name="T2" fmla="*/ 4512 w 334"/>
                <a:gd name="T3" fmla="*/ 6105 h 265"/>
                <a:gd name="T4" fmla="*/ 10591 w 334"/>
                <a:gd name="T5" fmla="*/ 5613 h 265"/>
                <a:gd name="T6" fmla="*/ 1486 w 334"/>
                <a:gd name="T7" fmla="*/ 5398 h 265"/>
                <a:gd name="T8" fmla="*/ 0 w 334"/>
                <a:gd name="T9" fmla="*/ 5398 h 265"/>
                <a:gd name="T10" fmla="*/ 0 w 334"/>
                <a:gd name="T11" fmla="*/ 4886 h 265"/>
                <a:gd name="T12" fmla="*/ 3162 w 334"/>
                <a:gd name="T13" fmla="*/ 4365 h 265"/>
                <a:gd name="T14" fmla="*/ 0 w 334"/>
                <a:gd name="T15" fmla="*/ 3425 h 265"/>
                <a:gd name="T16" fmla="*/ 0 w 334"/>
                <a:gd name="T17" fmla="*/ 2445 h 265"/>
                <a:gd name="T18" fmla="*/ 10591 w 334"/>
                <a:gd name="T19" fmla="*/ 1737 h 265"/>
                <a:gd name="T20" fmla="*/ 9189 w 334"/>
                <a:gd name="T21" fmla="*/ 982 h 265"/>
                <a:gd name="T22" fmla="*/ 10591 w 334"/>
                <a:gd name="T23" fmla="*/ 235 h 265"/>
                <a:gd name="T24" fmla="*/ 10591 w 334"/>
                <a:gd name="T25" fmla="*/ 0 h 265"/>
                <a:gd name="T26" fmla="*/ 16901 w 334"/>
                <a:gd name="T27" fmla="*/ 0 h 265"/>
                <a:gd name="T28" fmla="*/ 29246 w 334"/>
                <a:gd name="T29" fmla="*/ 475 h 265"/>
                <a:gd name="T30" fmla="*/ 39832 w 334"/>
                <a:gd name="T31" fmla="*/ 1962 h 265"/>
                <a:gd name="T32" fmla="*/ 44625 w 334"/>
                <a:gd name="T33" fmla="*/ 1962 h 265"/>
                <a:gd name="T34" fmla="*/ 49121 w 334"/>
                <a:gd name="T35" fmla="*/ 2445 h 265"/>
                <a:gd name="T36" fmla="*/ 53768 w 334"/>
                <a:gd name="T37" fmla="*/ 2199 h 265"/>
                <a:gd name="T38" fmla="*/ 59848 w 334"/>
                <a:gd name="T39" fmla="*/ 2703 h 265"/>
                <a:gd name="T40" fmla="*/ 55132 w 334"/>
                <a:gd name="T41" fmla="*/ 2941 h 265"/>
                <a:gd name="T42" fmla="*/ 58286 w 334"/>
                <a:gd name="T43" fmla="*/ 3890 h 265"/>
                <a:gd name="T44" fmla="*/ 65861 w 334"/>
                <a:gd name="T45" fmla="*/ 3181 h 265"/>
                <a:gd name="T46" fmla="*/ 68967 w 334"/>
                <a:gd name="T47" fmla="*/ 3890 h 265"/>
                <a:gd name="T48" fmla="*/ 68967 w 334"/>
                <a:gd name="T49" fmla="*/ 6373 h 265"/>
                <a:gd name="T50" fmla="*/ 65861 w 334"/>
                <a:gd name="T51" fmla="*/ 6842 h 265"/>
                <a:gd name="T52" fmla="*/ 64458 w 334"/>
                <a:gd name="T53" fmla="*/ 7321 h 265"/>
                <a:gd name="T54" fmla="*/ 55132 w 334"/>
                <a:gd name="T55" fmla="*/ 7321 h 265"/>
                <a:gd name="T56" fmla="*/ 49121 w 334"/>
                <a:gd name="T57" fmla="*/ 8063 h 265"/>
                <a:gd name="T58" fmla="*/ 44625 w 334"/>
                <a:gd name="T59" fmla="*/ 7600 h 265"/>
                <a:gd name="T60" fmla="*/ 42883 w 334"/>
                <a:gd name="T61" fmla="*/ 6842 h 265"/>
                <a:gd name="T62" fmla="*/ 36773 w 334"/>
                <a:gd name="T63" fmla="*/ 6373 h 265"/>
                <a:gd name="T64" fmla="*/ 23086 w 334"/>
                <a:gd name="T65" fmla="*/ 7321 h 265"/>
                <a:gd name="T66" fmla="*/ 18500 w 334"/>
                <a:gd name="T67" fmla="*/ 7064 h 265"/>
                <a:gd name="T68" fmla="*/ 13992 w 334"/>
                <a:gd name="T69" fmla="*/ 7321 h 26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4"/>
                <a:gd name="T106" fmla="*/ 0 h 265"/>
                <a:gd name="T107" fmla="*/ 334 w 334"/>
                <a:gd name="T108" fmla="*/ 265 h 26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4" h="265">
                  <a:moveTo>
                    <a:pt x="67" y="240"/>
                  </a:moveTo>
                  <a:lnTo>
                    <a:pt x="22" y="200"/>
                  </a:lnTo>
                  <a:lnTo>
                    <a:pt x="52" y="184"/>
                  </a:lnTo>
                  <a:lnTo>
                    <a:pt x="7" y="176"/>
                  </a:lnTo>
                  <a:lnTo>
                    <a:pt x="0" y="176"/>
                  </a:lnTo>
                  <a:lnTo>
                    <a:pt x="0" y="160"/>
                  </a:lnTo>
                  <a:lnTo>
                    <a:pt x="15" y="144"/>
                  </a:lnTo>
                  <a:lnTo>
                    <a:pt x="0" y="112"/>
                  </a:lnTo>
                  <a:lnTo>
                    <a:pt x="0" y="80"/>
                  </a:lnTo>
                  <a:lnTo>
                    <a:pt x="52" y="56"/>
                  </a:lnTo>
                  <a:lnTo>
                    <a:pt x="44" y="32"/>
                  </a:lnTo>
                  <a:lnTo>
                    <a:pt x="52" y="8"/>
                  </a:lnTo>
                  <a:lnTo>
                    <a:pt x="52" y="0"/>
                  </a:lnTo>
                  <a:lnTo>
                    <a:pt x="81" y="0"/>
                  </a:lnTo>
                  <a:lnTo>
                    <a:pt x="141" y="16"/>
                  </a:lnTo>
                  <a:lnTo>
                    <a:pt x="192" y="64"/>
                  </a:lnTo>
                  <a:lnTo>
                    <a:pt x="215" y="64"/>
                  </a:lnTo>
                  <a:lnTo>
                    <a:pt x="237" y="80"/>
                  </a:lnTo>
                  <a:lnTo>
                    <a:pt x="259" y="72"/>
                  </a:lnTo>
                  <a:lnTo>
                    <a:pt x="289" y="88"/>
                  </a:lnTo>
                  <a:lnTo>
                    <a:pt x="266" y="96"/>
                  </a:lnTo>
                  <a:lnTo>
                    <a:pt x="281" y="128"/>
                  </a:lnTo>
                  <a:lnTo>
                    <a:pt x="318" y="104"/>
                  </a:lnTo>
                  <a:lnTo>
                    <a:pt x="333" y="128"/>
                  </a:lnTo>
                  <a:lnTo>
                    <a:pt x="333" y="208"/>
                  </a:lnTo>
                  <a:lnTo>
                    <a:pt x="318" y="224"/>
                  </a:lnTo>
                  <a:lnTo>
                    <a:pt x="311" y="240"/>
                  </a:lnTo>
                  <a:lnTo>
                    <a:pt x="266" y="240"/>
                  </a:lnTo>
                  <a:lnTo>
                    <a:pt x="237" y="264"/>
                  </a:lnTo>
                  <a:lnTo>
                    <a:pt x="215" y="248"/>
                  </a:lnTo>
                  <a:lnTo>
                    <a:pt x="207" y="224"/>
                  </a:lnTo>
                  <a:lnTo>
                    <a:pt x="178" y="208"/>
                  </a:lnTo>
                  <a:lnTo>
                    <a:pt x="111" y="240"/>
                  </a:lnTo>
                  <a:lnTo>
                    <a:pt x="89" y="232"/>
                  </a:lnTo>
                  <a:lnTo>
                    <a:pt x="67" y="24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 rot="704206">
              <a:off x="2162" y="3034"/>
              <a:ext cx="519" cy="391"/>
            </a:xfrm>
            <a:custGeom>
              <a:avLst/>
              <a:gdLst>
                <a:gd name="T0" fmla="*/ 40015 w 436"/>
                <a:gd name="T1" fmla="*/ 8977 h 361"/>
                <a:gd name="T2" fmla="*/ 37150 w 436"/>
                <a:gd name="T3" fmla="*/ 7884 h 361"/>
                <a:gd name="T4" fmla="*/ 33048 w 436"/>
                <a:gd name="T5" fmla="*/ 7884 h 361"/>
                <a:gd name="T6" fmla="*/ 22025 w 436"/>
                <a:gd name="T7" fmla="*/ 7884 h 361"/>
                <a:gd name="T8" fmla="*/ 19207 w 436"/>
                <a:gd name="T9" fmla="*/ 6810 h 361"/>
                <a:gd name="T10" fmla="*/ 16460 w 436"/>
                <a:gd name="T11" fmla="*/ 6496 h 361"/>
                <a:gd name="T12" fmla="*/ 13828 w 436"/>
                <a:gd name="T13" fmla="*/ 7090 h 361"/>
                <a:gd name="T14" fmla="*/ 9759 w 436"/>
                <a:gd name="T15" fmla="*/ 7090 h 361"/>
                <a:gd name="T16" fmla="*/ 0 w 436"/>
                <a:gd name="T17" fmla="*/ 1070 h 361"/>
                <a:gd name="T18" fmla="*/ 4084 w 436"/>
                <a:gd name="T19" fmla="*/ 823 h 361"/>
                <a:gd name="T20" fmla="*/ 8198 w 436"/>
                <a:gd name="T21" fmla="*/ 1070 h 361"/>
                <a:gd name="T22" fmla="*/ 20598 w 436"/>
                <a:gd name="T23" fmla="*/ 0 h 361"/>
                <a:gd name="T24" fmla="*/ 26218 w 436"/>
                <a:gd name="T25" fmla="*/ 516 h 361"/>
                <a:gd name="T26" fmla="*/ 27421 w 436"/>
                <a:gd name="T27" fmla="*/ 1353 h 361"/>
                <a:gd name="T28" fmla="*/ 31577 w 436"/>
                <a:gd name="T29" fmla="*/ 1914 h 361"/>
                <a:gd name="T30" fmla="*/ 37150 w 436"/>
                <a:gd name="T31" fmla="*/ 1070 h 361"/>
                <a:gd name="T32" fmla="*/ 45151 w 436"/>
                <a:gd name="T33" fmla="*/ 1070 h 361"/>
                <a:gd name="T34" fmla="*/ 46828 w 436"/>
                <a:gd name="T35" fmla="*/ 516 h 361"/>
                <a:gd name="T36" fmla="*/ 49230 w 436"/>
                <a:gd name="T37" fmla="*/ 0 h 361"/>
                <a:gd name="T38" fmla="*/ 51018 w 436"/>
                <a:gd name="T39" fmla="*/ 0 h 361"/>
                <a:gd name="T40" fmla="*/ 53694 w 436"/>
                <a:gd name="T41" fmla="*/ 1070 h 361"/>
                <a:gd name="T42" fmla="*/ 60339 w 436"/>
                <a:gd name="T43" fmla="*/ 2165 h 361"/>
                <a:gd name="T44" fmla="*/ 60339 w 436"/>
                <a:gd name="T45" fmla="*/ 3217 h 361"/>
                <a:gd name="T46" fmla="*/ 63337 w 436"/>
                <a:gd name="T47" fmla="*/ 4061 h 361"/>
                <a:gd name="T48" fmla="*/ 63337 w 436"/>
                <a:gd name="T49" fmla="*/ 4356 h 361"/>
                <a:gd name="T50" fmla="*/ 72827 w 436"/>
                <a:gd name="T51" fmla="*/ 4899 h 361"/>
                <a:gd name="T52" fmla="*/ 65836 w 436"/>
                <a:gd name="T53" fmla="*/ 6496 h 361"/>
                <a:gd name="T54" fmla="*/ 71360 w 436"/>
                <a:gd name="T55" fmla="*/ 7569 h 361"/>
                <a:gd name="T56" fmla="*/ 72827 w 436"/>
                <a:gd name="T57" fmla="*/ 6810 h 361"/>
                <a:gd name="T58" fmla="*/ 75503 w 436"/>
                <a:gd name="T59" fmla="*/ 6810 h 361"/>
                <a:gd name="T60" fmla="*/ 74111 w 436"/>
                <a:gd name="T61" fmla="*/ 7884 h 361"/>
                <a:gd name="T62" fmla="*/ 81119 w 436"/>
                <a:gd name="T63" fmla="*/ 9238 h 361"/>
                <a:gd name="T64" fmla="*/ 77154 w 436"/>
                <a:gd name="T65" fmla="*/ 9525 h 361"/>
                <a:gd name="T66" fmla="*/ 77154 w 436"/>
                <a:gd name="T67" fmla="*/ 10086 h 361"/>
                <a:gd name="T68" fmla="*/ 78190 w 436"/>
                <a:gd name="T69" fmla="*/ 10316 h 361"/>
                <a:gd name="T70" fmla="*/ 77154 w 436"/>
                <a:gd name="T71" fmla="*/ 11412 h 361"/>
                <a:gd name="T72" fmla="*/ 68798 w 436"/>
                <a:gd name="T73" fmla="*/ 11412 h 361"/>
                <a:gd name="T74" fmla="*/ 61817 w 436"/>
                <a:gd name="T75" fmla="*/ 12214 h 361"/>
                <a:gd name="T76" fmla="*/ 59020 w 436"/>
                <a:gd name="T77" fmla="*/ 11685 h 361"/>
                <a:gd name="T78" fmla="*/ 56113 w 436"/>
                <a:gd name="T79" fmla="*/ 10860 h 361"/>
                <a:gd name="T80" fmla="*/ 52054 w 436"/>
                <a:gd name="T81" fmla="*/ 11412 h 361"/>
                <a:gd name="T82" fmla="*/ 46828 w 436"/>
                <a:gd name="T83" fmla="*/ 10600 h 361"/>
                <a:gd name="T84" fmla="*/ 45151 w 436"/>
                <a:gd name="T85" fmla="*/ 9725 h 361"/>
                <a:gd name="T86" fmla="*/ 42859 w 436"/>
                <a:gd name="T87" fmla="*/ 9525 h 361"/>
                <a:gd name="T88" fmla="*/ 40015 w 436"/>
                <a:gd name="T89" fmla="*/ 8977 h 36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36"/>
                <a:gd name="T136" fmla="*/ 0 h 361"/>
                <a:gd name="T137" fmla="*/ 436 w 436"/>
                <a:gd name="T138" fmla="*/ 361 h 36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36" h="361">
                  <a:moveTo>
                    <a:pt x="214" y="264"/>
                  </a:moveTo>
                  <a:lnTo>
                    <a:pt x="199" y="232"/>
                  </a:lnTo>
                  <a:lnTo>
                    <a:pt x="177" y="232"/>
                  </a:lnTo>
                  <a:lnTo>
                    <a:pt x="118" y="232"/>
                  </a:lnTo>
                  <a:lnTo>
                    <a:pt x="103" y="200"/>
                  </a:lnTo>
                  <a:lnTo>
                    <a:pt x="88" y="192"/>
                  </a:lnTo>
                  <a:lnTo>
                    <a:pt x="74" y="208"/>
                  </a:lnTo>
                  <a:lnTo>
                    <a:pt x="52" y="208"/>
                  </a:lnTo>
                  <a:lnTo>
                    <a:pt x="0" y="32"/>
                  </a:lnTo>
                  <a:lnTo>
                    <a:pt x="22" y="24"/>
                  </a:lnTo>
                  <a:lnTo>
                    <a:pt x="44" y="32"/>
                  </a:lnTo>
                  <a:lnTo>
                    <a:pt x="111" y="0"/>
                  </a:lnTo>
                  <a:lnTo>
                    <a:pt x="140" y="16"/>
                  </a:lnTo>
                  <a:lnTo>
                    <a:pt x="147" y="40"/>
                  </a:lnTo>
                  <a:lnTo>
                    <a:pt x="170" y="56"/>
                  </a:lnTo>
                  <a:lnTo>
                    <a:pt x="199" y="32"/>
                  </a:lnTo>
                  <a:lnTo>
                    <a:pt x="243" y="32"/>
                  </a:lnTo>
                  <a:lnTo>
                    <a:pt x="251" y="16"/>
                  </a:lnTo>
                  <a:lnTo>
                    <a:pt x="265" y="0"/>
                  </a:lnTo>
                  <a:lnTo>
                    <a:pt x="273" y="0"/>
                  </a:lnTo>
                  <a:lnTo>
                    <a:pt x="288" y="32"/>
                  </a:lnTo>
                  <a:lnTo>
                    <a:pt x="324" y="64"/>
                  </a:lnTo>
                  <a:lnTo>
                    <a:pt x="324" y="96"/>
                  </a:lnTo>
                  <a:lnTo>
                    <a:pt x="339" y="120"/>
                  </a:lnTo>
                  <a:lnTo>
                    <a:pt x="339" y="128"/>
                  </a:lnTo>
                  <a:lnTo>
                    <a:pt x="391" y="144"/>
                  </a:lnTo>
                  <a:lnTo>
                    <a:pt x="354" y="192"/>
                  </a:lnTo>
                  <a:lnTo>
                    <a:pt x="383" y="224"/>
                  </a:lnTo>
                  <a:lnTo>
                    <a:pt x="391" y="200"/>
                  </a:lnTo>
                  <a:lnTo>
                    <a:pt x="406" y="200"/>
                  </a:lnTo>
                  <a:lnTo>
                    <a:pt x="398" y="232"/>
                  </a:lnTo>
                  <a:lnTo>
                    <a:pt x="435" y="272"/>
                  </a:lnTo>
                  <a:lnTo>
                    <a:pt x="413" y="280"/>
                  </a:lnTo>
                  <a:lnTo>
                    <a:pt x="413" y="296"/>
                  </a:lnTo>
                  <a:lnTo>
                    <a:pt x="420" y="304"/>
                  </a:lnTo>
                  <a:lnTo>
                    <a:pt x="413" y="336"/>
                  </a:lnTo>
                  <a:lnTo>
                    <a:pt x="369" y="336"/>
                  </a:lnTo>
                  <a:lnTo>
                    <a:pt x="332" y="360"/>
                  </a:lnTo>
                  <a:lnTo>
                    <a:pt x="317" y="344"/>
                  </a:lnTo>
                  <a:lnTo>
                    <a:pt x="302" y="320"/>
                  </a:lnTo>
                  <a:lnTo>
                    <a:pt x="280" y="336"/>
                  </a:lnTo>
                  <a:lnTo>
                    <a:pt x="251" y="312"/>
                  </a:lnTo>
                  <a:lnTo>
                    <a:pt x="243" y="288"/>
                  </a:lnTo>
                  <a:lnTo>
                    <a:pt x="229" y="280"/>
                  </a:lnTo>
                  <a:lnTo>
                    <a:pt x="214" y="26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 rot="704206">
              <a:off x="2410" y="3192"/>
              <a:ext cx="150" cy="154"/>
            </a:xfrm>
            <a:custGeom>
              <a:avLst/>
              <a:gdLst>
                <a:gd name="T0" fmla="*/ 23385 w 126"/>
                <a:gd name="T1" fmla="*/ 0 h 137"/>
                <a:gd name="T2" fmla="*/ 22068 w 126"/>
                <a:gd name="T3" fmla="*/ 253 h 137"/>
                <a:gd name="T4" fmla="*/ 19232 w 126"/>
                <a:gd name="T5" fmla="*/ 253 h 137"/>
                <a:gd name="T6" fmla="*/ 16500 w 126"/>
                <a:gd name="T7" fmla="*/ 1340 h 137"/>
                <a:gd name="T8" fmla="*/ 9779 w 126"/>
                <a:gd name="T9" fmla="*/ 2404 h 137"/>
                <a:gd name="T10" fmla="*/ 2881 w 126"/>
                <a:gd name="T11" fmla="*/ 2691 h 137"/>
                <a:gd name="T12" fmla="*/ 1371 w 126"/>
                <a:gd name="T13" fmla="*/ 3186 h 137"/>
                <a:gd name="T14" fmla="*/ 4090 w 126"/>
                <a:gd name="T15" fmla="*/ 3767 h 137"/>
                <a:gd name="T16" fmla="*/ 0 w 126"/>
                <a:gd name="T17" fmla="*/ 4524 h 1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"/>
                <a:gd name="T28" fmla="*/ 0 h 137"/>
                <a:gd name="T29" fmla="*/ 126 w 126"/>
                <a:gd name="T30" fmla="*/ 137 h 1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" h="137">
                  <a:moveTo>
                    <a:pt x="125" y="0"/>
                  </a:moveTo>
                  <a:lnTo>
                    <a:pt x="118" y="8"/>
                  </a:lnTo>
                  <a:lnTo>
                    <a:pt x="103" y="8"/>
                  </a:lnTo>
                  <a:lnTo>
                    <a:pt x="88" y="40"/>
                  </a:lnTo>
                  <a:lnTo>
                    <a:pt x="52" y="72"/>
                  </a:lnTo>
                  <a:lnTo>
                    <a:pt x="15" y="80"/>
                  </a:lnTo>
                  <a:lnTo>
                    <a:pt x="7" y="96"/>
                  </a:lnTo>
                  <a:lnTo>
                    <a:pt x="22" y="112"/>
                  </a:lnTo>
                  <a:lnTo>
                    <a:pt x="0" y="13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 rot="704206">
              <a:off x="1978" y="2573"/>
              <a:ext cx="245" cy="388"/>
            </a:xfrm>
            <a:custGeom>
              <a:avLst/>
              <a:gdLst>
                <a:gd name="T0" fmla="*/ 40317 w 215"/>
                <a:gd name="T1" fmla="*/ 4575 h 345"/>
                <a:gd name="T2" fmla="*/ 40317 w 215"/>
                <a:gd name="T3" fmla="*/ 4892 h 345"/>
                <a:gd name="T4" fmla="*/ 38843 w 215"/>
                <a:gd name="T5" fmla="*/ 5733 h 345"/>
                <a:gd name="T6" fmla="*/ 40317 w 215"/>
                <a:gd name="T7" fmla="*/ 6495 h 345"/>
                <a:gd name="T8" fmla="*/ 30482 w 215"/>
                <a:gd name="T9" fmla="*/ 7305 h 345"/>
                <a:gd name="T10" fmla="*/ 30482 w 215"/>
                <a:gd name="T11" fmla="*/ 8415 h 345"/>
                <a:gd name="T12" fmla="*/ 33350 w 215"/>
                <a:gd name="T13" fmla="*/ 9514 h 345"/>
                <a:gd name="T14" fmla="*/ 30482 w 215"/>
                <a:gd name="T15" fmla="*/ 10086 h 345"/>
                <a:gd name="T16" fmla="*/ 30482 w 215"/>
                <a:gd name="T17" fmla="*/ 10568 h 345"/>
                <a:gd name="T18" fmla="*/ 19324 w 215"/>
                <a:gd name="T19" fmla="*/ 11683 h 345"/>
                <a:gd name="T20" fmla="*/ 15165 w 215"/>
                <a:gd name="T21" fmla="*/ 11409 h 345"/>
                <a:gd name="T22" fmla="*/ 15165 w 215"/>
                <a:gd name="T23" fmla="*/ 10568 h 345"/>
                <a:gd name="T24" fmla="*/ 19324 w 215"/>
                <a:gd name="T25" fmla="*/ 10568 h 345"/>
                <a:gd name="T26" fmla="*/ 6933 w 215"/>
                <a:gd name="T27" fmla="*/ 8970 h 345"/>
                <a:gd name="T28" fmla="*/ 0 w 215"/>
                <a:gd name="T29" fmla="*/ 9237 h 345"/>
                <a:gd name="T30" fmla="*/ 4107 w 215"/>
                <a:gd name="T31" fmla="*/ 8156 h 345"/>
                <a:gd name="T32" fmla="*/ 2885 w 215"/>
                <a:gd name="T33" fmla="*/ 6803 h 345"/>
                <a:gd name="T34" fmla="*/ 1381 w 215"/>
                <a:gd name="T35" fmla="*/ 6495 h 345"/>
                <a:gd name="T36" fmla="*/ 2885 w 215"/>
                <a:gd name="T37" fmla="*/ 5401 h 345"/>
                <a:gd name="T38" fmla="*/ 6933 w 215"/>
                <a:gd name="T39" fmla="*/ 5135 h 345"/>
                <a:gd name="T40" fmla="*/ 6933 w 215"/>
                <a:gd name="T41" fmla="*/ 4350 h 345"/>
                <a:gd name="T42" fmla="*/ 12430 w 215"/>
                <a:gd name="T43" fmla="*/ 4060 h 345"/>
                <a:gd name="T44" fmla="*/ 12430 w 215"/>
                <a:gd name="T45" fmla="*/ 2999 h 345"/>
                <a:gd name="T46" fmla="*/ 8255 w 215"/>
                <a:gd name="T47" fmla="*/ 2165 h 345"/>
                <a:gd name="T48" fmla="*/ 8255 w 215"/>
                <a:gd name="T49" fmla="*/ 823 h 345"/>
                <a:gd name="T50" fmla="*/ 13935 w 215"/>
                <a:gd name="T51" fmla="*/ 0 h 345"/>
                <a:gd name="T52" fmla="*/ 15165 w 215"/>
                <a:gd name="T53" fmla="*/ 254 h 345"/>
                <a:gd name="T54" fmla="*/ 15165 w 215"/>
                <a:gd name="T55" fmla="*/ 1353 h 345"/>
                <a:gd name="T56" fmla="*/ 23523 w 215"/>
                <a:gd name="T57" fmla="*/ 1912 h 345"/>
                <a:gd name="T58" fmla="*/ 26364 w 215"/>
                <a:gd name="T59" fmla="*/ 1353 h 345"/>
                <a:gd name="T60" fmla="*/ 30482 w 215"/>
                <a:gd name="T61" fmla="*/ 1912 h 345"/>
                <a:gd name="T62" fmla="*/ 37378 w 215"/>
                <a:gd name="T63" fmla="*/ 823 h 345"/>
                <a:gd name="T64" fmla="*/ 37378 w 215"/>
                <a:gd name="T65" fmla="*/ 1070 h 345"/>
                <a:gd name="T66" fmla="*/ 38843 w 215"/>
                <a:gd name="T67" fmla="*/ 2999 h 345"/>
                <a:gd name="T68" fmla="*/ 40317 w 215"/>
                <a:gd name="T69" fmla="*/ 4575 h 34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15"/>
                <a:gd name="T106" fmla="*/ 0 h 345"/>
                <a:gd name="T107" fmla="*/ 215 w 215"/>
                <a:gd name="T108" fmla="*/ 345 h 34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15" h="345">
                  <a:moveTo>
                    <a:pt x="214" y="136"/>
                  </a:moveTo>
                  <a:lnTo>
                    <a:pt x="214" y="144"/>
                  </a:lnTo>
                  <a:lnTo>
                    <a:pt x="207" y="168"/>
                  </a:lnTo>
                  <a:lnTo>
                    <a:pt x="214" y="192"/>
                  </a:lnTo>
                  <a:lnTo>
                    <a:pt x="162" y="216"/>
                  </a:lnTo>
                  <a:lnTo>
                    <a:pt x="162" y="248"/>
                  </a:lnTo>
                  <a:lnTo>
                    <a:pt x="177" y="280"/>
                  </a:lnTo>
                  <a:lnTo>
                    <a:pt x="162" y="296"/>
                  </a:lnTo>
                  <a:lnTo>
                    <a:pt x="162" y="312"/>
                  </a:lnTo>
                  <a:lnTo>
                    <a:pt x="103" y="344"/>
                  </a:lnTo>
                  <a:lnTo>
                    <a:pt x="81" y="336"/>
                  </a:lnTo>
                  <a:lnTo>
                    <a:pt x="81" y="312"/>
                  </a:lnTo>
                  <a:lnTo>
                    <a:pt x="103" y="312"/>
                  </a:lnTo>
                  <a:lnTo>
                    <a:pt x="37" y="264"/>
                  </a:lnTo>
                  <a:lnTo>
                    <a:pt x="0" y="272"/>
                  </a:lnTo>
                  <a:lnTo>
                    <a:pt x="22" y="240"/>
                  </a:lnTo>
                  <a:lnTo>
                    <a:pt x="15" y="200"/>
                  </a:lnTo>
                  <a:lnTo>
                    <a:pt x="7" y="192"/>
                  </a:lnTo>
                  <a:lnTo>
                    <a:pt x="15" y="160"/>
                  </a:lnTo>
                  <a:lnTo>
                    <a:pt x="37" y="152"/>
                  </a:lnTo>
                  <a:lnTo>
                    <a:pt x="37" y="128"/>
                  </a:lnTo>
                  <a:lnTo>
                    <a:pt x="66" y="120"/>
                  </a:lnTo>
                  <a:lnTo>
                    <a:pt x="66" y="88"/>
                  </a:lnTo>
                  <a:lnTo>
                    <a:pt x="44" y="64"/>
                  </a:lnTo>
                  <a:lnTo>
                    <a:pt x="44" y="24"/>
                  </a:lnTo>
                  <a:lnTo>
                    <a:pt x="74" y="0"/>
                  </a:lnTo>
                  <a:lnTo>
                    <a:pt x="81" y="8"/>
                  </a:lnTo>
                  <a:lnTo>
                    <a:pt x="81" y="40"/>
                  </a:lnTo>
                  <a:lnTo>
                    <a:pt x="125" y="56"/>
                  </a:lnTo>
                  <a:lnTo>
                    <a:pt x="140" y="40"/>
                  </a:lnTo>
                  <a:lnTo>
                    <a:pt x="162" y="56"/>
                  </a:lnTo>
                  <a:lnTo>
                    <a:pt x="199" y="24"/>
                  </a:lnTo>
                  <a:lnTo>
                    <a:pt x="199" y="32"/>
                  </a:lnTo>
                  <a:lnTo>
                    <a:pt x="207" y="88"/>
                  </a:lnTo>
                  <a:lnTo>
                    <a:pt x="214" y="13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 rot="704206">
              <a:off x="1511" y="1676"/>
              <a:ext cx="777" cy="488"/>
            </a:xfrm>
            <a:custGeom>
              <a:avLst/>
              <a:gdLst>
                <a:gd name="T0" fmla="*/ 129671 w 651"/>
                <a:gd name="T1" fmla="*/ 2310 h 425"/>
                <a:gd name="T2" fmla="*/ 129671 w 651"/>
                <a:gd name="T3" fmla="*/ 3496 h 425"/>
                <a:gd name="T4" fmla="*/ 131260 w 651"/>
                <a:gd name="T5" fmla="*/ 4339 h 425"/>
                <a:gd name="T6" fmla="*/ 120791 w 651"/>
                <a:gd name="T7" fmla="*/ 5799 h 425"/>
                <a:gd name="T8" fmla="*/ 113423 w 651"/>
                <a:gd name="T9" fmla="*/ 6047 h 425"/>
                <a:gd name="T10" fmla="*/ 104272 w 651"/>
                <a:gd name="T11" fmla="*/ 7229 h 425"/>
                <a:gd name="T12" fmla="*/ 101313 w 651"/>
                <a:gd name="T13" fmla="*/ 7531 h 425"/>
                <a:gd name="T14" fmla="*/ 98615 w 651"/>
                <a:gd name="T15" fmla="*/ 7531 h 425"/>
                <a:gd name="T16" fmla="*/ 95518 w 651"/>
                <a:gd name="T17" fmla="*/ 8340 h 425"/>
                <a:gd name="T18" fmla="*/ 92519 w 651"/>
                <a:gd name="T19" fmla="*/ 8340 h 425"/>
                <a:gd name="T20" fmla="*/ 87962 w 651"/>
                <a:gd name="T21" fmla="*/ 8098 h 425"/>
                <a:gd name="T22" fmla="*/ 83630 w 651"/>
                <a:gd name="T23" fmla="*/ 9000 h 425"/>
                <a:gd name="T24" fmla="*/ 83630 w 651"/>
                <a:gd name="T25" fmla="*/ 10144 h 425"/>
                <a:gd name="T26" fmla="*/ 77516 w 651"/>
                <a:gd name="T27" fmla="*/ 10997 h 425"/>
                <a:gd name="T28" fmla="*/ 73145 w 651"/>
                <a:gd name="T29" fmla="*/ 14150 h 425"/>
                <a:gd name="T30" fmla="*/ 71774 w 651"/>
                <a:gd name="T31" fmla="*/ 14453 h 425"/>
                <a:gd name="T32" fmla="*/ 65659 w 651"/>
                <a:gd name="T33" fmla="*/ 15327 h 425"/>
                <a:gd name="T34" fmla="*/ 53514 w 651"/>
                <a:gd name="T35" fmla="*/ 14150 h 425"/>
                <a:gd name="T36" fmla="*/ 41783 w 651"/>
                <a:gd name="T37" fmla="*/ 14150 h 425"/>
                <a:gd name="T38" fmla="*/ 33040 w 651"/>
                <a:gd name="T39" fmla="*/ 13599 h 425"/>
                <a:gd name="T40" fmla="*/ 31408 w 651"/>
                <a:gd name="T41" fmla="*/ 12729 h 425"/>
                <a:gd name="T42" fmla="*/ 22465 w 651"/>
                <a:gd name="T43" fmla="*/ 12729 h 425"/>
                <a:gd name="T44" fmla="*/ 23830 w 651"/>
                <a:gd name="T45" fmla="*/ 14150 h 425"/>
                <a:gd name="T46" fmla="*/ 18017 w 651"/>
                <a:gd name="T47" fmla="*/ 14150 h 425"/>
                <a:gd name="T48" fmla="*/ 14773 w 651"/>
                <a:gd name="T49" fmla="*/ 13896 h 425"/>
                <a:gd name="T50" fmla="*/ 7509 w 651"/>
                <a:gd name="T51" fmla="*/ 13896 h 425"/>
                <a:gd name="T52" fmla="*/ 4416 w 651"/>
                <a:gd name="T53" fmla="*/ 14453 h 425"/>
                <a:gd name="T54" fmla="*/ 1460 w 651"/>
                <a:gd name="T55" fmla="*/ 14453 h 425"/>
                <a:gd name="T56" fmla="*/ 0 w 651"/>
                <a:gd name="T57" fmla="*/ 12473 h 425"/>
                <a:gd name="T58" fmla="*/ 6085 w 651"/>
                <a:gd name="T59" fmla="*/ 10706 h 425"/>
                <a:gd name="T60" fmla="*/ 8962 w 651"/>
                <a:gd name="T61" fmla="*/ 10144 h 425"/>
                <a:gd name="T62" fmla="*/ 16381 w 651"/>
                <a:gd name="T63" fmla="*/ 10144 h 425"/>
                <a:gd name="T64" fmla="*/ 14773 w 651"/>
                <a:gd name="T65" fmla="*/ 9000 h 425"/>
                <a:gd name="T66" fmla="*/ 26957 w 651"/>
                <a:gd name="T67" fmla="*/ 7531 h 425"/>
                <a:gd name="T68" fmla="*/ 20751 w 651"/>
                <a:gd name="T69" fmla="*/ 6904 h 425"/>
                <a:gd name="T70" fmla="*/ 16381 w 651"/>
                <a:gd name="T71" fmla="*/ 7531 h 425"/>
                <a:gd name="T72" fmla="*/ 11844 w 651"/>
                <a:gd name="T73" fmla="*/ 6635 h 425"/>
                <a:gd name="T74" fmla="*/ 16381 w 651"/>
                <a:gd name="T75" fmla="*/ 5799 h 425"/>
                <a:gd name="T76" fmla="*/ 20751 w 651"/>
                <a:gd name="T77" fmla="*/ 3747 h 425"/>
                <a:gd name="T78" fmla="*/ 16381 w 651"/>
                <a:gd name="T79" fmla="*/ 2604 h 425"/>
                <a:gd name="T80" fmla="*/ 18017 w 651"/>
                <a:gd name="T81" fmla="*/ 1986 h 425"/>
                <a:gd name="T82" fmla="*/ 26957 w 651"/>
                <a:gd name="T83" fmla="*/ 2842 h 425"/>
                <a:gd name="T84" fmla="*/ 31408 w 651"/>
                <a:gd name="T85" fmla="*/ 4050 h 425"/>
                <a:gd name="T86" fmla="*/ 37487 w 651"/>
                <a:gd name="T87" fmla="*/ 3747 h 425"/>
                <a:gd name="T88" fmla="*/ 40200 w 651"/>
                <a:gd name="T89" fmla="*/ 4339 h 425"/>
                <a:gd name="T90" fmla="*/ 43049 w 651"/>
                <a:gd name="T91" fmla="*/ 3747 h 425"/>
                <a:gd name="T92" fmla="*/ 43049 w 651"/>
                <a:gd name="T93" fmla="*/ 2310 h 425"/>
                <a:gd name="T94" fmla="*/ 40200 w 651"/>
                <a:gd name="T95" fmla="*/ 1753 h 425"/>
                <a:gd name="T96" fmla="*/ 46195 w 651"/>
                <a:gd name="T97" fmla="*/ 593 h 425"/>
                <a:gd name="T98" fmla="*/ 61284 w 651"/>
                <a:gd name="T99" fmla="*/ 289 h 425"/>
                <a:gd name="T100" fmla="*/ 62752 w 651"/>
                <a:gd name="T101" fmla="*/ 0 h 425"/>
                <a:gd name="T102" fmla="*/ 67051 w 651"/>
                <a:gd name="T103" fmla="*/ 289 h 425"/>
                <a:gd name="T104" fmla="*/ 84884 w 651"/>
                <a:gd name="T105" fmla="*/ 2310 h 425"/>
                <a:gd name="T106" fmla="*/ 103132 w 651"/>
                <a:gd name="T107" fmla="*/ 3747 h 425"/>
                <a:gd name="T108" fmla="*/ 111890 w 651"/>
                <a:gd name="T109" fmla="*/ 3747 h 425"/>
                <a:gd name="T110" fmla="*/ 114843 w 651"/>
                <a:gd name="T111" fmla="*/ 3188 h 425"/>
                <a:gd name="T112" fmla="*/ 120791 w 651"/>
                <a:gd name="T113" fmla="*/ 3188 h 425"/>
                <a:gd name="T114" fmla="*/ 123940 w 651"/>
                <a:gd name="T115" fmla="*/ 2604 h 425"/>
                <a:gd name="T116" fmla="*/ 129671 w 651"/>
                <a:gd name="T117" fmla="*/ 2310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51"/>
                <a:gd name="T178" fmla="*/ 0 h 425"/>
                <a:gd name="T179" fmla="*/ 651 w 651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51" h="425">
                  <a:moveTo>
                    <a:pt x="643" y="64"/>
                  </a:moveTo>
                  <a:lnTo>
                    <a:pt x="643" y="96"/>
                  </a:lnTo>
                  <a:lnTo>
                    <a:pt x="650" y="120"/>
                  </a:lnTo>
                  <a:lnTo>
                    <a:pt x="598" y="160"/>
                  </a:lnTo>
                  <a:lnTo>
                    <a:pt x="561" y="168"/>
                  </a:lnTo>
                  <a:lnTo>
                    <a:pt x="517" y="200"/>
                  </a:lnTo>
                  <a:lnTo>
                    <a:pt x="502" y="208"/>
                  </a:lnTo>
                  <a:lnTo>
                    <a:pt x="488" y="208"/>
                  </a:lnTo>
                  <a:lnTo>
                    <a:pt x="473" y="232"/>
                  </a:lnTo>
                  <a:lnTo>
                    <a:pt x="458" y="232"/>
                  </a:lnTo>
                  <a:lnTo>
                    <a:pt x="436" y="224"/>
                  </a:lnTo>
                  <a:lnTo>
                    <a:pt x="414" y="248"/>
                  </a:lnTo>
                  <a:lnTo>
                    <a:pt x="414" y="280"/>
                  </a:lnTo>
                  <a:lnTo>
                    <a:pt x="384" y="304"/>
                  </a:lnTo>
                  <a:lnTo>
                    <a:pt x="362" y="392"/>
                  </a:lnTo>
                  <a:lnTo>
                    <a:pt x="355" y="400"/>
                  </a:lnTo>
                  <a:lnTo>
                    <a:pt x="325" y="424"/>
                  </a:lnTo>
                  <a:lnTo>
                    <a:pt x="266" y="392"/>
                  </a:lnTo>
                  <a:lnTo>
                    <a:pt x="207" y="392"/>
                  </a:lnTo>
                  <a:lnTo>
                    <a:pt x="163" y="376"/>
                  </a:lnTo>
                  <a:lnTo>
                    <a:pt x="155" y="352"/>
                  </a:lnTo>
                  <a:lnTo>
                    <a:pt x="111" y="352"/>
                  </a:lnTo>
                  <a:lnTo>
                    <a:pt x="118" y="392"/>
                  </a:lnTo>
                  <a:lnTo>
                    <a:pt x="89" y="392"/>
                  </a:lnTo>
                  <a:lnTo>
                    <a:pt x="74" y="384"/>
                  </a:lnTo>
                  <a:lnTo>
                    <a:pt x="37" y="384"/>
                  </a:lnTo>
                  <a:lnTo>
                    <a:pt x="22" y="400"/>
                  </a:lnTo>
                  <a:lnTo>
                    <a:pt x="7" y="400"/>
                  </a:lnTo>
                  <a:lnTo>
                    <a:pt x="0" y="344"/>
                  </a:lnTo>
                  <a:lnTo>
                    <a:pt x="30" y="296"/>
                  </a:lnTo>
                  <a:lnTo>
                    <a:pt x="44" y="280"/>
                  </a:lnTo>
                  <a:lnTo>
                    <a:pt x="81" y="280"/>
                  </a:lnTo>
                  <a:lnTo>
                    <a:pt x="74" y="248"/>
                  </a:lnTo>
                  <a:lnTo>
                    <a:pt x="133" y="208"/>
                  </a:lnTo>
                  <a:lnTo>
                    <a:pt x="103" y="192"/>
                  </a:lnTo>
                  <a:lnTo>
                    <a:pt x="81" y="208"/>
                  </a:lnTo>
                  <a:lnTo>
                    <a:pt x="59" y="184"/>
                  </a:lnTo>
                  <a:lnTo>
                    <a:pt x="81" y="160"/>
                  </a:lnTo>
                  <a:lnTo>
                    <a:pt x="103" y="104"/>
                  </a:lnTo>
                  <a:lnTo>
                    <a:pt x="81" y="72"/>
                  </a:lnTo>
                  <a:lnTo>
                    <a:pt x="89" y="56"/>
                  </a:lnTo>
                  <a:lnTo>
                    <a:pt x="133" y="80"/>
                  </a:lnTo>
                  <a:lnTo>
                    <a:pt x="155" y="112"/>
                  </a:lnTo>
                  <a:lnTo>
                    <a:pt x="185" y="104"/>
                  </a:lnTo>
                  <a:lnTo>
                    <a:pt x="199" y="120"/>
                  </a:lnTo>
                  <a:lnTo>
                    <a:pt x="214" y="104"/>
                  </a:lnTo>
                  <a:lnTo>
                    <a:pt x="214" y="64"/>
                  </a:lnTo>
                  <a:lnTo>
                    <a:pt x="199" y="48"/>
                  </a:lnTo>
                  <a:lnTo>
                    <a:pt x="229" y="16"/>
                  </a:lnTo>
                  <a:lnTo>
                    <a:pt x="303" y="8"/>
                  </a:lnTo>
                  <a:lnTo>
                    <a:pt x="310" y="0"/>
                  </a:lnTo>
                  <a:lnTo>
                    <a:pt x="332" y="8"/>
                  </a:lnTo>
                  <a:lnTo>
                    <a:pt x="421" y="64"/>
                  </a:lnTo>
                  <a:lnTo>
                    <a:pt x="510" y="104"/>
                  </a:lnTo>
                  <a:lnTo>
                    <a:pt x="554" y="104"/>
                  </a:lnTo>
                  <a:lnTo>
                    <a:pt x="569" y="88"/>
                  </a:lnTo>
                  <a:lnTo>
                    <a:pt x="598" y="88"/>
                  </a:lnTo>
                  <a:lnTo>
                    <a:pt x="613" y="72"/>
                  </a:lnTo>
                  <a:lnTo>
                    <a:pt x="643" y="6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 rot="704206">
              <a:off x="1319" y="1395"/>
              <a:ext cx="1031" cy="596"/>
            </a:xfrm>
            <a:custGeom>
              <a:avLst/>
              <a:gdLst>
                <a:gd name="T0" fmla="*/ 93124 w 857"/>
                <a:gd name="T1" fmla="*/ 8176 h 529"/>
                <a:gd name="T2" fmla="*/ 98552 w 857"/>
                <a:gd name="T3" fmla="*/ 8176 h 529"/>
                <a:gd name="T4" fmla="*/ 131431 w 857"/>
                <a:gd name="T5" fmla="*/ 11428 h 529"/>
                <a:gd name="T6" fmla="*/ 142524 w 857"/>
                <a:gd name="T7" fmla="*/ 10902 h 529"/>
                <a:gd name="T8" fmla="*/ 150695 w 857"/>
                <a:gd name="T9" fmla="*/ 10343 h 529"/>
                <a:gd name="T10" fmla="*/ 157564 w 857"/>
                <a:gd name="T11" fmla="*/ 10098 h 529"/>
                <a:gd name="T12" fmla="*/ 156131 w 857"/>
                <a:gd name="T13" fmla="*/ 8987 h 529"/>
                <a:gd name="T14" fmla="*/ 158961 w 857"/>
                <a:gd name="T15" fmla="*/ 7323 h 529"/>
                <a:gd name="T16" fmla="*/ 143757 w 857"/>
                <a:gd name="T17" fmla="*/ 5746 h 529"/>
                <a:gd name="T18" fmla="*/ 138412 w 857"/>
                <a:gd name="T19" fmla="*/ 3243 h 529"/>
                <a:gd name="T20" fmla="*/ 141105 w 857"/>
                <a:gd name="T21" fmla="*/ 5989 h 529"/>
                <a:gd name="T22" fmla="*/ 136974 w 857"/>
                <a:gd name="T23" fmla="*/ 7905 h 529"/>
                <a:gd name="T24" fmla="*/ 130168 w 857"/>
                <a:gd name="T25" fmla="*/ 8176 h 529"/>
                <a:gd name="T26" fmla="*/ 132893 w 857"/>
                <a:gd name="T27" fmla="*/ 6511 h 529"/>
                <a:gd name="T28" fmla="*/ 118009 w 857"/>
                <a:gd name="T29" fmla="*/ 6265 h 529"/>
                <a:gd name="T30" fmla="*/ 108254 w 857"/>
                <a:gd name="T31" fmla="*/ 5989 h 529"/>
                <a:gd name="T32" fmla="*/ 116309 w 857"/>
                <a:gd name="T33" fmla="*/ 4905 h 529"/>
                <a:gd name="T34" fmla="*/ 105444 w 857"/>
                <a:gd name="T35" fmla="*/ 5406 h 529"/>
                <a:gd name="T36" fmla="*/ 90365 w 857"/>
                <a:gd name="T37" fmla="*/ 4615 h 529"/>
                <a:gd name="T38" fmla="*/ 83466 w 857"/>
                <a:gd name="T39" fmla="*/ 4615 h 529"/>
                <a:gd name="T40" fmla="*/ 72438 w 857"/>
                <a:gd name="T41" fmla="*/ 5147 h 529"/>
                <a:gd name="T42" fmla="*/ 82106 w 857"/>
                <a:gd name="T43" fmla="*/ 3799 h 529"/>
                <a:gd name="T44" fmla="*/ 73914 w 857"/>
                <a:gd name="T45" fmla="*/ 0 h 529"/>
                <a:gd name="T46" fmla="*/ 67245 w 857"/>
                <a:gd name="T47" fmla="*/ 3001 h 529"/>
                <a:gd name="T48" fmla="*/ 62832 w 857"/>
                <a:gd name="T49" fmla="*/ 4905 h 529"/>
                <a:gd name="T50" fmla="*/ 56319 w 857"/>
                <a:gd name="T51" fmla="*/ 3525 h 529"/>
                <a:gd name="T52" fmla="*/ 38371 w 857"/>
                <a:gd name="T53" fmla="*/ 4361 h 529"/>
                <a:gd name="T54" fmla="*/ 30204 w 857"/>
                <a:gd name="T55" fmla="*/ 4361 h 529"/>
                <a:gd name="T56" fmla="*/ 21956 w 857"/>
                <a:gd name="T57" fmla="*/ 3525 h 529"/>
                <a:gd name="T58" fmla="*/ 15052 w 857"/>
                <a:gd name="T59" fmla="*/ 4905 h 529"/>
                <a:gd name="T60" fmla="*/ 8187 w 857"/>
                <a:gd name="T61" fmla="*/ 6265 h 529"/>
                <a:gd name="T62" fmla="*/ 8187 w 857"/>
                <a:gd name="T63" fmla="*/ 8700 h 529"/>
                <a:gd name="T64" fmla="*/ 0 w 857"/>
                <a:gd name="T65" fmla="*/ 9785 h 529"/>
                <a:gd name="T66" fmla="*/ 10941 w 857"/>
                <a:gd name="T67" fmla="*/ 13327 h 529"/>
                <a:gd name="T68" fmla="*/ 17915 w 857"/>
                <a:gd name="T69" fmla="*/ 14150 h 529"/>
                <a:gd name="T70" fmla="*/ 32966 w 857"/>
                <a:gd name="T71" fmla="*/ 15513 h 529"/>
                <a:gd name="T72" fmla="*/ 42620 w 857"/>
                <a:gd name="T73" fmla="*/ 16860 h 529"/>
                <a:gd name="T74" fmla="*/ 45260 w 857"/>
                <a:gd name="T75" fmla="*/ 17419 h 529"/>
                <a:gd name="T76" fmla="*/ 50726 w 857"/>
                <a:gd name="T77" fmla="*/ 16321 h 529"/>
                <a:gd name="T78" fmla="*/ 56319 w 857"/>
                <a:gd name="T79" fmla="*/ 14453 h 529"/>
                <a:gd name="T80" fmla="*/ 47783 w 857"/>
                <a:gd name="T81" fmla="*/ 14150 h 529"/>
                <a:gd name="T82" fmla="*/ 56319 w 857"/>
                <a:gd name="T83" fmla="*/ 11428 h 529"/>
                <a:gd name="T84" fmla="*/ 53493 w 857"/>
                <a:gd name="T85" fmla="*/ 9785 h 529"/>
                <a:gd name="T86" fmla="*/ 65563 w 857"/>
                <a:gd name="T87" fmla="*/ 11705 h 529"/>
                <a:gd name="T88" fmla="*/ 73914 w 857"/>
                <a:gd name="T89" fmla="*/ 11984 h 529"/>
                <a:gd name="T90" fmla="*/ 76804 w 857"/>
                <a:gd name="T91" fmla="*/ 10098 h 529"/>
                <a:gd name="T92" fmla="*/ 79348 w 857"/>
                <a:gd name="T93" fmla="*/ 8453 h 52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57"/>
                <a:gd name="T142" fmla="*/ 0 h 529"/>
                <a:gd name="T143" fmla="*/ 857 w 857"/>
                <a:gd name="T144" fmla="*/ 529 h 52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57" h="529">
                  <a:moveTo>
                    <a:pt x="428" y="248"/>
                  </a:moveTo>
                  <a:lnTo>
                    <a:pt x="502" y="240"/>
                  </a:lnTo>
                  <a:lnTo>
                    <a:pt x="509" y="232"/>
                  </a:lnTo>
                  <a:lnTo>
                    <a:pt x="531" y="240"/>
                  </a:lnTo>
                  <a:lnTo>
                    <a:pt x="620" y="296"/>
                  </a:lnTo>
                  <a:lnTo>
                    <a:pt x="708" y="336"/>
                  </a:lnTo>
                  <a:lnTo>
                    <a:pt x="753" y="336"/>
                  </a:lnTo>
                  <a:lnTo>
                    <a:pt x="768" y="320"/>
                  </a:lnTo>
                  <a:lnTo>
                    <a:pt x="797" y="320"/>
                  </a:lnTo>
                  <a:lnTo>
                    <a:pt x="812" y="304"/>
                  </a:lnTo>
                  <a:lnTo>
                    <a:pt x="841" y="296"/>
                  </a:lnTo>
                  <a:lnTo>
                    <a:pt x="849" y="296"/>
                  </a:lnTo>
                  <a:lnTo>
                    <a:pt x="856" y="280"/>
                  </a:lnTo>
                  <a:lnTo>
                    <a:pt x="841" y="264"/>
                  </a:lnTo>
                  <a:lnTo>
                    <a:pt x="856" y="248"/>
                  </a:lnTo>
                  <a:lnTo>
                    <a:pt x="856" y="216"/>
                  </a:lnTo>
                  <a:lnTo>
                    <a:pt x="804" y="168"/>
                  </a:lnTo>
                  <a:lnTo>
                    <a:pt x="775" y="168"/>
                  </a:lnTo>
                  <a:lnTo>
                    <a:pt x="775" y="120"/>
                  </a:lnTo>
                  <a:lnTo>
                    <a:pt x="745" y="96"/>
                  </a:lnTo>
                  <a:lnTo>
                    <a:pt x="745" y="128"/>
                  </a:lnTo>
                  <a:lnTo>
                    <a:pt x="760" y="176"/>
                  </a:lnTo>
                  <a:lnTo>
                    <a:pt x="760" y="216"/>
                  </a:lnTo>
                  <a:lnTo>
                    <a:pt x="738" y="232"/>
                  </a:lnTo>
                  <a:lnTo>
                    <a:pt x="723" y="256"/>
                  </a:lnTo>
                  <a:lnTo>
                    <a:pt x="701" y="240"/>
                  </a:lnTo>
                  <a:lnTo>
                    <a:pt x="723" y="224"/>
                  </a:lnTo>
                  <a:lnTo>
                    <a:pt x="716" y="192"/>
                  </a:lnTo>
                  <a:lnTo>
                    <a:pt x="672" y="200"/>
                  </a:lnTo>
                  <a:lnTo>
                    <a:pt x="635" y="184"/>
                  </a:lnTo>
                  <a:lnTo>
                    <a:pt x="605" y="200"/>
                  </a:lnTo>
                  <a:lnTo>
                    <a:pt x="583" y="176"/>
                  </a:lnTo>
                  <a:lnTo>
                    <a:pt x="627" y="168"/>
                  </a:lnTo>
                  <a:lnTo>
                    <a:pt x="627" y="144"/>
                  </a:lnTo>
                  <a:lnTo>
                    <a:pt x="583" y="136"/>
                  </a:lnTo>
                  <a:lnTo>
                    <a:pt x="568" y="160"/>
                  </a:lnTo>
                  <a:lnTo>
                    <a:pt x="553" y="144"/>
                  </a:lnTo>
                  <a:lnTo>
                    <a:pt x="487" y="136"/>
                  </a:lnTo>
                  <a:lnTo>
                    <a:pt x="472" y="152"/>
                  </a:lnTo>
                  <a:lnTo>
                    <a:pt x="450" y="136"/>
                  </a:lnTo>
                  <a:lnTo>
                    <a:pt x="428" y="168"/>
                  </a:lnTo>
                  <a:lnTo>
                    <a:pt x="391" y="152"/>
                  </a:lnTo>
                  <a:lnTo>
                    <a:pt x="406" y="104"/>
                  </a:lnTo>
                  <a:lnTo>
                    <a:pt x="443" y="112"/>
                  </a:lnTo>
                  <a:lnTo>
                    <a:pt x="450" y="56"/>
                  </a:lnTo>
                  <a:lnTo>
                    <a:pt x="399" y="0"/>
                  </a:lnTo>
                  <a:lnTo>
                    <a:pt x="406" y="56"/>
                  </a:lnTo>
                  <a:lnTo>
                    <a:pt x="362" y="88"/>
                  </a:lnTo>
                  <a:lnTo>
                    <a:pt x="354" y="136"/>
                  </a:lnTo>
                  <a:lnTo>
                    <a:pt x="339" y="144"/>
                  </a:lnTo>
                  <a:lnTo>
                    <a:pt x="332" y="152"/>
                  </a:lnTo>
                  <a:lnTo>
                    <a:pt x="303" y="104"/>
                  </a:lnTo>
                  <a:lnTo>
                    <a:pt x="244" y="104"/>
                  </a:lnTo>
                  <a:lnTo>
                    <a:pt x="207" y="128"/>
                  </a:lnTo>
                  <a:lnTo>
                    <a:pt x="192" y="168"/>
                  </a:lnTo>
                  <a:lnTo>
                    <a:pt x="162" y="128"/>
                  </a:lnTo>
                  <a:lnTo>
                    <a:pt x="140" y="80"/>
                  </a:lnTo>
                  <a:lnTo>
                    <a:pt x="118" y="104"/>
                  </a:lnTo>
                  <a:lnTo>
                    <a:pt x="125" y="152"/>
                  </a:lnTo>
                  <a:lnTo>
                    <a:pt x="81" y="144"/>
                  </a:lnTo>
                  <a:lnTo>
                    <a:pt x="66" y="144"/>
                  </a:lnTo>
                  <a:lnTo>
                    <a:pt x="44" y="184"/>
                  </a:lnTo>
                  <a:lnTo>
                    <a:pt x="59" y="208"/>
                  </a:lnTo>
                  <a:lnTo>
                    <a:pt x="44" y="256"/>
                  </a:lnTo>
                  <a:lnTo>
                    <a:pt x="15" y="280"/>
                  </a:lnTo>
                  <a:lnTo>
                    <a:pt x="0" y="288"/>
                  </a:lnTo>
                  <a:lnTo>
                    <a:pt x="7" y="336"/>
                  </a:lnTo>
                  <a:lnTo>
                    <a:pt x="59" y="392"/>
                  </a:lnTo>
                  <a:lnTo>
                    <a:pt x="89" y="392"/>
                  </a:lnTo>
                  <a:lnTo>
                    <a:pt x="96" y="416"/>
                  </a:lnTo>
                  <a:lnTo>
                    <a:pt x="125" y="424"/>
                  </a:lnTo>
                  <a:lnTo>
                    <a:pt x="177" y="456"/>
                  </a:lnTo>
                  <a:lnTo>
                    <a:pt x="192" y="488"/>
                  </a:lnTo>
                  <a:lnTo>
                    <a:pt x="229" y="496"/>
                  </a:lnTo>
                  <a:lnTo>
                    <a:pt x="229" y="528"/>
                  </a:lnTo>
                  <a:lnTo>
                    <a:pt x="244" y="512"/>
                  </a:lnTo>
                  <a:lnTo>
                    <a:pt x="280" y="512"/>
                  </a:lnTo>
                  <a:lnTo>
                    <a:pt x="273" y="480"/>
                  </a:lnTo>
                  <a:lnTo>
                    <a:pt x="332" y="440"/>
                  </a:lnTo>
                  <a:lnTo>
                    <a:pt x="303" y="424"/>
                  </a:lnTo>
                  <a:lnTo>
                    <a:pt x="280" y="440"/>
                  </a:lnTo>
                  <a:lnTo>
                    <a:pt x="258" y="416"/>
                  </a:lnTo>
                  <a:lnTo>
                    <a:pt x="280" y="392"/>
                  </a:lnTo>
                  <a:lnTo>
                    <a:pt x="303" y="336"/>
                  </a:lnTo>
                  <a:lnTo>
                    <a:pt x="280" y="304"/>
                  </a:lnTo>
                  <a:lnTo>
                    <a:pt x="288" y="288"/>
                  </a:lnTo>
                  <a:lnTo>
                    <a:pt x="332" y="312"/>
                  </a:lnTo>
                  <a:lnTo>
                    <a:pt x="354" y="344"/>
                  </a:lnTo>
                  <a:lnTo>
                    <a:pt x="384" y="336"/>
                  </a:lnTo>
                  <a:lnTo>
                    <a:pt x="399" y="352"/>
                  </a:lnTo>
                  <a:lnTo>
                    <a:pt x="413" y="336"/>
                  </a:lnTo>
                  <a:lnTo>
                    <a:pt x="413" y="296"/>
                  </a:lnTo>
                  <a:lnTo>
                    <a:pt x="399" y="280"/>
                  </a:lnTo>
                  <a:lnTo>
                    <a:pt x="428" y="24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/>
          </p:nvSpPr>
          <p:spPr bwMode="auto">
            <a:xfrm rot="704206">
              <a:off x="1741" y="1549"/>
              <a:ext cx="145" cy="118"/>
            </a:xfrm>
            <a:custGeom>
              <a:avLst/>
              <a:gdLst>
                <a:gd name="T0" fmla="*/ 12612 w 89"/>
                <a:gd name="T1" fmla="*/ 3435 h 105"/>
                <a:gd name="T2" fmla="*/ 11484 w 89"/>
                <a:gd name="T3" fmla="*/ 2913 h 105"/>
                <a:gd name="T4" fmla="*/ 5255 w 89"/>
                <a:gd name="T5" fmla="*/ 2913 h 105"/>
                <a:gd name="T6" fmla="*/ 0 w 89"/>
                <a:gd name="T7" fmla="*/ 0 h 10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9"/>
                <a:gd name="T13" fmla="*/ 0 h 105"/>
                <a:gd name="T14" fmla="*/ 89 w 89"/>
                <a:gd name="T15" fmla="*/ 105 h 10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9" h="105">
                  <a:moveTo>
                    <a:pt x="88" y="104"/>
                  </a:moveTo>
                  <a:lnTo>
                    <a:pt x="81" y="88"/>
                  </a:lnTo>
                  <a:lnTo>
                    <a:pt x="37" y="88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/>
          </p:nvSpPr>
          <p:spPr bwMode="auto">
            <a:xfrm rot="704206">
              <a:off x="1662" y="2534"/>
              <a:ext cx="245" cy="198"/>
            </a:xfrm>
            <a:custGeom>
              <a:avLst/>
              <a:gdLst>
                <a:gd name="T0" fmla="*/ 42510 w 223"/>
                <a:gd name="T1" fmla="*/ 3470 h 177"/>
                <a:gd name="T2" fmla="*/ 38092 w 223"/>
                <a:gd name="T3" fmla="*/ 3247 h 177"/>
                <a:gd name="T4" fmla="*/ 36862 w 223"/>
                <a:gd name="T5" fmla="*/ 2544 h 177"/>
                <a:gd name="T6" fmla="*/ 30903 w 223"/>
                <a:gd name="T7" fmla="*/ 2544 h 177"/>
                <a:gd name="T8" fmla="*/ 27916 w 223"/>
                <a:gd name="T9" fmla="*/ 1596 h 177"/>
                <a:gd name="T10" fmla="*/ 27916 w 223"/>
                <a:gd name="T11" fmla="*/ 699 h 177"/>
                <a:gd name="T12" fmla="*/ 24987 w 223"/>
                <a:gd name="T13" fmla="*/ 461 h 177"/>
                <a:gd name="T14" fmla="*/ 18984 w 223"/>
                <a:gd name="T15" fmla="*/ 699 h 177"/>
                <a:gd name="T16" fmla="*/ 13224 w 223"/>
                <a:gd name="T17" fmla="*/ 0 h 177"/>
                <a:gd name="T18" fmla="*/ 10274 w 223"/>
                <a:gd name="T19" fmla="*/ 0 h 177"/>
                <a:gd name="T20" fmla="*/ 6037 w 223"/>
                <a:gd name="T21" fmla="*/ 461 h 177"/>
                <a:gd name="T22" fmla="*/ 4255 w 223"/>
                <a:gd name="T23" fmla="*/ 1596 h 177"/>
                <a:gd name="T24" fmla="*/ 0 w 223"/>
                <a:gd name="T25" fmla="*/ 2320 h 177"/>
                <a:gd name="T26" fmla="*/ 1449 w 223"/>
                <a:gd name="T27" fmla="*/ 3247 h 177"/>
                <a:gd name="T28" fmla="*/ 4255 w 223"/>
                <a:gd name="T29" fmla="*/ 3470 h 177"/>
                <a:gd name="T30" fmla="*/ 4255 w 223"/>
                <a:gd name="T31" fmla="*/ 4377 h 177"/>
                <a:gd name="T32" fmla="*/ 11560 w 223"/>
                <a:gd name="T33" fmla="*/ 4377 h 177"/>
                <a:gd name="T34" fmla="*/ 16139 w 223"/>
                <a:gd name="T35" fmla="*/ 5084 h 177"/>
                <a:gd name="T36" fmla="*/ 20743 w 223"/>
                <a:gd name="T37" fmla="*/ 4377 h 177"/>
                <a:gd name="T38" fmla="*/ 36862 w 223"/>
                <a:gd name="T39" fmla="*/ 4626 h 177"/>
                <a:gd name="T40" fmla="*/ 44156 w 223"/>
                <a:gd name="T41" fmla="*/ 4139 h 177"/>
                <a:gd name="T42" fmla="*/ 42510 w 223"/>
                <a:gd name="T43" fmla="*/ 3470 h 17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23"/>
                <a:gd name="T67" fmla="*/ 0 h 177"/>
                <a:gd name="T68" fmla="*/ 223 w 223"/>
                <a:gd name="T69" fmla="*/ 177 h 17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23" h="177">
                  <a:moveTo>
                    <a:pt x="215" y="120"/>
                  </a:moveTo>
                  <a:lnTo>
                    <a:pt x="192" y="112"/>
                  </a:lnTo>
                  <a:lnTo>
                    <a:pt x="185" y="88"/>
                  </a:lnTo>
                  <a:lnTo>
                    <a:pt x="155" y="88"/>
                  </a:lnTo>
                  <a:lnTo>
                    <a:pt x="141" y="56"/>
                  </a:lnTo>
                  <a:lnTo>
                    <a:pt x="141" y="24"/>
                  </a:lnTo>
                  <a:lnTo>
                    <a:pt x="126" y="16"/>
                  </a:lnTo>
                  <a:lnTo>
                    <a:pt x="96" y="24"/>
                  </a:lnTo>
                  <a:lnTo>
                    <a:pt x="67" y="0"/>
                  </a:lnTo>
                  <a:lnTo>
                    <a:pt x="52" y="0"/>
                  </a:lnTo>
                  <a:lnTo>
                    <a:pt x="30" y="16"/>
                  </a:lnTo>
                  <a:lnTo>
                    <a:pt x="22" y="56"/>
                  </a:lnTo>
                  <a:lnTo>
                    <a:pt x="0" y="80"/>
                  </a:lnTo>
                  <a:lnTo>
                    <a:pt x="7" y="112"/>
                  </a:lnTo>
                  <a:lnTo>
                    <a:pt x="22" y="120"/>
                  </a:lnTo>
                  <a:lnTo>
                    <a:pt x="22" y="152"/>
                  </a:lnTo>
                  <a:lnTo>
                    <a:pt x="59" y="152"/>
                  </a:lnTo>
                  <a:lnTo>
                    <a:pt x="81" y="176"/>
                  </a:lnTo>
                  <a:lnTo>
                    <a:pt x="104" y="152"/>
                  </a:lnTo>
                  <a:lnTo>
                    <a:pt x="185" y="160"/>
                  </a:lnTo>
                  <a:lnTo>
                    <a:pt x="222" y="144"/>
                  </a:lnTo>
                  <a:lnTo>
                    <a:pt x="215" y="12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/>
          </p:nvSpPr>
          <p:spPr bwMode="auto">
            <a:xfrm rot="704206">
              <a:off x="1473" y="2446"/>
              <a:ext cx="231" cy="298"/>
            </a:xfrm>
            <a:custGeom>
              <a:avLst/>
              <a:gdLst>
                <a:gd name="T0" fmla="*/ 0 w 193"/>
                <a:gd name="T1" fmla="*/ 7858 h 265"/>
                <a:gd name="T2" fmla="*/ 0 w 193"/>
                <a:gd name="T3" fmla="*/ 6778 h 265"/>
                <a:gd name="T4" fmla="*/ 7994 w 193"/>
                <a:gd name="T5" fmla="*/ 4567 h 265"/>
                <a:gd name="T6" fmla="*/ 14569 w 193"/>
                <a:gd name="T7" fmla="*/ 4567 h 265"/>
                <a:gd name="T8" fmla="*/ 19621 w 193"/>
                <a:gd name="T9" fmla="*/ 3506 h 265"/>
                <a:gd name="T10" fmla="*/ 4662 w 193"/>
                <a:gd name="T11" fmla="*/ 3211 h 265"/>
                <a:gd name="T12" fmla="*/ 3254 w 193"/>
                <a:gd name="T13" fmla="*/ 2430 h 265"/>
                <a:gd name="T14" fmla="*/ 1524 w 193"/>
                <a:gd name="T15" fmla="*/ 1664 h 265"/>
                <a:gd name="T16" fmla="*/ 4662 w 193"/>
                <a:gd name="T17" fmla="*/ 1069 h 265"/>
                <a:gd name="T18" fmla="*/ 11443 w 193"/>
                <a:gd name="T19" fmla="*/ 1664 h 265"/>
                <a:gd name="T20" fmla="*/ 7994 w 193"/>
                <a:gd name="T21" fmla="*/ 2161 h 265"/>
                <a:gd name="T22" fmla="*/ 14569 w 193"/>
                <a:gd name="T23" fmla="*/ 2161 h 265"/>
                <a:gd name="T24" fmla="*/ 22584 w 193"/>
                <a:gd name="T25" fmla="*/ 1906 h 265"/>
                <a:gd name="T26" fmla="*/ 22584 w 193"/>
                <a:gd name="T27" fmla="*/ 516 h 265"/>
                <a:gd name="T28" fmla="*/ 24381 w 193"/>
                <a:gd name="T29" fmla="*/ 0 h 265"/>
                <a:gd name="T30" fmla="*/ 30803 w 193"/>
                <a:gd name="T31" fmla="*/ 1069 h 265"/>
                <a:gd name="T32" fmla="*/ 37312 w 193"/>
                <a:gd name="T33" fmla="*/ 1069 h 265"/>
                <a:gd name="T34" fmla="*/ 42177 w 193"/>
                <a:gd name="T35" fmla="*/ 1906 h 265"/>
                <a:gd name="T36" fmla="*/ 40518 w 193"/>
                <a:gd name="T37" fmla="*/ 3211 h 265"/>
                <a:gd name="T38" fmla="*/ 35785 w 193"/>
                <a:gd name="T39" fmla="*/ 4058 h 265"/>
                <a:gd name="T40" fmla="*/ 37312 w 193"/>
                <a:gd name="T41" fmla="*/ 5131 h 265"/>
                <a:gd name="T42" fmla="*/ 40518 w 193"/>
                <a:gd name="T43" fmla="*/ 5391 h 265"/>
                <a:gd name="T44" fmla="*/ 40518 w 193"/>
                <a:gd name="T45" fmla="*/ 6489 h 265"/>
                <a:gd name="T46" fmla="*/ 30803 w 193"/>
                <a:gd name="T47" fmla="*/ 6489 h 265"/>
                <a:gd name="T48" fmla="*/ 24381 w 193"/>
                <a:gd name="T49" fmla="*/ 5729 h 265"/>
                <a:gd name="T50" fmla="*/ 21119 w 193"/>
                <a:gd name="T51" fmla="*/ 7029 h 265"/>
                <a:gd name="T52" fmla="*/ 24381 w 193"/>
                <a:gd name="T53" fmla="*/ 8633 h 265"/>
                <a:gd name="T54" fmla="*/ 13026 w 193"/>
                <a:gd name="T55" fmla="*/ 8146 h 265"/>
                <a:gd name="T56" fmla="*/ 13026 w 193"/>
                <a:gd name="T57" fmla="*/ 8964 h 265"/>
                <a:gd name="T58" fmla="*/ 4662 w 193"/>
                <a:gd name="T59" fmla="*/ 8964 h 265"/>
                <a:gd name="T60" fmla="*/ 7994 w 193"/>
                <a:gd name="T61" fmla="*/ 8392 h 265"/>
                <a:gd name="T62" fmla="*/ 4662 w 193"/>
                <a:gd name="T63" fmla="*/ 7858 h 265"/>
                <a:gd name="T64" fmla="*/ 0 w 193"/>
                <a:gd name="T65" fmla="*/ 7858 h 2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3"/>
                <a:gd name="T100" fmla="*/ 0 h 265"/>
                <a:gd name="T101" fmla="*/ 193 w 193"/>
                <a:gd name="T102" fmla="*/ 265 h 26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3" h="265">
                  <a:moveTo>
                    <a:pt x="0" y="232"/>
                  </a:moveTo>
                  <a:lnTo>
                    <a:pt x="0" y="200"/>
                  </a:lnTo>
                  <a:lnTo>
                    <a:pt x="37" y="136"/>
                  </a:lnTo>
                  <a:lnTo>
                    <a:pt x="66" y="136"/>
                  </a:lnTo>
                  <a:lnTo>
                    <a:pt x="89" y="104"/>
                  </a:lnTo>
                  <a:lnTo>
                    <a:pt x="22" y="96"/>
                  </a:lnTo>
                  <a:lnTo>
                    <a:pt x="15" y="72"/>
                  </a:lnTo>
                  <a:lnTo>
                    <a:pt x="7" y="48"/>
                  </a:lnTo>
                  <a:lnTo>
                    <a:pt x="22" y="32"/>
                  </a:lnTo>
                  <a:lnTo>
                    <a:pt x="52" y="48"/>
                  </a:lnTo>
                  <a:lnTo>
                    <a:pt x="37" y="64"/>
                  </a:lnTo>
                  <a:lnTo>
                    <a:pt x="66" y="64"/>
                  </a:lnTo>
                  <a:lnTo>
                    <a:pt x="103" y="56"/>
                  </a:lnTo>
                  <a:lnTo>
                    <a:pt x="103" y="16"/>
                  </a:lnTo>
                  <a:lnTo>
                    <a:pt x="111" y="0"/>
                  </a:lnTo>
                  <a:lnTo>
                    <a:pt x="140" y="32"/>
                  </a:lnTo>
                  <a:lnTo>
                    <a:pt x="170" y="32"/>
                  </a:lnTo>
                  <a:lnTo>
                    <a:pt x="192" y="56"/>
                  </a:lnTo>
                  <a:lnTo>
                    <a:pt x="185" y="96"/>
                  </a:lnTo>
                  <a:lnTo>
                    <a:pt x="163" y="120"/>
                  </a:lnTo>
                  <a:lnTo>
                    <a:pt x="170" y="152"/>
                  </a:lnTo>
                  <a:lnTo>
                    <a:pt x="185" y="160"/>
                  </a:lnTo>
                  <a:lnTo>
                    <a:pt x="185" y="192"/>
                  </a:lnTo>
                  <a:lnTo>
                    <a:pt x="140" y="192"/>
                  </a:lnTo>
                  <a:lnTo>
                    <a:pt x="111" y="168"/>
                  </a:lnTo>
                  <a:lnTo>
                    <a:pt x="96" y="208"/>
                  </a:lnTo>
                  <a:lnTo>
                    <a:pt x="111" y="256"/>
                  </a:lnTo>
                  <a:lnTo>
                    <a:pt x="59" y="240"/>
                  </a:lnTo>
                  <a:lnTo>
                    <a:pt x="59" y="264"/>
                  </a:lnTo>
                  <a:lnTo>
                    <a:pt x="22" y="264"/>
                  </a:lnTo>
                  <a:lnTo>
                    <a:pt x="37" y="248"/>
                  </a:lnTo>
                  <a:lnTo>
                    <a:pt x="22" y="232"/>
                  </a:lnTo>
                  <a:lnTo>
                    <a:pt x="0" y="2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/>
          </p:nvSpPr>
          <p:spPr bwMode="auto">
            <a:xfrm rot="704206">
              <a:off x="1336" y="2321"/>
              <a:ext cx="274" cy="391"/>
            </a:xfrm>
            <a:custGeom>
              <a:avLst/>
              <a:gdLst>
                <a:gd name="T0" fmla="*/ 34206 w 230"/>
                <a:gd name="T1" fmla="*/ 14896 h 353"/>
                <a:gd name="T2" fmla="*/ 32004 w 230"/>
                <a:gd name="T3" fmla="*/ 14896 h 353"/>
                <a:gd name="T4" fmla="*/ 25851 w 230"/>
                <a:gd name="T5" fmla="*/ 16001 h 353"/>
                <a:gd name="T6" fmla="*/ 21700 w 230"/>
                <a:gd name="T7" fmla="*/ 16381 h 353"/>
                <a:gd name="T8" fmla="*/ 20153 w 230"/>
                <a:gd name="T9" fmla="*/ 15614 h 353"/>
                <a:gd name="T10" fmla="*/ 15890 w 230"/>
                <a:gd name="T11" fmla="*/ 15264 h 353"/>
                <a:gd name="T12" fmla="*/ 10006 w 230"/>
                <a:gd name="T13" fmla="*/ 15614 h 353"/>
                <a:gd name="T14" fmla="*/ 8289 w 230"/>
                <a:gd name="T15" fmla="*/ 14896 h 353"/>
                <a:gd name="T16" fmla="*/ 8289 w 230"/>
                <a:gd name="T17" fmla="*/ 13390 h 353"/>
                <a:gd name="T18" fmla="*/ 11920 w 230"/>
                <a:gd name="T19" fmla="*/ 12651 h 353"/>
                <a:gd name="T20" fmla="*/ 8289 w 230"/>
                <a:gd name="T21" fmla="*/ 11958 h 353"/>
                <a:gd name="T22" fmla="*/ 4116 w 230"/>
                <a:gd name="T23" fmla="*/ 12651 h 353"/>
                <a:gd name="T24" fmla="*/ 1973 w 230"/>
                <a:gd name="T25" fmla="*/ 11197 h 353"/>
                <a:gd name="T26" fmla="*/ 4116 w 230"/>
                <a:gd name="T27" fmla="*/ 9677 h 353"/>
                <a:gd name="T28" fmla="*/ 0 w 230"/>
                <a:gd name="T29" fmla="*/ 7812 h 353"/>
                <a:gd name="T30" fmla="*/ 0 w 230"/>
                <a:gd name="T31" fmla="*/ 4835 h 353"/>
                <a:gd name="T32" fmla="*/ 5918 w 230"/>
                <a:gd name="T33" fmla="*/ 3691 h 353"/>
                <a:gd name="T34" fmla="*/ 4116 w 230"/>
                <a:gd name="T35" fmla="*/ 2576 h 353"/>
                <a:gd name="T36" fmla="*/ 14200 w 230"/>
                <a:gd name="T37" fmla="*/ 2576 h 353"/>
                <a:gd name="T38" fmla="*/ 15890 w 230"/>
                <a:gd name="T39" fmla="*/ 1089 h 353"/>
                <a:gd name="T40" fmla="*/ 25851 w 230"/>
                <a:gd name="T41" fmla="*/ 0 h 353"/>
                <a:gd name="T42" fmla="*/ 27881 w 230"/>
                <a:gd name="T43" fmla="*/ 0 h 353"/>
                <a:gd name="T44" fmla="*/ 27881 w 230"/>
                <a:gd name="T45" fmla="*/ 757 h 353"/>
                <a:gd name="T46" fmla="*/ 32004 w 230"/>
                <a:gd name="T47" fmla="*/ 1089 h 353"/>
                <a:gd name="T48" fmla="*/ 32004 w 230"/>
                <a:gd name="T49" fmla="*/ 1852 h 353"/>
                <a:gd name="T50" fmla="*/ 40061 w 230"/>
                <a:gd name="T51" fmla="*/ 1852 h 353"/>
                <a:gd name="T52" fmla="*/ 40061 w 230"/>
                <a:gd name="T53" fmla="*/ 2576 h 353"/>
                <a:gd name="T54" fmla="*/ 46082 w 230"/>
                <a:gd name="T55" fmla="*/ 2959 h 353"/>
                <a:gd name="T56" fmla="*/ 49980 w 230"/>
                <a:gd name="T57" fmla="*/ 4078 h 353"/>
                <a:gd name="T58" fmla="*/ 62013 w 230"/>
                <a:gd name="T59" fmla="*/ 4835 h 353"/>
                <a:gd name="T60" fmla="*/ 62013 w 230"/>
                <a:gd name="T61" fmla="*/ 6688 h 353"/>
                <a:gd name="T62" fmla="*/ 52055 w 230"/>
                <a:gd name="T63" fmla="*/ 7072 h 353"/>
                <a:gd name="T64" fmla="*/ 44112 w 230"/>
                <a:gd name="T65" fmla="*/ 7072 h 353"/>
                <a:gd name="T66" fmla="*/ 47871 w 230"/>
                <a:gd name="T67" fmla="*/ 6330 h 353"/>
                <a:gd name="T68" fmla="*/ 40061 w 230"/>
                <a:gd name="T69" fmla="*/ 5563 h 353"/>
                <a:gd name="T70" fmla="*/ 35901 w 230"/>
                <a:gd name="T71" fmla="*/ 6330 h 353"/>
                <a:gd name="T72" fmla="*/ 37956 w 230"/>
                <a:gd name="T73" fmla="*/ 7430 h 353"/>
                <a:gd name="T74" fmla="*/ 40061 w 230"/>
                <a:gd name="T75" fmla="*/ 8549 h 353"/>
                <a:gd name="T76" fmla="*/ 57894 w 230"/>
                <a:gd name="T77" fmla="*/ 8932 h 353"/>
                <a:gd name="T78" fmla="*/ 52055 w 230"/>
                <a:gd name="T79" fmla="*/ 10424 h 353"/>
                <a:gd name="T80" fmla="*/ 44112 w 230"/>
                <a:gd name="T81" fmla="*/ 10424 h 353"/>
                <a:gd name="T82" fmla="*/ 34206 w 230"/>
                <a:gd name="T83" fmla="*/ 13390 h 353"/>
                <a:gd name="T84" fmla="*/ 34206 w 230"/>
                <a:gd name="T85" fmla="*/ 14896 h 35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30"/>
                <a:gd name="T130" fmla="*/ 0 h 353"/>
                <a:gd name="T131" fmla="*/ 230 w 230"/>
                <a:gd name="T132" fmla="*/ 353 h 35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30" h="353">
                  <a:moveTo>
                    <a:pt x="126" y="320"/>
                  </a:moveTo>
                  <a:lnTo>
                    <a:pt x="118" y="320"/>
                  </a:lnTo>
                  <a:lnTo>
                    <a:pt x="96" y="344"/>
                  </a:lnTo>
                  <a:lnTo>
                    <a:pt x="81" y="352"/>
                  </a:lnTo>
                  <a:lnTo>
                    <a:pt x="74" y="336"/>
                  </a:lnTo>
                  <a:lnTo>
                    <a:pt x="59" y="328"/>
                  </a:lnTo>
                  <a:lnTo>
                    <a:pt x="37" y="336"/>
                  </a:lnTo>
                  <a:lnTo>
                    <a:pt x="30" y="320"/>
                  </a:lnTo>
                  <a:lnTo>
                    <a:pt x="30" y="288"/>
                  </a:lnTo>
                  <a:lnTo>
                    <a:pt x="44" y="272"/>
                  </a:lnTo>
                  <a:lnTo>
                    <a:pt x="30" y="256"/>
                  </a:lnTo>
                  <a:lnTo>
                    <a:pt x="15" y="272"/>
                  </a:lnTo>
                  <a:lnTo>
                    <a:pt x="7" y="240"/>
                  </a:lnTo>
                  <a:lnTo>
                    <a:pt x="15" y="208"/>
                  </a:lnTo>
                  <a:lnTo>
                    <a:pt x="0" y="168"/>
                  </a:lnTo>
                  <a:lnTo>
                    <a:pt x="0" y="104"/>
                  </a:lnTo>
                  <a:lnTo>
                    <a:pt x="22" y="80"/>
                  </a:lnTo>
                  <a:lnTo>
                    <a:pt x="15" y="56"/>
                  </a:lnTo>
                  <a:lnTo>
                    <a:pt x="52" y="56"/>
                  </a:lnTo>
                  <a:lnTo>
                    <a:pt x="59" y="24"/>
                  </a:lnTo>
                  <a:lnTo>
                    <a:pt x="96" y="0"/>
                  </a:lnTo>
                  <a:lnTo>
                    <a:pt x="103" y="0"/>
                  </a:lnTo>
                  <a:lnTo>
                    <a:pt x="103" y="16"/>
                  </a:lnTo>
                  <a:lnTo>
                    <a:pt x="118" y="24"/>
                  </a:lnTo>
                  <a:lnTo>
                    <a:pt x="118" y="40"/>
                  </a:lnTo>
                  <a:lnTo>
                    <a:pt x="148" y="40"/>
                  </a:lnTo>
                  <a:lnTo>
                    <a:pt x="148" y="56"/>
                  </a:lnTo>
                  <a:lnTo>
                    <a:pt x="170" y="64"/>
                  </a:lnTo>
                  <a:lnTo>
                    <a:pt x="185" y="88"/>
                  </a:lnTo>
                  <a:lnTo>
                    <a:pt x="229" y="104"/>
                  </a:lnTo>
                  <a:lnTo>
                    <a:pt x="229" y="144"/>
                  </a:lnTo>
                  <a:lnTo>
                    <a:pt x="192" y="152"/>
                  </a:lnTo>
                  <a:lnTo>
                    <a:pt x="163" y="152"/>
                  </a:lnTo>
                  <a:lnTo>
                    <a:pt x="177" y="136"/>
                  </a:lnTo>
                  <a:lnTo>
                    <a:pt x="148" y="120"/>
                  </a:lnTo>
                  <a:lnTo>
                    <a:pt x="133" y="136"/>
                  </a:lnTo>
                  <a:lnTo>
                    <a:pt x="140" y="160"/>
                  </a:lnTo>
                  <a:lnTo>
                    <a:pt x="148" y="184"/>
                  </a:lnTo>
                  <a:lnTo>
                    <a:pt x="214" y="192"/>
                  </a:lnTo>
                  <a:lnTo>
                    <a:pt x="192" y="224"/>
                  </a:lnTo>
                  <a:lnTo>
                    <a:pt x="163" y="224"/>
                  </a:lnTo>
                  <a:lnTo>
                    <a:pt x="126" y="288"/>
                  </a:lnTo>
                  <a:lnTo>
                    <a:pt x="126" y="32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ru-RU" sz="1400" kern="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 rot="704206">
              <a:off x="1112" y="1563"/>
              <a:ext cx="415" cy="382"/>
            </a:xfrm>
            <a:custGeom>
              <a:avLst/>
              <a:gdLst>
                <a:gd name="T0" fmla="*/ 4237 w 348"/>
                <a:gd name="T1" fmla="*/ 4890 h 321"/>
                <a:gd name="T2" fmla="*/ 2932 w 348"/>
                <a:gd name="T3" fmla="*/ 4348 h 321"/>
                <a:gd name="T4" fmla="*/ 0 w 348"/>
                <a:gd name="T5" fmla="*/ 3797 h 321"/>
                <a:gd name="T6" fmla="*/ 1448 w 348"/>
                <a:gd name="T7" fmla="*/ 2718 h 321"/>
                <a:gd name="T8" fmla="*/ 8570 w 348"/>
                <a:gd name="T9" fmla="*/ 2718 h 321"/>
                <a:gd name="T10" fmla="*/ 10220 w 348"/>
                <a:gd name="T11" fmla="*/ 1666 h 321"/>
                <a:gd name="T12" fmla="*/ 21733 w 348"/>
                <a:gd name="T13" fmla="*/ 0 h 321"/>
                <a:gd name="T14" fmla="*/ 26332 w 348"/>
                <a:gd name="T15" fmla="*/ 0 h 321"/>
                <a:gd name="T16" fmla="*/ 33498 w 348"/>
                <a:gd name="T17" fmla="*/ 1353 h 321"/>
                <a:gd name="T18" fmla="*/ 30660 w 348"/>
                <a:gd name="T19" fmla="*/ 1666 h 321"/>
                <a:gd name="T20" fmla="*/ 31841 w 348"/>
                <a:gd name="T21" fmla="*/ 3215 h 321"/>
                <a:gd name="T22" fmla="*/ 42051 w 348"/>
                <a:gd name="T23" fmla="*/ 5135 h 321"/>
                <a:gd name="T24" fmla="*/ 48028 w 348"/>
                <a:gd name="T25" fmla="*/ 5135 h 321"/>
                <a:gd name="T26" fmla="*/ 49458 w 348"/>
                <a:gd name="T27" fmla="*/ 5977 h 321"/>
                <a:gd name="T28" fmla="*/ 55169 w 348"/>
                <a:gd name="T29" fmla="*/ 6240 h 321"/>
                <a:gd name="T30" fmla="*/ 65292 w 348"/>
                <a:gd name="T31" fmla="*/ 7304 h 321"/>
                <a:gd name="T32" fmla="*/ 68302 w 348"/>
                <a:gd name="T33" fmla="*/ 8412 h 321"/>
                <a:gd name="T34" fmla="*/ 68302 w 348"/>
                <a:gd name="T35" fmla="*/ 8969 h 321"/>
                <a:gd name="T36" fmla="*/ 64048 w 348"/>
                <a:gd name="T37" fmla="*/ 9717 h 321"/>
                <a:gd name="T38" fmla="*/ 62596 w 348"/>
                <a:gd name="T39" fmla="*/ 10568 h 321"/>
                <a:gd name="T40" fmla="*/ 50882 w 348"/>
                <a:gd name="T41" fmla="*/ 10857 h 321"/>
                <a:gd name="T42" fmla="*/ 34934 w 348"/>
                <a:gd name="T43" fmla="*/ 8153 h 321"/>
                <a:gd name="T44" fmla="*/ 24751 w 348"/>
                <a:gd name="T45" fmla="*/ 8412 h 321"/>
                <a:gd name="T46" fmla="*/ 20312 w 348"/>
                <a:gd name="T47" fmla="*/ 8153 h 321"/>
                <a:gd name="T48" fmla="*/ 20312 w 348"/>
                <a:gd name="T49" fmla="*/ 7304 h 321"/>
                <a:gd name="T50" fmla="*/ 23235 w 348"/>
                <a:gd name="T51" fmla="*/ 6803 h 321"/>
                <a:gd name="T52" fmla="*/ 21733 w 348"/>
                <a:gd name="T53" fmla="*/ 6240 h 321"/>
                <a:gd name="T54" fmla="*/ 7186 w 348"/>
                <a:gd name="T55" fmla="*/ 6240 h 321"/>
                <a:gd name="T56" fmla="*/ 7186 w 348"/>
                <a:gd name="T57" fmla="*/ 4890 h 321"/>
                <a:gd name="T58" fmla="*/ 4237 w 348"/>
                <a:gd name="T59" fmla="*/ 4890 h 3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48"/>
                <a:gd name="T91" fmla="*/ 0 h 321"/>
                <a:gd name="T92" fmla="*/ 348 w 348"/>
                <a:gd name="T93" fmla="*/ 321 h 3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48" h="321">
                  <a:moveTo>
                    <a:pt x="22" y="144"/>
                  </a:moveTo>
                  <a:lnTo>
                    <a:pt x="15" y="128"/>
                  </a:lnTo>
                  <a:lnTo>
                    <a:pt x="0" y="112"/>
                  </a:lnTo>
                  <a:lnTo>
                    <a:pt x="7" y="80"/>
                  </a:lnTo>
                  <a:lnTo>
                    <a:pt x="44" y="80"/>
                  </a:lnTo>
                  <a:lnTo>
                    <a:pt x="52" y="48"/>
                  </a:lnTo>
                  <a:lnTo>
                    <a:pt x="111" y="0"/>
                  </a:lnTo>
                  <a:lnTo>
                    <a:pt x="133" y="0"/>
                  </a:lnTo>
                  <a:lnTo>
                    <a:pt x="170" y="40"/>
                  </a:lnTo>
                  <a:lnTo>
                    <a:pt x="155" y="48"/>
                  </a:lnTo>
                  <a:lnTo>
                    <a:pt x="162" y="96"/>
                  </a:lnTo>
                  <a:lnTo>
                    <a:pt x="214" y="152"/>
                  </a:lnTo>
                  <a:lnTo>
                    <a:pt x="244" y="152"/>
                  </a:lnTo>
                  <a:lnTo>
                    <a:pt x="251" y="176"/>
                  </a:lnTo>
                  <a:lnTo>
                    <a:pt x="281" y="184"/>
                  </a:lnTo>
                  <a:lnTo>
                    <a:pt x="332" y="216"/>
                  </a:lnTo>
                  <a:lnTo>
                    <a:pt x="347" y="248"/>
                  </a:lnTo>
                  <a:lnTo>
                    <a:pt x="347" y="264"/>
                  </a:lnTo>
                  <a:lnTo>
                    <a:pt x="325" y="288"/>
                  </a:lnTo>
                  <a:lnTo>
                    <a:pt x="318" y="312"/>
                  </a:lnTo>
                  <a:lnTo>
                    <a:pt x="258" y="320"/>
                  </a:lnTo>
                  <a:lnTo>
                    <a:pt x="177" y="240"/>
                  </a:lnTo>
                  <a:lnTo>
                    <a:pt x="126" y="248"/>
                  </a:lnTo>
                  <a:lnTo>
                    <a:pt x="103" y="240"/>
                  </a:lnTo>
                  <a:lnTo>
                    <a:pt x="103" y="216"/>
                  </a:lnTo>
                  <a:lnTo>
                    <a:pt x="118" y="200"/>
                  </a:lnTo>
                  <a:lnTo>
                    <a:pt x="111" y="184"/>
                  </a:lnTo>
                  <a:lnTo>
                    <a:pt x="37" y="184"/>
                  </a:lnTo>
                  <a:lnTo>
                    <a:pt x="37" y="144"/>
                  </a:lnTo>
                  <a:lnTo>
                    <a:pt x="22" y="14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 rot="704206">
              <a:off x="1302" y="1881"/>
              <a:ext cx="345" cy="392"/>
            </a:xfrm>
            <a:custGeom>
              <a:avLst/>
              <a:gdLst>
                <a:gd name="T0" fmla="*/ 51024 w 289"/>
                <a:gd name="T1" fmla="*/ 9407 h 353"/>
                <a:gd name="T2" fmla="*/ 46401 w 289"/>
                <a:gd name="T3" fmla="*/ 9662 h 353"/>
                <a:gd name="T4" fmla="*/ 43348 w 289"/>
                <a:gd name="T5" fmla="*/ 9662 h 353"/>
                <a:gd name="T6" fmla="*/ 40492 w 289"/>
                <a:gd name="T7" fmla="*/ 8808 h 353"/>
                <a:gd name="T8" fmla="*/ 35880 w 289"/>
                <a:gd name="T9" fmla="*/ 8502 h 353"/>
                <a:gd name="T10" fmla="*/ 33189 w 289"/>
                <a:gd name="T11" fmla="*/ 9952 h 353"/>
                <a:gd name="T12" fmla="*/ 27155 w 289"/>
                <a:gd name="T13" fmla="*/ 10230 h 353"/>
                <a:gd name="T14" fmla="*/ 25481 w 289"/>
                <a:gd name="T15" fmla="*/ 11429 h 353"/>
                <a:gd name="T16" fmla="*/ 19591 w 289"/>
                <a:gd name="T17" fmla="*/ 12886 h 353"/>
                <a:gd name="T18" fmla="*/ 18113 w 289"/>
                <a:gd name="T19" fmla="*/ 11429 h 353"/>
                <a:gd name="T20" fmla="*/ 16524 w 289"/>
                <a:gd name="T21" fmla="*/ 11149 h 353"/>
                <a:gd name="T22" fmla="*/ 16524 w 289"/>
                <a:gd name="T23" fmla="*/ 10861 h 353"/>
                <a:gd name="T24" fmla="*/ 14916 w 289"/>
                <a:gd name="T25" fmla="*/ 9952 h 353"/>
                <a:gd name="T26" fmla="*/ 16524 w 289"/>
                <a:gd name="T27" fmla="*/ 9073 h 353"/>
                <a:gd name="T28" fmla="*/ 7523 w 289"/>
                <a:gd name="T29" fmla="*/ 8808 h 353"/>
                <a:gd name="T30" fmla="*/ 0 w 289"/>
                <a:gd name="T31" fmla="*/ 7922 h 353"/>
                <a:gd name="T32" fmla="*/ 0 w 289"/>
                <a:gd name="T33" fmla="*/ 7613 h 353"/>
                <a:gd name="T34" fmla="*/ 1465 w 289"/>
                <a:gd name="T35" fmla="*/ 6725 h 353"/>
                <a:gd name="T36" fmla="*/ 8981 w 289"/>
                <a:gd name="T37" fmla="*/ 7026 h 353"/>
                <a:gd name="T38" fmla="*/ 11923 w 289"/>
                <a:gd name="T39" fmla="*/ 6146 h 353"/>
                <a:gd name="T40" fmla="*/ 7523 w 289"/>
                <a:gd name="T41" fmla="*/ 4979 h 353"/>
                <a:gd name="T42" fmla="*/ 11923 w 289"/>
                <a:gd name="T43" fmla="*/ 4376 h 353"/>
                <a:gd name="T44" fmla="*/ 18113 w 289"/>
                <a:gd name="T45" fmla="*/ 4376 h 353"/>
                <a:gd name="T46" fmla="*/ 20880 w 289"/>
                <a:gd name="T47" fmla="*/ 2327 h 353"/>
                <a:gd name="T48" fmla="*/ 22747 w 289"/>
                <a:gd name="T49" fmla="*/ 1457 h 353"/>
                <a:gd name="T50" fmla="*/ 27155 w 289"/>
                <a:gd name="T51" fmla="*/ 595 h 353"/>
                <a:gd name="T52" fmla="*/ 27155 w 289"/>
                <a:gd name="T53" fmla="*/ 0 h 353"/>
                <a:gd name="T54" fmla="*/ 34506 w 289"/>
                <a:gd name="T55" fmla="*/ 289 h 353"/>
                <a:gd name="T56" fmla="*/ 34506 w 289"/>
                <a:gd name="T57" fmla="*/ 1457 h 353"/>
                <a:gd name="T58" fmla="*/ 28413 w 289"/>
                <a:gd name="T59" fmla="*/ 3208 h 353"/>
                <a:gd name="T60" fmla="*/ 30056 w 289"/>
                <a:gd name="T61" fmla="*/ 5261 h 353"/>
                <a:gd name="T62" fmla="*/ 33189 w 289"/>
                <a:gd name="T63" fmla="*/ 5261 h 353"/>
                <a:gd name="T64" fmla="*/ 35880 w 289"/>
                <a:gd name="T65" fmla="*/ 4666 h 353"/>
                <a:gd name="T66" fmla="*/ 43348 w 289"/>
                <a:gd name="T67" fmla="*/ 4666 h 353"/>
                <a:gd name="T68" fmla="*/ 46401 w 289"/>
                <a:gd name="T69" fmla="*/ 4979 h 353"/>
                <a:gd name="T70" fmla="*/ 52578 w 289"/>
                <a:gd name="T71" fmla="*/ 4979 h 353"/>
                <a:gd name="T72" fmla="*/ 52578 w 289"/>
                <a:gd name="T73" fmla="*/ 5261 h 353"/>
                <a:gd name="T74" fmla="*/ 58666 w 289"/>
                <a:gd name="T75" fmla="*/ 5845 h 353"/>
                <a:gd name="T76" fmla="*/ 52578 w 289"/>
                <a:gd name="T77" fmla="*/ 7026 h 353"/>
                <a:gd name="T78" fmla="*/ 51024 w 289"/>
                <a:gd name="T79" fmla="*/ 9407 h 35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89"/>
                <a:gd name="T121" fmla="*/ 0 h 353"/>
                <a:gd name="T122" fmla="*/ 289 w 289"/>
                <a:gd name="T123" fmla="*/ 353 h 353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89" h="353">
                  <a:moveTo>
                    <a:pt x="251" y="256"/>
                  </a:moveTo>
                  <a:lnTo>
                    <a:pt x="229" y="264"/>
                  </a:lnTo>
                  <a:lnTo>
                    <a:pt x="214" y="264"/>
                  </a:lnTo>
                  <a:lnTo>
                    <a:pt x="199" y="240"/>
                  </a:lnTo>
                  <a:lnTo>
                    <a:pt x="177" y="232"/>
                  </a:lnTo>
                  <a:lnTo>
                    <a:pt x="163" y="272"/>
                  </a:lnTo>
                  <a:lnTo>
                    <a:pt x="133" y="280"/>
                  </a:lnTo>
                  <a:lnTo>
                    <a:pt x="126" y="312"/>
                  </a:lnTo>
                  <a:lnTo>
                    <a:pt x="96" y="352"/>
                  </a:lnTo>
                  <a:lnTo>
                    <a:pt x="89" y="312"/>
                  </a:lnTo>
                  <a:lnTo>
                    <a:pt x="81" y="304"/>
                  </a:lnTo>
                  <a:lnTo>
                    <a:pt x="81" y="296"/>
                  </a:lnTo>
                  <a:lnTo>
                    <a:pt x="74" y="272"/>
                  </a:lnTo>
                  <a:lnTo>
                    <a:pt x="81" y="248"/>
                  </a:lnTo>
                  <a:lnTo>
                    <a:pt x="37" y="240"/>
                  </a:lnTo>
                  <a:lnTo>
                    <a:pt x="0" y="216"/>
                  </a:lnTo>
                  <a:lnTo>
                    <a:pt x="0" y="208"/>
                  </a:lnTo>
                  <a:lnTo>
                    <a:pt x="7" y="184"/>
                  </a:lnTo>
                  <a:lnTo>
                    <a:pt x="44" y="192"/>
                  </a:lnTo>
                  <a:lnTo>
                    <a:pt x="59" y="168"/>
                  </a:lnTo>
                  <a:lnTo>
                    <a:pt x="37" y="136"/>
                  </a:lnTo>
                  <a:lnTo>
                    <a:pt x="59" y="120"/>
                  </a:lnTo>
                  <a:lnTo>
                    <a:pt x="89" y="120"/>
                  </a:lnTo>
                  <a:lnTo>
                    <a:pt x="103" y="64"/>
                  </a:lnTo>
                  <a:lnTo>
                    <a:pt x="111" y="40"/>
                  </a:lnTo>
                  <a:lnTo>
                    <a:pt x="133" y="16"/>
                  </a:lnTo>
                  <a:lnTo>
                    <a:pt x="133" y="0"/>
                  </a:lnTo>
                  <a:lnTo>
                    <a:pt x="170" y="8"/>
                  </a:lnTo>
                  <a:lnTo>
                    <a:pt x="170" y="40"/>
                  </a:lnTo>
                  <a:lnTo>
                    <a:pt x="140" y="88"/>
                  </a:lnTo>
                  <a:lnTo>
                    <a:pt x="148" y="144"/>
                  </a:lnTo>
                  <a:lnTo>
                    <a:pt x="163" y="144"/>
                  </a:lnTo>
                  <a:lnTo>
                    <a:pt x="177" y="128"/>
                  </a:lnTo>
                  <a:lnTo>
                    <a:pt x="214" y="128"/>
                  </a:lnTo>
                  <a:lnTo>
                    <a:pt x="229" y="136"/>
                  </a:lnTo>
                  <a:lnTo>
                    <a:pt x="259" y="136"/>
                  </a:lnTo>
                  <a:lnTo>
                    <a:pt x="259" y="144"/>
                  </a:lnTo>
                  <a:lnTo>
                    <a:pt x="288" y="160"/>
                  </a:lnTo>
                  <a:lnTo>
                    <a:pt x="259" y="192"/>
                  </a:lnTo>
                  <a:lnTo>
                    <a:pt x="251" y="25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 rot="704206">
              <a:off x="1384" y="2144"/>
              <a:ext cx="167" cy="208"/>
            </a:xfrm>
            <a:custGeom>
              <a:avLst/>
              <a:gdLst>
                <a:gd name="T0" fmla="*/ 21311 w 141"/>
                <a:gd name="T1" fmla="*/ 1061 h 185"/>
                <a:gd name="T2" fmla="*/ 22435 w 141"/>
                <a:gd name="T3" fmla="*/ 2143 h 185"/>
                <a:gd name="T4" fmla="*/ 19910 w 141"/>
                <a:gd name="T5" fmla="*/ 2697 h 185"/>
                <a:gd name="T6" fmla="*/ 19910 w 141"/>
                <a:gd name="T7" fmla="*/ 3774 h 185"/>
                <a:gd name="T8" fmla="*/ 13082 w 141"/>
                <a:gd name="T9" fmla="*/ 4310 h 185"/>
                <a:gd name="T10" fmla="*/ 16461 w 141"/>
                <a:gd name="T11" fmla="*/ 5112 h 185"/>
                <a:gd name="T12" fmla="*/ 10467 w 141"/>
                <a:gd name="T13" fmla="*/ 5936 h 185"/>
                <a:gd name="T14" fmla="*/ 9431 w 141"/>
                <a:gd name="T15" fmla="*/ 6209 h 185"/>
                <a:gd name="T16" fmla="*/ 9431 w 141"/>
                <a:gd name="T17" fmla="*/ 4552 h 185"/>
                <a:gd name="T18" fmla="*/ 5914 w 141"/>
                <a:gd name="T19" fmla="*/ 4552 h 185"/>
                <a:gd name="T20" fmla="*/ 4490 w 141"/>
                <a:gd name="T21" fmla="*/ 5112 h 185"/>
                <a:gd name="T22" fmla="*/ 0 w 141"/>
                <a:gd name="T23" fmla="*/ 4044 h 185"/>
                <a:gd name="T24" fmla="*/ 4490 w 141"/>
                <a:gd name="T25" fmla="*/ 2697 h 185"/>
                <a:gd name="T26" fmla="*/ 5914 w 141"/>
                <a:gd name="T27" fmla="*/ 1661 h 185"/>
                <a:gd name="T28" fmla="*/ 10467 w 141"/>
                <a:gd name="T29" fmla="*/ 1341 h 185"/>
                <a:gd name="T30" fmla="*/ 13082 w 141"/>
                <a:gd name="T31" fmla="*/ 0 h 185"/>
                <a:gd name="T32" fmla="*/ 16461 w 141"/>
                <a:gd name="T33" fmla="*/ 254 h 185"/>
                <a:gd name="T34" fmla="*/ 18942 w 141"/>
                <a:gd name="T35" fmla="*/ 1061 h 185"/>
                <a:gd name="T36" fmla="*/ 21311 w 141"/>
                <a:gd name="T37" fmla="*/ 1061 h 1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1"/>
                <a:gd name="T58" fmla="*/ 0 h 185"/>
                <a:gd name="T59" fmla="*/ 141 w 141"/>
                <a:gd name="T60" fmla="*/ 185 h 18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1" h="185">
                  <a:moveTo>
                    <a:pt x="133" y="32"/>
                  </a:moveTo>
                  <a:lnTo>
                    <a:pt x="140" y="64"/>
                  </a:lnTo>
                  <a:lnTo>
                    <a:pt x="125" y="80"/>
                  </a:lnTo>
                  <a:lnTo>
                    <a:pt x="125" y="112"/>
                  </a:lnTo>
                  <a:lnTo>
                    <a:pt x="81" y="128"/>
                  </a:lnTo>
                  <a:lnTo>
                    <a:pt x="103" y="152"/>
                  </a:lnTo>
                  <a:lnTo>
                    <a:pt x="66" y="176"/>
                  </a:lnTo>
                  <a:lnTo>
                    <a:pt x="59" y="184"/>
                  </a:lnTo>
                  <a:lnTo>
                    <a:pt x="59" y="136"/>
                  </a:lnTo>
                  <a:lnTo>
                    <a:pt x="37" y="136"/>
                  </a:lnTo>
                  <a:lnTo>
                    <a:pt x="29" y="152"/>
                  </a:lnTo>
                  <a:lnTo>
                    <a:pt x="0" y="120"/>
                  </a:lnTo>
                  <a:lnTo>
                    <a:pt x="29" y="80"/>
                  </a:lnTo>
                  <a:lnTo>
                    <a:pt x="37" y="48"/>
                  </a:lnTo>
                  <a:lnTo>
                    <a:pt x="66" y="40"/>
                  </a:lnTo>
                  <a:lnTo>
                    <a:pt x="81" y="0"/>
                  </a:lnTo>
                  <a:lnTo>
                    <a:pt x="103" y="8"/>
                  </a:lnTo>
                  <a:lnTo>
                    <a:pt x="118" y="32"/>
                  </a:lnTo>
                  <a:lnTo>
                    <a:pt x="133" y="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 rot="704206">
              <a:off x="1186" y="2186"/>
              <a:ext cx="264" cy="218"/>
            </a:xfrm>
            <a:custGeom>
              <a:avLst/>
              <a:gdLst>
                <a:gd name="T0" fmla="*/ 25245 w 222"/>
                <a:gd name="T1" fmla="*/ 0 h 193"/>
                <a:gd name="T2" fmla="*/ 10616 w 222"/>
                <a:gd name="T3" fmla="*/ 293 h 193"/>
                <a:gd name="T4" fmla="*/ 5212 w 222"/>
                <a:gd name="T5" fmla="*/ 905 h 193"/>
                <a:gd name="T6" fmla="*/ 5212 w 222"/>
                <a:gd name="T7" fmla="*/ 1573 h 193"/>
                <a:gd name="T8" fmla="*/ 0 w 222"/>
                <a:gd name="T9" fmla="*/ 2148 h 193"/>
                <a:gd name="T10" fmla="*/ 3989 w 222"/>
                <a:gd name="T11" fmla="*/ 3095 h 193"/>
                <a:gd name="T12" fmla="*/ 9487 w 222"/>
                <a:gd name="T13" fmla="*/ 3095 h 193"/>
                <a:gd name="T14" fmla="*/ 10616 w 222"/>
                <a:gd name="T15" fmla="*/ 4354 h 193"/>
                <a:gd name="T16" fmla="*/ 11947 w 222"/>
                <a:gd name="T17" fmla="*/ 5307 h 193"/>
                <a:gd name="T18" fmla="*/ 18569 w 222"/>
                <a:gd name="T19" fmla="*/ 5307 h 193"/>
                <a:gd name="T20" fmla="*/ 24056 w 222"/>
                <a:gd name="T21" fmla="*/ 6786 h 193"/>
                <a:gd name="T22" fmla="*/ 29480 w 222"/>
                <a:gd name="T23" fmla="*/ 7444 h 193"/>
                <a:gd name="T24" fmla="*/ 33159 w 222"/>
                <a:gd name="T25" fmla="*/ 6495 h 193"/>
                <a:gd name="T26" fmla="*/ 31905 w 222"/>
                <a:gd name="T27" fmla="*/ 5564 h 193"/>
                <a:gd name="T28" fmla="*/ 38646 w 222"/>
                <a:gd name="T29" fmla="*/ 5564 h 193"/>
                <a:gd name="T30" fmla="*/ 40038 w 222"/>
                <a:gd name="T31" fmla="*/ 4354 h 193"/>
                <a:gd name="T32" fmla="*/ 38646 w 222"/>
                <a:gd name="T33" fmla="*/ 4698 h 193"/>
                <a:gd name="T34" fmla="*/ 38646 w 222"/>
                <a:gd name="T35" fmla="*/ 2750 h 193"/>
                <a:gd name="T36" fmla="*/ 34595 w 222"/>
                <a:gd name="T37" fmla="*/ 2750 h 193"/>
                <a:gd name="T38" fmla="*/ 33159 w 222"/>
                <a:gd name="T39" fmla="*/ 3413 h 193"/>
                <a:gd name="T40" fmla="*/ 27884 w 222"/>
                <a:gd name="T41" fmla="*/ 2148 h 193"/>
                <a:gd name="T42" fmla="*/ 26589 w 222"/>
                <a:gd name="T43" fmla="*/ 609 h 193"/>
                <a:gd name="T44" fmla="*/ 25245 w 222"/>
                <a:gd name="T45" fmla="*/ 293 h 193"/>
                <a:gd name="T46" fmla="*/ 25245 w 222"/>
                <a:gd name="T47" fmla="*/ 0 h 19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2"/>
                <a:gd name="T73" fmla="*/ 0 h 193"/>
                <a:gd name="T74" fmla="*/ 222 w 222"/>
                <a:gd name="T75" fmla="*/ 193 h 19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2" h="193">
                  <a:moveTo>
                    <a:pt x="140" y="0"/>
                  </a:moveTo>
                  <a:lnTo>
                    <a:pt x="59" y="8"/>
                  </a:lnTo>
                  <a:lnTo>
                    <a:pt x="29" y="24"/>
                  </a:lnTo>
                  <a:lnTo>
                    <a:pt x="29" y="40"/>
                  </a:lnTo>
                  <a:lnTo>
                    <a:pt x="0" y="56"/>
                  </a:lnTo>
                  <a:lnTo>
                    <a:pt x="22" y="80"/>
                  </a:lnTo>
                  <a:lnTo>
                    <a:pt x="52" y="80"/>
                  </a:lnTo>
                  <a:lnTo>
                    <a:pt x="59" y="112"/>
                  </a:lnTo>
                  <a:lnTo>
                    <a:pt x="66" y="136"/>
                  </a:lnTo>
                  <a:lnTo>
                    <a:pt x="103" y="136"/>
                  </a:lnTo>
                  <a:lnTo>
                    <a:pt x="133" y="176"/>
                  </a:lnTo>
                  <a:lnTo>
                    <a:pt x="162" y="192"/>
                  </a:lnTo>
                  <a:lnTo>
                    <a:pt x="184" y="168"/>
                  </a:lnTo>
                  <a:lnTo>
                    <a:pt x="177" y="144"/>
                  </a:lnTo>
                  <a:lnTo>
                    <a:pt x="214" y="144"/>
                  </a:lnTo>
                  <a:lnTo>
                    <a:pt x="221" y="112"/>
                  </a:lnTo>
                  <a:lnTo>
                    <a:pt x="214" y="120"/>
                  </a:lnTo>
                  <a:lnTo>
                    <a:pt x="214" y="72"/>
                  </a:lnTo>
                  <a:lnTo>
                    <a:pt x="192" y="72"/>
                  </a:lnTo>
                  <a:lnTo>
                    <a:pt x="184" y="88"/>
                  </a:lnTo>
                  <a:lnTo>
                    <a:pt x="155" y="56"/>
                  </a:lnTo>
                  <a:lnTo>
                    <a:pt x="147" y="16"/>
                  </a:lnTo>
                  <a:lnTo>
                    <a:pt x="140" y="8"/>
                  </a:lnTo>
                  <a:lnTo>
                    <a:pt x="14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 rot="704206">
              <a:off x="1227" y="2073"/>
              <a:ext cx="159" cy="118"/>
            </a:xfrm>
            <a:custGeom>
              <a:avLst/>
              <a:gdLst>
                <a:gd name="T0" fmla="*/ 8839 w 134"/>
                <a:gd name="T1" fmla="*/ 3435 h 105"/>
                <a:gd name="T2" fmla="*/ 5132 w 134"/>
                <a:gd name="T3" fmla="*/ 2654 h 105"/>
                <a:gd name="T4" fmla="*/ 5132 w 134"/>
                <a:gd name="T5" fmla="*/ 1870 h 105"/>
                <a:gd name="T6" fmla="*/ 0 w 134"/>
                <a:gd name="T7" fmla="*/ 1870 h 105"/>
                <a:gd name="T8" fmla="*/ 0 w 134"/>
                <a:gd name="T9" fmla="*/ 516 h 105"/>
                <a:gd name="T10" fmla="*/ 5132 w 134"/>
                <a:gd name="T11" fmla="*/ 0 h 105"/>
                <a:gd name="T12" fmla="*/ 8839 w 134"/>
                <a:gd name="T13" fmla="*/ 251 h 105"/>
                <a:gd name="T14" fmla="*/ 8839 w 134"/>
                <a:gd name="T15" fmla="*/ 516 h 105"/>
                <a:gd name="T16" fmla="*/ 15205 w 134"/>
                <a:gd name="T17" fmla="*/ 1337 h 105"/>
                <a:gd name="T18" fmla="*/ 22451 w 134"/>
                <a:gd name="T19" fmla="*/ 1625 h 105"/>
                <a:gd name="T20" fmla="*/ 21408 w 134"/>
                <a:gd name="T21" fmla="*/ 2397 h 105"/>
                <a:gd name="T22" fmla="*/ 22451 w 134"/>
                <a:gd name="T23" fmla="*/ 3179 h 105"/>
                <a:gd name="T24" fmla="*/ 8839 w 134"/>
                <a:gd name="T25" fmla="*/ 3435 h 10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4"/>
                <a:gd name="T40" fmla="*/ 0 h 105"/>
                <a:gd name="T41" fmla="*/ 134 w 134"/>
                <a:gd name="T42" fmla="*/ 105 h 10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4" h="105">
                  <a:moveTo>
                    <a:pt x="52" y="104"/>
                  </a:moveTo>
                  <a:lnTo>
                    <a:pt x="30" y="80"/>
                  </a:lnTo>
                  <a:lnTo>
                    <a:pt x="30" y="56"/>
                  </a:lnTo>
                  <a:lnTo>
                    <a:pt x="0" y="56"/>
                  </a:lnTo>
                  <a:lnTo>
                    <a:pt x="0" y="16"/>
                  </a:lnTo>
                  <a:lnTo>
                    <a:pt x="30" y="0"/>
                  </a:lnTo>
                  <a:lnTo>
                    <a:pt x="52" y="8"/>
                  </a:lnTo>
                  <a:lnTo>
                    <a:pt x="52" y="16"/>
                  </a:lnTo>
                  <a:lnTo>
                    <a:pt x="89" y="40"/>
                  </a:lnTo>
                  <a:lnTo>
                    <a:pt x="133" y="48"/>
                  </a:lnTo>
                  <a:lnTo>
                    <a:pt x="126" y="72"/>
                  </a:lnTo>
                  <a:lnTo>
                    <a:pt x="133" y="96"/>
                  </a:lnTo>
                  <a:lnTo>
                    <a:pt x="52" y="10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 rot="704206">
              <a:off x="1164" y="2119"/>
              <a:ext cx="116" cy="110"/>
            </a:xfrm>
            <a:custGeom>
              <a:avLst/>
              <a:gdLst>
                <a:gd name="T0" fmla="*/ 20616 w 97"/>
                <a:gd name="T1" fmla="*/ 2026 h 97"/>
                <a:gd name="T2" fmla="*/ 14415 w 97"/>
                <a:gd name="T3" fmla="*/ 2796 h 97"/>
                <a:gd name="T4" fmla="*/ 14415 w 97"/>
                <a:gd name="T5" fmla="*/ 3495 h 97"/>
                <a:gd name="T6" fmla="*/ 7887 w 97"/>
                <a:gd name="T7" fmla="*/ 4174 h 97"/>
                <a:gd name="T8" fmla="*/ 1500 w 97"/>
                <a:gd name="T9" fmla="*/ 3495 h 97"/>
                <a:gd name="T10" fmla="*/ 0 w 97"/>
                <a:gd name="T11" fmla="*/ 3495 h 97"/>
                <a:gd name="T12" fmla="*/ 1500 w 97"/>
                <a:gd name="T13" fmla="*/ 2026 h 97"/>
                <a:gd name="T14" fmla="*/ 6360 w 97"/>
                <a:gd name="T15" fmla="*/ 1047 h 97"/>
                <a:gd name="T16" fmla="*/ 6360 w 97"/>
                <a:gd name="T17" fmla="*/ 307 h 97"/>
                <a:gd name="T18" fmla="*/ 9432 w 97"/>
                <a:gd name="T19" fmla="*/ 0 h 97"/>
                <a:gd name="T20" fmla="*/ 15823 w 97"/>
                <a:gd name="T21" fmla="*/ 0 h 97"/>
                <a:gd name="T22" fmla="*/ 15823 w 97"/>
                <a:gd name="T23" fmla="*/ 1047 h 97"/>
                <a:gd name="T24" fmla="*/ 20616 w 97"/>
                <a:gd name="T25" fmla="*/ 2026 h 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"/>
                <a:gd name="T40" fmla="*/ 0 h 97"/>
                <a:gd name="T41" fmla="*/ 97 w 97"/>
                <a:gd name="T42" fmla="*/ 97 h 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" h="97">
                  <a:moveTo>
                    <a:pt x="96" y="48"/>
                  </a:moveTo>
                  <a:lnTo>
                    <a:pt x="67" y="64"/>
                  </a:lnTo>
                  <a:lnTo>
                    <a:pt x="67" y="80"/>
                  </a:lnTo>
                  <a:lnTo>
                    <a:pt x="37" y="96"/>
                  </a:lnTo>
                  <a:lnTo>
                    <a:pt x="7" y="80"/>
                  </a:lnTo>
                  <a:lnTo>
                    <a:pt x="0" y="80"/>
                  </a:lnTo>
                  <a:lnTo>
                    <a:pt x="7" y="48"/>
                  </a:lnTo>
                  <a:lnTo>
                    <a:pt x="30" y="24"/>
                  </a:lnTo>
                  <a:lnTo>
                    <a:pt x="30" y="8"/>
                  </a:lnTo>
                  <a:lnTo>
                    <a:pt x="44" y="0"/>
                  </a:lnTo>
                  <a:lnTo>
                    <a:pt x="74" y="0"/>
                  </a:lnTo>
                  <a:lnTo>
                    <a:pt x="74" y="24"/>
                  </a:lnTo>
                  <a:lnTo>
                    <a:pt x="96" y="4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 rot="704206">
              <a:off x="1116" y="2321"/>
              <a:ext cx="205" cy="171"/>
            </a:xfrm>
            <a:custGeom>
              <a:avLst/>
              <a:gdLst>
                <a:gd name="T0" fmla="*/ 24107 w 171"/>
                <a:gd name="T1" fmla="*/ 0 h 153"/>
                <a:gd name="T2" fmla="*/ 15352 w 171"/>
                <a:gd name="T3" fmla="*/ 823 h 153"/>
                <a:gd name="T4" fmla="*/ 10240 w 171"/>
                <a:gd name="T5" fmla="*/ 0 h 153"/>
                <a:gd name="T6" fmla="*/ 1548 w 171"/>
                <a:gd name="T7" fmla="*/ 0 h 153"/>
                <a:gd name="T8" fmla="*/ 0 w 171"/>
                <a:gd name="T9" fmla="*/ 1340 h 153"/>
                <a:gd name="T10" fmla="*/ 0 w 171"/>
                <a:gd name="T11" fmla="*/ 1895 h 153"/>
                <a:gd name="T12" fmla="*/ 3449 w 171"/>
                <a:gd name="T13" fmla="*/ 2692 h 153"/>
                <a:gd name="T14" fmla="*/ 8542 w 171"/>
                <a:gd name="T15" fmla="*/ 3772 h 153"/>
                <a:gd name="T16" fmla="*/ 8542 w 171"/>
                <a:gd name="T17" fmla="*/ 5088 h 153"/>
                <a:gd name="T18" fmla="*/ 15352 w 171"/>
                <a:gd name="T19" fmla="*/ 5088 h 153"/>
                <a:gd name="T20" fmla="*/ 18655 w 171"/>
                <a:gd name="T21" fmla="*/ 4026 h 153"/>
                <a:gd name="T22" fmla="*/ 27085 w 171"/>
                <a:gd name="T23" fmla="*/ 3772 h 153"/>
                <a:gd name="T24" fmla="*/ 29019 w 171"/>
                <a:gd name="T25" fmla="*/ 2692 h 153"/>
                <a:gd name="T26" fmla="*/ 34055 w 171"/>
                <a:gd name="T27" fmla="*/ 2405 h 153"/>
                <a:gd name="T28" fmla="*/ 39374 w 171"/>
                <a:gd name="T29" fmla="*/ 1340 h 153"/>
                <a:gd name="T30" fmla="*/ 32289 w 171"/>
                <a:gd name="T31" fmla="*/ 0 h 153"/>
                <a:gd name="T32" fmla="*/ 24107 w 171"/>
                <a:gd name="T33" fmla="*/ 0 h 15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1"/>
                <a:gd name="T52" fmla="*/ 0 h 153"/>
                <a:gd name="T53" fmla="*/ 171 w 171"/>
                <a:gd name="T54" fmla="*/ 153 h 15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1" h="153">
                  <a:moveTo>
                    <a:pt x="104" y="0"/>
                  </a:moveTo>
                  <a:lnTo>
                    <a:pt x="67" y="24"/>
                  </a:lnTo>
                  <a:lnTo>
                    <a:pt x="44" y="0"/>
                  </a:lnTo>
                  <a:lnTo>
                    <a:pt x="7" y="0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15" y="80"/>
                  </a:lnTo>
                  <a:lnTo>
                    <a:pt x="37" y="112"/>
                  </a:lnTo>
                  <a:lnTo>
                    <a:pt x="37" y="152"/>
                  </a:lnTo>
                  <a:lnTo>
                    <a:pt x="67" y="152"/>
                  </a:lnTo>
                  <a:lnTo>
                    <a:pt x="81" y="120"/>
                  </a:lnTo>
                  <a:lnTo>
                    <a:pt x="118" y="112"/>
                  </a:lnTo>
                  <a:lnTo>
                    <a:pt x="126" y="80"/>
                  </a:lnTo>
                  <a:lnTo>
                    <a:pt x="148" y="72"/>
                  </a:lnTo>
                  <a:lnTo>
                    <a:pt x="170" y="40"/>
                  </a:lnTo>
                  <a:lnTo>
                    <a:pt x="140" y="0"/>
                  </a:lnTo>
                  <a:lnTo>
                    <a:pt x="104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Freeform 42"/>
            <p:cNvSpPr>
              <a:spLocks/>
            </p:cNvSpPr>
            <p:nvPr/>
          </p:nvSpPr>
          <p:spPr bwMode="auto">
            <a:xfrm rot="704206">
              <a:off x="858" y="2206"/>
              <a:ext cx="344" cy="308"/>
            </a:xfrm>
            <a:custGeom>
              <a:avLst/>
              <a:gdLst>
                <a:gd name="T0" fmla="*/ 20091 w 259"/>
                <a:gd name="T1" fmla="*/ 9855 h 273"/>
                <a:gd name="T2" fmla="*/ 24056 w 259"/>
                <a:gd name="T3" fmla="*/ 10114 h 273"/>
                <a:gd name="T4" fmla="*/ 25245 w 259"/>
                <a:gd name="T5" fmla="*/ 8959 h 273"/>
                <a:gd name="T6" fmla="*/ 35910 w 259"/>
                <a:gd name="T7" fmla="*/ 8368 h 273"/>
                <a:gd name="T8" fmla="*/ 41286 w 259"/>
                <a:gd name="T9" fmla="*/ 8368 h 273"/>
                <a:gd name="T10" fmla="*/ 46659 w 259"/>
                <a:gd name="T11" fmla="*/ 8059 h 273"/>
                <a:gd name="T12" fmla="*/ 46659 w 259"/>
                <a:gd name="T13" fmla="*/ 6621 h 273"/>
                <a:gd name="T14" fmla="*/ 42640 w 259"/>
                <a:gd name="T15" fmla="*/ 5339 h 273"/>
                <a:gd name="T16" fmla="*/ 40038 w 259"/>
                <a:gd name="T17" fmla="*/ 4449 h 273"/>
                <a:gd name="T18" fmla="*/ 40038 w 259"/>
                <a:gd name="T19" fmla="*/ 3854 h 273"/>
                <a:gd name="T20" fmla="*/ 31905 w 259"/>
                <a:gd name="T21" fmla="*/ 3854 h 273"/>
                <a:gd name="T22" fmla="*/ 29480 w 259"/>
                <a:gd name="T23" fmla="*/ 2995 h 273"/>
                <a:gd name="T24" fmla="*/ 26589 w 259"/>
                <a:gd name="T25" fmla="*/ 2371 h 273"/>
                <a:gd name="T26" fmla="*/ 22561 w 259"/>
                <a:gd name="T27" fmla="*/ 2371 h 273"/>
                <a:gd name="T28" fmla="*/ 17530 w 259"/>
                <a:gd name="T29" fmla="*/ 1225 h 273"/>
                <a:gd name="T30" fmla="*/ 14741 w 259"/>
                <a:gd name="T31" fmla="*/ 1225 h 273"/>
                <a:gd name="T32" fmla="*/ 9487 w 259"/>
                <a:gd name="T33" fmla="*/ 0 h 273"/>
                <a:gd name="T34" fmla="*/ 7978 w 259"/>
                <a:gd name="T35" fmla="*/ 0 h 273"/>
                <a:gd name="T36" fmla="*/ 3989 w 259"/>
                <a:gd name="T37" fmla="*/ 597 h 273"/>
                <a:gd name="T38" fmla="*/ 0 w 259"/>
                <a:gd name="T39" fmla="*/ 597 h 273"/>
                <a:gd name="T40" fmla="*/ 0 w 259"/>
                <a:gd name="T41" fmla="*/ 2086 h 273"/>
                <a:gd name="T42" fmla="*/ 0 w 259"/>
                <a:gd name="T43" fmla="*/ 3256 h 273"/>
                <a:gd name="T44" fmla="*/ 10616 w 259"/>
                <a:gd name="T45" fmla="*/ 4144 h 273"/>
                <a:gd name="T46" fmla="*/ 10616 w 259"/>
                <a:gd name="T47" fmla="*/ 5339 h 273"/>
                <a:gd name="T48" fmla="*/ 7978 w 259"/>
                <a:gd name="T49" fmla="*/ 5662 h 273"/>
                <a:gd name="T50" fmla="*/ 10616 w 259"/>
                <a:gd name="T51" fmla="*/ 5950 h 273"/>
                <a:gd name="T52" fmla="*/ 17530 w 259"/>
                <a:gd name="T53" fmla="*/ 6621 h 273"/>
                <a:gd name="T54" fmla="*/ 17530 w 259"/>
                <a:gd name="T55" fmla="*/ 7480 h 273"/>
                <a:gd name="T56" fmla="*/ 17530 w 259"/>
                <a:gd name="T57" fmla="*/ 7760 h 273"/>
                <a:gd name="T58" fmla="*/ 20091 w 259"/>
                <a:gd name="T59" fmla="*/ 9855 h 27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59"/>
                <a:gd name="T91" fmla="*/ 0 h 273"/>
                <a:gd name="T92" fmla="*/ 259 w 259"/>
                <a:gd name="T93" fmla="*/ 273 h 27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59" h="273">
                  <a:moveTo>
                    <a:pt x="111" y="264"/>
                  </a:moveTo>
                  <a:lnTo>
                    <a:pt x="133" y="272"/>
                  </a:lnTo>
                  <a:lnTo>
                    <a:pt x="140" y="240"/>
                  </a:lnTo>
                  <a:lnTo>
                    <a:pt x="199" y="224"/>
                  </a:lnTo>
                  <a:lnTo>
                    <a:pt x="229" y="224"/>
                  </a:lnTo>
                  <a:lnTo>
                    <a:pt x="258" y="216"/>
                  </a:lnTo>
                  <a:lnTo>
                    <a:pt x="258" y="176"/>
                  </a:lnTo>
                  <a:lnTo>
                    <a:pt x="236" y="144"/>
                  </a:lnTo>
                  <a:lnTo>
                    <a:pt x="221" y="120"/>
                  </a:lnTo>
                  <a:lnTo>
                    <a:pt x="221" y="104"/>
                  </a:lnTo>
                  <a:lnTo>
                    <a:pt x="177" y="104"/>
                  </a:lnTo>
                  <a:lnTo>
                    <a:pt x="162" y="80"/>
                  </a:lnTo>
                  <a:lnTo>
                    <a:pt x="147" y="64"/>
                  </a:lnTo>
                  <a:lnTo>
                    <a:pt x="125" y="64"/>
                  </a:lnTo>
                  <a:lnTo>
                    <a:pt x="96" y="32"/>
                  </a:lnTo>
                  <a:lnTo>
                    <a:pt x="81" y="32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22" y="16"/>
                  </a:lnTo>
                  <a:lnTo>
                    <a:pt x="0" y="16"/>
                  </a:lnTo>
                  <a:lnTo>
                    <a:pt x="0" y="56"/>
                  </a:lnTo>
                  <a:lnTo>
                    <a:pt x="0" y="88"/>
                  </a:lnTo>
                  <a:lnTo>
                    <a:pt x="59" y="112"/>
                  </a:lnTo>
                  <a:lnTo>
                    <a:pt x="59" y="144"/>
                  </a:lnTo>
                  <a:lnTo>
                    <a:pt x="44" y="152"/>
                  </a:lnTo>
                  <a:lnTo>
                    <a:pt x="59" y="160"/>
                  </a:lnTo>
                  <a:lnTo>
                    <a:pt x="96" y="176"/>
                  </a:lnTo>
                  <a:lnTo>
                    <a:pt x="96" y="200"/>
                  </a:lnTo>
                  <a:lnTo>
                    <a:pt x="96" y="208"/>
                  </a:lnTo>
                  <a:lnTo>
                    <a:pt x="111" y="26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Freeform 43"/>
            <p:cNvSpPr>
              <a:spLocks/>
            </p:cNvSpPr>
            <p:nvPr/>
          </p:nvSpPr>
          <p:spPr bwMode="auto">
            <a:xfrm rot="704206">
              <a:off x="1072" y="2202"/>
              <a:ext cx="193" cy="154"/>
            </a:xfrm>
            <a:custGeom>
              <a:avLst/>
              <a:gdLst>
                <a:gd name="T0" fmla="*/ 10391 w 163"/>
                <a:gd name="T1" fmla="*/ 0 h 137"/>
                <a:gd name="T2" fmla="*/ 15297 w 163"/>
                <a:gd name="T3" fmla="*/ 516 h 137"/>
                <a:gd name="T4" fmla="*/ 18843 w 163"/>
                <a:gd name="T5" fmla="*/ 1340 h 137"/>
                <a:gd name="T6" fmla="*/ 23406 w 163"/>
                <a:gd name="T7" fmla="*/ 1340 h 137"/>
                <a:gd name="T8" fmla="*/ 24587 w 163"/>
                <a:gd name="T9" fmla="*/ 2404 h 137"/>
                <a:gd name="T10" fmla="*/ 25843 w 163"/>
                <a:gd name="T11" fmla="*/ 3186 h 137"/>
                <a:gd name="T12" fmla="*/ 19790 w 163"/>
                <a:gd name="T13" fmla="*/ 4022 h 137"/>
                <a:gd name="T14" fmla="*/ 16352 w 163"/>
                <a:gd name="T15" fmla="*/ 3186 h 137"/>
                <a:gd name="T16" fmla="*/ 10391 w 163"/>
                <a:gd name="T17" fmla="*/ 3186 h 137"/>
                <a:gd name="T18" fmla="*/ 9378 w 163"/>
                <a:gd name="T19" fmla="*/ 4524 h 137"/>
                <a:gd name="T20" fmla="*/ 2465 w 163"/>
                <a:gd name="T21" fmla="*/ 4524 h 137"/>
                <a:gd name="T22" fmla="*/ 0 w 163"/>
                <a:gd name="T23" fmla="*/ 3767 h 137"/>
                <a:gd name="T24" fmla="*/ 3549 w 163"/>
                <a:gd name="T25" fmla="*/ 2691 h 137"/>
                <a:gd name="T26" fmla="*/ 2465 w 163"/>
                <a:gd name="T27" fmla="*/ 1895 h 137"/>
                <a:gd name="T28" fmla="*/ 4465 w 163"/>
                <a:gd name="T29" fmla="*/ 1340 h 137"/>
                <a:gd name="T30" fmla="*/ 3549 w 163"/>
                <a:gd name="T31" fmla="*/ 516 h 137"/>
                <a:gd name="T32" fmla="*/ 6975 w 163"/>
                <a:gd name="T33" fmla="*/ 516 h 137"/>
                <a:gd name="T34" fmla="*/ 10391 w 163"/>
                <a:gd name="T35" fmla="*/ 0 h 1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3"/>
                <a:gd name="T55" fmla="*/ 0 h 137"/>
                <a:gd name="T56" fmla="*/ 163 w 163"/>
                <a:gd name="T57" fmla="*/ 137 h 1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3" h="137">
                  <a:moveTo>
                    <a:pt x="66" y="0"/>
                  </a:moveTo>
                  <a:lnTo>
                    <a:pt x="96" y="16"/>
                  </a:lnTo>
                  <a:lnTo>
                    <a:pt x="118" y="40"/>
                  </a:lnTo>
                  <a:lnTo>
                    <a:pt x="147" y="40"/>
                  </a:lnTo>
                  <a:lnTo>
                    <a:pt x="155" y="72"/>
                  </a:lnTo>
                  <a:lnTo>
                    <a:pt x="162" y="96"/>
                  </a:lnTo>
                  <a:lnTo>
                    <a:pt x="125" y="120"/>
                  </a:lnTo>
                  <a:lnTo>
                    <a:pt x="103" y="96"/>
                  </a:lnTo>
                  <a:lnTo>
                    <a:pt x="66" y="96"/>
                  </a:lnTo>
                  <a:lnTo>
                    <a:pt x="59" y="136"/>
                  </a:lnTo>
                  <a:lnTo>
                    <a:pt x="15" y="136"/>
                  </a:lnTo>
                  <a:lnTo>
                    <a:pt x="0" y="112"/>
                  </a:lnTo>
                  <a:lnTo>
                    <a:pt x="22" y="80"/>
                  </a:lnTo>
                  <a:lnTo>
                    <a:pt x="15" y="56"/>
                  </a:lnTo>
                  <a:lnTo>
                    <a:pt x="29" y="40"/>
                  </a:lnTo>
                  <a:lnTo>
                    <a:pt x="22" y="16"/>
                  </a:lnTo>
                  <a:lnTo>
                    <a:pt x="44" y="16"/>
                  </a:lnTo>
                  <a:lnTo>
                    <a:pt x="66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 rot="704206">
              <a:off x="672" y="2204"/>
              <a:ext cx="301" cy="288"/>
            </a:xfrm>
            <a:custGeom>
              <a:avLst/>
              <a:gdLst>
                <a:gd name="T0" fmla="*/ 10967 w 252"/>
                <a:gd name="T1" fmla="*/ 11124 h 257"/>
                <a:gd name="T2" fmla="*/ 4511 w 252"/>
                <a:gd name="T3" fmla="*/ 10312 h 257"/>
                <a:gd name="T4" fmla="*/ 6436 w 252"/>
                <a:gd name="T5" fmla="*/ 8786 h 257"/>
                <a:gd name="T6" fmla="*/ 0 w 252"/>
                <a:gd name="T7" fmla="*/ 7664 h 257"/>
                <a:gd name="T8" fmla="*/ 2118 w 252"/>
                <a:gd name="T9" fmla="*/ 7269 h 257"/>
                <a:gd name="T10" fmla="*/ 17208 w 252"/>
                <a:gd name="T11" fmla="*/ 6861 h 257"/>
                <a:gd name="T12" fmla="*/ 15088 w 252"/>
                <a:gd name="T13" fmla="*/ 5334 h 257"/>
                <a:gd name="T14" fmla="*/ 19358 w 252"/>
                <a:gd name="T15" fmla="*/ 4189 h 257"/>
                <a:gd name="T16" fmla="*/ 24076 w 252"/>
                <a:gd name="T17" fmla="*/ 3848 h 257"/>
                <a:gd name="T18" fmla="*/ 19358 w 252"/>
                <a:gd name="T19" fmla="*/ 1900 h 257"/>
                <a:gd name="T20" fmla="*/ 24076 w 252"/>
                <a:gd name="T21" fmla="*/ 1564 h 257"/>
                <a:gd name="T22" fmla="*/ 24076 w 252"/>
                <a:gd name="T23" fmla="*/ 369 h 257"/>
                <a:gd name="T24" fmla="*/ 34869 w 252"/>
                <a:gd name="T25" fmla="*/ 0 h 257"/>
                <a:gd name="T26" fmla="*/ 39247 w 252"/>
                <a:gd name="T27" fmla="*/ 761 h 257"/>
                <a:gd name="T28" fmla="*/ 45535 w 252"/>
                <a:gd name="T29" fmla="*/ 1121 h 257"/>
                <a:gd name="T30" fmla="*/ 45535 w 252"/>
                <a:gd name="T31" fmla="*/ 2678 h 257"/>
                <a:gd name="T32" fmla="*/ 63314 w 252"/>
                <a:gd name="T33" fmla="*/ 3848 h 257"/>
                <a:gd name="T34" fmla="*/ 63314 w 252"/>
                <a:gd name="T35" fmla="*/ 5334 h 257"/>
                <a:gd name="T36" fmla="*/ 58545 w 252"/>
                <a:gd name="T37" fmla="*/ 5709 h 257"/>
                <a:gd name="T38" fmla="*/ 63314 w 252"/>
                <a:gd name="T39" fmla="*/ 6080 h 257"/>
                <a:gd name="T40" fmla="*/ 74003 w 252"/>
                <a:gd name="T41" fmla="*/ 6861 h 257"/>
                <a:gd name="T42" fmla="*/ 74003 w 252"/>
                <a:gd name="T43" fmla="*/ 8002 h 257"/>
                <a:gd name="T44" fmla="*/ 74003 w 252"/>
                <a:gd name="T45" fmla="*/ 8489 h 257"/>
                <a:gd name="T46" fmla="*/ 56675 w 252"/>
                <a:gd name="T47" fmla="*/ 10312 h 257"/>
                <a:gd name="T48" fmla="*/ 56675 w 252"/>
                <a:gd name="T49" fmla="*/ 11880 h 257"/>
                <a:gd name="T50" fmla="*/ 49973 w 252"/>
                <a:gd name="T51" fmla="*/ 12208 h 257"/>
                <a:gd name="T52" fmla="*/ 45535 w 252"/>
                <a:gd name="T53" fmla="*/ 10696 h 257"/>
                <a:gd name="T54" fmla="*/ 34869 w 252"/>
                <a:gd name="T55" fmla="*/ 11124 h 257"/>
                <a:gd name="T56" fmla="*/ 34869 w 252"/>
                <a:gd name="T57" fmla="*/ 11447 h 257"/>
                <a:gd name="T58" fmla="*/ 28423 w 252"/>
                <a:gd name="T59" fmla="*/ 11447 h 257"/>
                <a:gd name="T60" fmla="*/ 26230 w 252"/>
                <a:gd name="T61" fmla="*/ 9914 h 257"/>
                <a:gd name="T62" fmla="*/ 21526 w 252"/>
                <a:gd name="T63" fmla="*/ 10696 h 257"/>
                <a:gd name="T64" fmla="*/ 10967 w 252"/>
                <a:gd name="T65" fmla="*/ 11124 h 2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2"/>
                <a:gd name="T100" fmla="*/ 0 h 257"/>
                <a:gd name="T101" fmla="*/ 252 w 252"/>
                <a:gd name="T102" fmla="*/ 257 h 2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2" h="257">
                  <a:moveTo>
                    <a:pt x="37" y="232"/>
                  </a:moveTo>
                  <a:lnTo>
                    <a:pt x="15" y="216"/>
                  </a:lnTo>
                  <a:lnTo>
                    <a:pt x="22" y="184"/>
                  </a:lnTo>
                  <a:lnTo>
                    <a:pt x="0" y="160"/>
                  </a:lnTo>
                  <a:lnTo>
                    <a:pt x="7" y="152"/>
                  </a:lnTo>
                  <a:lnTo>
                    <a:pt x="59" y="144"/>
                  </a:lnTo>
                  <a:lnTo>
                    <a:pt x="52" y="112"/>
                  </a:lnTo>
                  <a:lnTo>
                    <a:pt x="66" y="88"/>
                  </a:lnTo>
                  <a:lnTo>
                    <a:pt x="81" y="80"/>
                  </a:lnTo>
                  <a:lnTo>
                    <a:pt x="66" y="40"/>
                  </a:lnTo>
                  <a:lnTo>
                    <a:pt x="81" y="32"/>
                  </a:lnTo>
                  <a:lnTo>
                    <a:pt x="81" y="8"/>
                  </a:lnTo>
                  <a:lnTo>
                    <a:pt x="118" y="0"/>
                  </a:lnTo>
                  <a:lnTo>
                    <a:pt x="133" y="16"/>
                  </a:lnTo>
                  <a:lnTo>
                    <a:pt x="155" y="24"/>
                  </a:lnTo>
                  <a:lnTo>
                    <a:pt x="155" y="56"/>
                  </a:lnTo>
                  <a:lnTo>
                    <a:pt x="214" y="80"/>
                  </a:lnTo>
                  <a:lnTo>
                    <a:pt x="214" y="112"/>
                  </a:lnTo>
                  <a:lnTo>
                    <a:pt x="199" y="120"/>
                  </a:lnTo>
                  <a:lnTo>
                    <a:pt x="214" y="128"/>
                  </a:lnTo>
                  <a:lnTo>
                    <a:pt x="251" y="144"/>
                  </a:lnTo>
                  <a:lnTo>
                    <a:pt x="251" y="168"/>
                  </a:lnTo>
                  <a:lnTo>
                    <a:pt x="251" y="176"/>
                  </a:lnTo>
                  <a:lnTo>
                    <a:pt x="192" y="216"/>
                  </a:lnTo>
                  <a:lnTo>
                    <a:pt x="192" y="248"/>
                  </a:lnTo>
                  <a:lnTo>
                    <a:pt x="170" y="256"/>
                  </a:lnTo>
                  <a:lnTo>
                    <a:pt x="155" y="224"/>
                  </a:lnTo>
                  <a:lnTo>
                    <a:pt x="118" y="232"/>
                  </a:lnTo>
                  <a:lnTo>
                    <a:pt x="118" y="240"/>
                  </a:lnTo>
                  <a:lnTo>
                    <a:pt x="96" y="240"/>
                  </a:lnTo>
                  <a:lnTo>
                    <a:pt x="89" y="208"/>
                  </a:lnTo>
                  <a:lnTo>
                    <a:pt x="74" y="224"/>
                  </a:lnTo>
                  <a:lnTo>
                    <a:pt x="37" y="2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ru-RU" sz="1400" kern="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endParaRPr lang="ru-RU" sz="14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 rot="704206">
              <a:off x="538" y="2412"/>
              <a:ext cx="264" cy="289"/>
            </a:xfrm>
            <a:custGeom>
              <a:avLst/>
              <a:gdLst>
                <a:gd name="T0" fmla="*/ 28412 w 222"/>
                <a:gd name="T1" fmla="*/ 1040 h 257"/>
                <a:gd name="T2" fmla="*/ 37601 w 222"/>
                <a:gd name="T3" fmla="*/ 652 h 257"/>
                <a:gd name="T4" fmla="*/ 41689 w 222"/>
                <a:gd name="T5" fmla="*/ 0 h 257"/>
                <a:gd name="T6" fmla="*/ 43234 w 222"/>
                <a:gd name="T7" fmla="*/ 1345 h 257"/>
                <a:gd name="T8" fmla="*/ 48923 w 222"/>
                <a:gd name="T9" fmla="*/ 1345 h 257"/>
                <a:gd name="T10" fmla="*/ 46892 w 222"/>
                <a:gd name="T11" fmla="*/ 2103 h 257"/>
                <a:gd name="T12" fmla="*/ 48923 w 222"/>
                <a:gd name="T13" fmla="*/ 4059 h 257"/>
                <a:gd name="T14" fmla="*/ 56621 w 222"/>
                <a:gd name="T15" fmla="*/ 5131 h 257"/>
                <a:gd name="T16" fmla="*/ 50783 w 222"/>
                <a:gd name="T17" fmla="*/ 5480 h 257"/>
                <a:gd name="T18" fmla="*/ 50783 w 222"/>
                <a:gd name="T19" fmla="*/ 7244 h 257"/>
                <a:gd name="T20" fmla="*/ 43234 w 222"/>
                <a:gd name="T21" fmla="*/ 7244 h 257"/>
                <a:gd name="T22" fmla="*/ 45119 w 222"/>
                <a:gd name="T23" fmla="*/ 8568 h 257"/>
                <a:gd name="T24" fmla="*/ 39432 w 222"/>
                <a:gd name="T25" fmla="*/ 9226 h 257"/>
                <a:gd name="T26" fmla="*/ 43234 w 222"/>
                <a:gd name="T27" fmla="*/ 9556 h 257"/>
                <a:gd name="T28" fmla="*/ 30021 w 222"/>
                <a:gd name="T29" fmla="*/ 10917 h 257"/>
                <a:gd name="T30" fmla="*/ 28412 w 222"/>
                <a:gd name="T31" fmla="*/ 9888 h 257"/>
                <a:gd name="T32" fmla="*/ 22561 w 222"/>
                <a:gd name="T33" fmla="*/ 9556 h 257"/>
                <a:gd name="T34" fmla="*/ 20846 w 222"/>
                <a:gd name="T35" fmla="*/ 7527 h 257"/>
                <a:gd name="T36" fmla="*/ 18972 w 222"/>
                <a:gd name="T37" fmla="*/ 6488 h 257"/>
                <a:gd name="T38" fmla="*/ 13416 w 222"/>
                <a:gd name="T39" fmla="*/ 5131 h 257"/>
                <a:gd name="T40" fmla="*/ 7371 w 222"/>
                <a:gd name="T41" fmla="*/ 3781 h 257"/>
                <a:gd name="T42" fmla="*/ 3904 w 222"/>
                <a:gd name="T43" fmla="*/ 3426 h 257"/>
                <a:gd name="T44" fmla="*/ 0 w 222"/>
                <a:gd name="T45" fmla="*/ 1700 h 257"/>
                <a:gd name="T46" fmla="*/ 3904 w 222"/>
                <a:gd name="T47" fmla="*/ 1345 h 257"/>
                <a:gd name="T48" fmla="*/ 7371 w 222"/>
                <a:gd name="T49" fmla="*/ 2410 h 257"/>
                <a:gd name="T50" fmla="*/ 11282 w 222"/>
                <a:gd name="T51" fmla="*/ 2410 h 257"/>
                <a:gd name="T52" fmla="*/ 9487 w 222"/>
                <a:gd name="T53" fmla="*/ 3426 h 257"/>
                <a:gd name="T54" fmla="*/ 13416 w 222"/>
                <a:gd name="T55" fmla="*/ 3426 h 257"/>
                <a:gd name="T56" fmla="*/ 18972 w 222"/>
                <a:gd name="T57" fmla="*/ 4059 h 257"/>
                <a:gd name="T58" fmla="*/ 34019 w 222"/>
                <a:gd name="T59" fmla="*/ 2410 h 257"/>
                <a:gd name="T60" fmla="*/ 31905 w 222"/>
                <a:gd name="T61" fmla="*/ 1700 h 257"/>
                <a:gd name="T62" fmla="*/ 26260 w 222"/>
                <a:gd name="T63" fmla="*/ 1700 h 257"/>
                <a:gd name="T64" fmla="*/ 28412 w 222"/>
                <a:gd name="T65" fmla="*/ 1040 h 2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2"/>
                <a:gd name="T100" fmla="*/ 0 h 257"/>
                <a:gd name="T101" fmla="*/ 222 w 222"/>
                <a:gd name="T102" fmla="*/ 257 h 2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2" h="257">
                  <a:moveTo>
                    <a:pt x="111" y="24"/>
                  </a:moveTo>
                  <a:lnTo>
                    <a:pt x="147" y="16"/>
                  </a:lnTo>
                  <a:lnTo>
                    <a:pt x="162" y="0"/>
                  </a:lnTo>
                  <a:lnTo>
                    <a:pt x="169" y="32"/>
                  </a:lnTo>
                  <a:lnTo>
                    <a:pt x="192" y="32"/>
                  </a:lnTo>
                  <a:lnTo>
                    <a:pt x="184" y="48"/>
                  </a:lnTo>
                  <a:lnTo>
                    <a:pt x="192" y="96"/>
                  </a:lnTo>
                  <a:lnTo>
                    <a:pt x="221" y="120"/>
                  </a:lnTo>
                  <a:lnTo>
                    <a:pt x="199" y="128"/>
                  </a:lnTo>
                  <a:lnTo>
                    <a:pt x="199" y="168"/>
                  </a:lnTo>
                  <a:lnTo>
                    <a:pt x="169" y="168"/>
                  </a:lnTo>
                  <a:lnTo>
                    <a:pt x="177" y="200"/>
                  </a:lnTo>
                  <a:lnTo>
                    <a:pt x="155" y="216"/>
                  </a:lnTo>
                  <a:lnTo>
                    <a:pt x="169" y="224"/>
                  </a:lnTo>
                  <a:lnTo>
                    <a:pt x="118" y="256"/>
                  </a:lnTo>
                  <a:lnTo>
                    <a:pt x="111" y="232"/>
                  </a:lnTo>
                  <a:lnTo>
                    <a:pt x="88" y="224"/>
                  </a:lnTo>
                  <a:lnTo>
                    <a:pt x="81" y="176"/>
                  </a:lnTo>
                  <a:lnTo>
                    <a:pt x="74" y="152"/>
                  </a:lnTo>
                  <a:lnTo>
                    <a:pt x="52" y="120"/>
                  </a:lnTo>
                  <a:lnTo>
                    <a:pt x="29" y="88"/>
                  </a:lnTo>
                  <a:lnTo>
                    <a:pt x="15" y="80"/>
                  </a:lnTo>
                  <a:lnTo>
                    <a:pt x="0" y="40"/>
                  </a:lnTo>
                  <a:lnTo>
                    <a:pt x="15" y="32"/>
                  </a:lnTo>
                  <a:lnTo>
                    <a:pt x="29" y="56"/>
                  </a:lnTo>
                  <a:lnTo>
                    <a:pt x="44" y="56"/>
                  </a:lnTo>
                  <a:lnTo>
                    <a:pt x="37" y="80"/>
                  </a:lnTo>
                  <a:lnTo>
                    <a:pt x="52" y="80"/>
                  </a:lnTo>
                  <a:lnTo>
                    <a:pt x="74" y="96"/>
                  </a:lnTo>
                  <a:lnTo>
                    <a:pt x="133" y="56"/>
                  </a:lnTo>
                  <a:lnTo>
                    <a:pt x="125" y="40"/>
                  </a:lnTo>
                  <a:lnTo>
                    <a:pt x="103" y="40"/>
                  </a:lnTo>
                  <a:lnTo>
                    <a:pt x="111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ru-RU" sz="1400" kern="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</p:txBody>
        </p:sp>
        <p:sp>
          <p:nvSpPr>
            <p:cNvPr id="51" name="Freeform 46"/>
            <p:cNvSpPr>
              <a:spLocks/>
            </p:cNvSpPr>
            <p:nvPr/>
          </p:nvSpPr>
          <p:spPr bwMode="auto">
            <a:xfrm rot="704206">
              <a:off x="1171" y="1141"/>
              <a:ext cx="380" cy="475"/>
            </a:xfrm>
            <a:custGeom>
              <a:avLst/>
              <a:gdLst>
                <a:gd name="T0" fmla="*/ 0 w 319"/>
                <a:gd name="T1" fmla="*/ 7576 h 417"/>
                <a:gd name="T2" fmla="*/ 19864 w 319"/>
                <a:gd name="T3" fmla="*/ 7315 h 417"/>
                <a:gd name="T4" fmla="*/ 22536 w 319"/>
                <a:gd name="T5" fmla="*/ 4901 h 417"/>
                <a:gd name="T6" fmla="*/ 26845 w 319"/>
                <a:gd name="T7" fmla="*/ 4593 h 417"/>
                <a:gd name="T8" fmla="*/ 32435 w 319"/>
                <a:gd name="T9" fmla="*/ 3228 h 417"/>
                <a:gd name="T10" fmla="*/ 35157 w 319"/>
                <a:gd name="T11" fmla="*/ 1914 h 417"/>
                <a:gd name="T12" fmla="*/ 43574 w 319"/>
                <a:gd name="T13" fmla="*/ 1353 h 417"/>
                <a:gd name="T14" fmla="*/ 47814 w 319"/>
                <a:gd name="T15" fmla="*/ 0 h 417"/>
                <a:gd name="T16" fmla="*/ 53548 w 319"/>
                <a:gd name="T17" fmla="*/ 1070 h 417"/>
                <a:gd name="T18" fmla="*/ 51997 w 319"/>
                <a:gd name="T19" fmla="*/ 2165 h 417"/>
                <a:gd name="T20" fmla="*/ 54826 w 319"/>
                <a:gd name="T21" fmla="*/ 2723 h 417"/>
                <a:gd name="T22" fmla="*/ 56501 w 319"/>
                <a:gd name="T23" fmla="*/ 1914 h 417"/>
                <a:gd name="T24" fmla="*/ 59172 w 319"/>
                <a:gd name="T25" fmla="*/ 2165 h 417"/>
                <a:gd name="T26" fmla="*/ 57717 w 319"/>
                <a:gd name="T27" fmla="*/ 2435 h 417"/>
                <a:gd name="T28" fmla="*/ 60537 w 319"/>
                <a:gd name="T29" fmla="*/ 4358 h 417"/>
                <a:gd name="T30" fmla="*/ 51997 w 319"/>
                <a:gd name="T31" fmla="*/ 5745 h 417"/>
                <a:gd name="T32" fmla="*/ 49412 w 319"/>
                <a:gd name="T33" fmla="*/ 7576 h 417"/>
                <a:gd name="T34" fmla="*/ 51997 w 319"/>
                <a:gd name="T35" fmla="*/ 8664 h 417"/>
                <a:gd name="T36" fmla="*/ 47814 w 319"/>
                <a:gd name="T37" fmla="*/ 9526 h 417"/>
                <a:gd name="T38" fmla="*/ 44992 w 319"/>
                <a:gd name="T39" fmla="*/ 9526 h 417"/>
                <a:gd name="T40" fmla="*/ 40852 w 319"/>
                <a:gd name="T41" fmla="*/ 10885 h 417"/>
                <a:gd name="T42" fmla="*/ 43574 w 319"/>
                <a:gd name="T43" fmla="*/ 11687 h 417"/>
                <a:gd name="T44" fmla="*/ 40852 w 319"/>
                <a:gd name="T45" fmla="*/ 13310 h 417"/>
                <a:gd name="T46" fmla="*/ 35157 w 319"/>
                <a:gd name="T47" fmla="*/ 14127 h 417"/>
                <a:gd name="T48" fmla="*/ 28187 w 319"/>
                <a:gd name="T49" fmla="*/ 12773 h 417"/>
                <a:gd name="T50" fmla="*/ 24063 w 319"/>
                <a:gd name="T51" fmla="*/ 12773 h 417"/>
                <a:gd name="T52" fmla="*/ 15277 w 319"/>
                <a:gd name="T53" fmla="*/ 11156 h 417"/>
                <a:gd name="T54" fmla="*/ 14040 w 319"/>
                <a:gd name="T55" fmla="*/ 11687 h 417"/>
                <a:gd name="T56" fmla="*/ 8306 w 319"/>
                <a:gd name="T57" fmla="*/ 11687 h 417"/>
                <a:gd name="T58" fmla="*/ 0 w 319"/>
                <a:gd name="T59" fmla="*/ 7576 h 41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19"/>
                <a:gd name="T91" fmla="*/ 0 h 417"/>
                <a:gd name="T92" fmla="*/ 319 w 319"/>
                <a:gd name="T93" fmla="*/ 417 h 41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19" h="417">
                  <a:moveTo>
                    <a:pt x="0" y="224"/>
                  </a:moveTo>
                  <a:lnTo>
                    <a:pt x="104" y="216"/>
                  </a:lnTo>
                  <a:lnTo>
                    <a:pt x="118" y="144"/>
                  </a:lnTo>
                  <a:lnTo>
                    <a:pt x="141" y="136"/>
                  </a:lnTo>
                  <a:lnTo>
                    <a:pt x="170" y="96"/>
                  </a:lnTo>
                  <a:lnTo>
                    <a:pt x="185" y="56"/>
                  </a:lnTo>
                  <a:lnTo>
                    <a:pt x="229" y="40"/>
                  </a:lnTo>
                  <a:lnTo>
                    <a:pt x="252" y="0"/>
                  </a:lnTo>
                  <a:lnTo>
                    <a:pt x="281" y="32"/>
                  </a:lnTo>
                  <a:lnTo>
                    <a:pt x="274" y="64"/>
                  </a:lnTo>
                  <a:lnTo>
                    <a:pt x="288" y="80"/>
                  </a:lnTo>
                  <a:lnTo>
                    <a:pt x="296" y="56"/>
                  </a:lnTo>
                  <a:lnTo>
                    <a:pt x="311" y="64"/>
                  </a:lnTo>
                  <a:lnTo>
                    <a:pt x="303" y="72"/>
                  </a:lnTo>
                  <a:lnTo>
                    <a:pt x="318" y="128"/>
                  </a:lnTo>
                  <a:lnTo>
                    <a:pt x="274" y="168"/>
                  </a:lnTo>
                  <a:lnTo>
                    <a:pt x="259" y="224"/>
                  </a:lnTo>
                  <a:lnTo>
                    <a:pt x="274" y="256"/>
                  </a:lnTo>
                  <a:lnTo>
                    <a:pt x="252" y="280"/>
                  </a:lnTo>
                  <a:lnTo>
                    <a:pt x="237" y="280"/>
                  </a:lnTo>
                  <a:lnTo>
                    <a:pt x="215" y="320"/>
                  </a:lnTo>
                  <a:lnTo>
                    <a:pt x="229" y="344"/>
                  </a:lnTo>
                  <a:lnTo>
                    <a:pt x="215" y="392"/>
                  </a:lnTo>
                  <a:lnTo>
                    <a:pt x="185" y="416"/>
                  </a:lnTo>
                  <a:lnTo>
                    <a:pt x="148" y="376"/>
                  </a:lnTo>
                  <a:lnTo>
                    <a:pt x="126" y="376"/>
                  </a:lnTo>
                  <a:lnTo>
                    <a:pt x="81" y="328"/>
                  </a:lnTo>
                  <a:lnTo>
                    <a:pt x="74" y="344"/>
                  </a:lnTo>
                  <a:lnTo>
                    <a:pt x="44" y="344"/>
                  </a:lnTo>
                  <a:lnTo>
                    <a:pt x="0" y="2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 rot="704206">
              <a:off x="1502" y="1053"/>
              <a:ext cx="300" cy="388"/>
            </a:xfrm>
            <a:custGeom>
              <a:avLst/>
              <a:gdLst>
                <a:gd name="T0" fmla="*/ 4090 w 252"/>
                <a:gd name="T1" fmla="*/ 3216 h 345"/>
                <a:gd name="T2" fmla="*/ 13860 w 252"/>
                <a:gd name="T3" fmla="*/ 2719 h 345"/>
                <a:gd name="T4" fmla="*/ 10987 w 252"/>
                <a:gd name="T5" fmla="*/ 1353 h 345"/>
                <a:gd name="T6" fmla="*/ 18007 w 252"/>
                <a:gd name="T7" fmla="*/ 254 h 345"/>
                <a:gd name="T8" fmla="*/ 26271 w 252"/>
                <a:gd name="T9" fmla="*/ 0 h 345"/>
                <a:gd name="T10" fmla="*/ 30381 w 252"/>
                <a:gd name="T11" fmla="*/ 0 h 345"/>
                <a:gd name="T12" fmla="*/ 34510 w 252"/>
                <a:gd name="T13" fmla="*/ 823 h 345"/>
                <a:gd name="T14" fmla="*/ 40081 w 252"/>
                <a:gd name="T15" fmla="*/ 1912 h 345"/>
                <a:gd name="T16" fmla="*/ 34510 w 252"/>
                <a:gd name="T17" fmla="*/ 2165 h 345"/>
                <a:gd name="T18" fmla="*/ 41421 w 252"/>
                <a:gd name="T19" fmla="*/ 3797 h 345"/>
                <a:gd name="T20" fmla="*/ 42949 w 252"/>
                <a:gd name="T21" fmla="*/ 6495 h 345"/>
                <a:gd name="T22" fmla="*/ 46970 w 252"/>
                <a:gd name="T23" fmla="*/ 9514 h 345"/>
                <a:gd name="T24" fmla="*/ 36077 w 252"/>
                <a:gd name="T25" fmla="*/ 11683 h 345"/>
                <a:gd name="T26" fmla="*/ 27793 w 252"/>
                <a:gd name="T27" fmla="*/ 11409 h 345"/>
                <a:gd name="T28" fmla="*/ 15126 w 252"/>
                <a:gd name="T29" fmla="*/ 7305 h 345"/>
                <a:gd name="T30" fmla="*/ 15126 w 252"/>
                <a:gd name="T31" fmla="*/ 5733 h 345"/>
                <a:gd name="T32" fmla="*/ 10987 w 252"/>
                <a:gd name="T33" fmla="*/ 6495 h 345"/>
                <a:gd name="T34" fmla="*/ 8214 w 252"/>
                <a:gd name="T35" fmla="*/ 6250 h 345"/>
                <a:gd name="T36" fmla="*/ 6900 w 252"/>
                <a:gd name="T37" fmla="*/ 7090 h 345"/>
                <a:gd name="T38" fmla="*/ 4090 w 252"/>
                <a:gd name="T39" fmla="*/ 6495 h 345"/>
                <a:gd name="T40" fmla="*/ 5787 w 252"/>
                <a:gd name="T41" fmla="*/ 5401 h 345"/>
                <a:gd name="T42" fmla="*/ 0 w 252"/>
                <a:gd name="T43" fmla="*/ 4350 h 345"/>
                <a:gd name="T44" fmla="*/ 4090 w 252"/>
                <a:gd name="T45" fmla="*/ 3216 h 3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2"/>
                <a:gd name="T70" fmla="*/ 0 h 345"/>
                <a:gd name="T71" fmla="*/ 252 w 252"/>
                <a:gd name="T72" fmla="*/ 345 h 34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2" h="345">
                  <a:moveTo>
                    <a:pt x="22" y="96"/>
                  </a:moveTo>
                  <a:lnTo>
                    <a:pt x="74" y="80"/>
                  </a:lnTo>
                  <a:lnTo>
                    <a:pt x="59" y="40"/>
                  </a:lnTo>
                  <a:lnTo>
                    <a:pt x="96" y="8"/>
                  </a:lnTo>
                  <a:lnTo>
                    <a:pt x="140" y="0"/>
                  </a:lnTo>
                  <a:lnTo>
                    <a:pt x="162" y="0"/>
                  </a:lnTo>
                  <a:lnTo>
                    <a:pt x="185" y="24"/>
                  </a:lnTo>
                  <a:lnTo>
                    <a:pt x="214" y="56"/>
                  </a:lnTo>
                  <a:lnTo>
                    <a:pt x="185" y="64"/>
                  </a:lnTo>
                  <a:lnTo>
                    <a:pt x="222" y="112"/>
                  </a:lnTo>
                  <a:lnTo>
                    <a:pt x="229" y="192"/>
                  </a:lnTo>
                  <a:lnTo>
                    <a:pt x="251" y="280"/>
                  </a:lnTo>
                  <a:lnTo>
                    <a:pt x="192" y="344"/>
                  </a:lnTo>
                  <a:lnTo>
                    <a:pt x="148" y="336"/>
                  </a:lnTo>
                  <a:lnTo>
                    <a:pt x="81" y="216"/>
                  </a:lnTo>
                  <a:lnTo>
                    <a:pt x="81" y="168"/>
                  </a:lnTo>
                  <a:lnTo>
                    <a:pt x="59" y="192"/>
                  </a:lnTo>
                  <a:lnTo>
                    <a:pt x="44" y="184"/>
                  </a:lnTo>
                  <a:lnTo>
                    <a:pt x="37" y="208"/>
                  </a:lnTo>
                  <a:lnTo>
                    <a:pt x="22" y="192"/>
                  </a:lnTo>
                  <a:lnTo>
                    <a:pt x="30" y="160"/>
                  </a:lnTo>
                  <a:lnTo>
                    <a:pt x="0" y="128"/>
                  </a:lnTo>
                  <a:lnTo>
                    <a:pt x="22" y="9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 rot="704206">
              <a:off x="986" y="1349"/>
              <a:ext cx="309" cy="267"/>
            </a:xfrm>
            <a:custGeom>
              <a:avLst/>
              <a:gdLst>
                <a:gd name="T0" fmla="*/ 46055 w 260"/>
                <a:gd name="T1" fmla="*/ 5770 h 233"/>
                <a:gd name="T2" fmla="*/ 35492 w 260"/>
                <a:gd name="T3" fmla="*/ 7584 h 233"/>
                <a:gd name="T4" fmla="*/ 34093 w 260"/>
                <a:gd name="T5" fmla="*/ 8805 h 233"/>
                <a:gd name="T6" fmla="*/ 27502 w 260"/>
                <a:gd name="T7" fmla="*/ 8805 h 233"/>
                <a:gd name="T8" fmla="*/ 23596 w 260"/>
                <a:gd name="T9" fmla="*/ 8161 h 233"/>
                <a:gd name="T10" fmla="*/ 22442 w 260"/>
                <a:gd name="T11" fmla="*/ 6938 h 233"/>
                <a:gd name="T12" fmla="*/ 18502 w 260"/>
                <a:gd name="T13" fmla="*/ 6683 h 233"/>
                <a:gd name="T14" fmla="*/ 15889 w 260"/>
                <a:gd name="T15" fmla="*/ 5446 h 233"/>
                <a:gd name="T16" fmla="*/ 9398 w 260"/>
                <a:gd name="T17" fmla="*/ 5770 h 233"/>
                <a:gd name="T18" fmla="*/ 5380 w 260"/>
                <a:gd name="T19" fmla="*/ 5138 h 233"/>
                <a:gd name="T20" fmla="*/ 2697 w 260"/>
                <a:gd name="T21" fmla="*/ 5138 h 233"/>
                <a:gd name="T22" fmla="*/ 0 w 260"/>
                <a:gd name="T23" fmla="*/ 2394 h 233"/>
                <a:gd name="T24" fmla="*/ 3964 w 260"/>
                <a:gd name="T25" fmla="*/ 1508 h 233"/>
                <a:gd name="T26" fmla="*/ 10416 w 260"/>
                <a:gd name="T27" fmla="*/ 1801 h 233"/>
                <a:gd name="T28" fmla="*/ 14279 w 260"/>
                <a:gd name="T29" fmla="*/ 3299 h 233"/>
                <a:gd name="T30" fmla="*/ 15889 w 260"/>
                <a:gd name="T31" fmla="*/ 1508 h 233"/>
                <a:gd name="T32" fmla="*/ 15889 w 260"/>
                <a:gd name="T33" fmla="*/ 290 h 233"/>
                <a:gd name="T34" fmla="*/ 23596 w 260"/>
                <a:gd name="T35" fmla="*/ 0 h 233"/>
                <a:gd name="T36" fmla="*/ 31697 w 260"/>
                <a:gd name="T37" fmla="*/ 4529 h 233"/>
                <a:gd name="T38" fmla="*/ 36688 w 260"/>
                <a:gd name="T39" fmla="*/ 4529 h 233"/>
                <a:gd name="T40" fmla="*/ 38221 w 260"/>
                <a:gd name="T41" fmla="*/ 3931 h 233"/>
                <a:gd name="T42" fmla="*/ 46055 w 260"/>
                <a:gd name="T43" fmla="*/ 5770 h 23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60"/>
                <a:gd name="T67" fmla="*/ 0 h 233"/>
                <a:gd name="T68" fmla="*/ 260 w 260"/>
                <a:gd name="T69" fmla="*/ 233 h 23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60" h="233">
                  <a:moveTo>
                    <a:pt x="259" y="152"/>
                  </a:moveTo>
                  <a:lnTo>
                    <a:pt x="200" y="200"/>
                  </a:lnTo>
                  <a:lnTo>
                    <a:pt x="192" y="232"/>
                  </a:lnTo>
                  <a:lnTo>
                    <a:pt x="155" y="232"/>
                  </a:lnTo>
                  <a:lnTo>
                    <a:pt x="133" y="216"/>
                  </a:lnTo>
                  <a:lnTo>
                    <a:pt x="126" y="184"/>
                  </a:lnTo>
                  <a:lnTo>
                    <a:pt x="104" y="176"/>
                  </a:lnTo>
                  <a:lnTo>
                    <a:pt x="89" y="144"/>
                  </a:lnTo>
                  <a:lnTo>
                    <a:pt x="52" y="152"/>
                  </a:lnTo>
                  <a:lnTo>
                    <a:pt x="30" y="136"/>
                  </a:lnTo>
                  <a:lnTo>
                    <a:pt x="15" y="136"/>
                  </a:lnTo>
                  <a:lnTo>
                    <a:pt x="0" y="64"/>
                  </a:lnTo>
                  <a:lnTo>
                    <a:pt x="22" y="40"/>
                  </a:lnTo>
                  <a:lnTo>
                    <a:pt x="59" y="48"/>
                  </a:lnTo>
                  <a:lnTo>
                    <a:pt x="81" y="88"/>
                  </a:lnTo>
                  <a:lnTo>
                    <a:pt x="89" y="40"/>
                  </a:lnTo>
                  <a:lnTo>
                    <a:pt x="89" y="8"/>
                  </a:lnTo>
                  <a:lnTo>
                    <a:pt x="133" y="0"/>
                  </a:lnTo>
                  <a:lnTo>
                    <a:pt x="178" y="120"/>
                  </a:lnTo>
                  <a:lnTo>
                    <a:pt x="207" y="120"/>
                  </a:lnTo>
                  <a:lnTo>
                    <a:pt x="215" y="104"/>
                  </a:lnTo>
                  <a:lnTo>
                    <a:pt x="259" y="15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Freeform 49"/>
            <p:cNvSpPr>
              <a:spLocks/>
            </p:cNvSpPr>
            <p:nvPr/>
          </p:nvSpPr>
          <p:spPr bwMode="auto">
            <a:xfrm rot="704206">
              <a:off x="819" y="1366"/>
              <a:ext cx="177" cy="272"/>
            </a:xfrm>
            <a:custGeom>
              <a:avLst/>
              <a:gdLst>
                <a:gd name="T0" fmla="*/ 16676 w 149"/>
                <a:gd name="T1" fmla="*/ 6932 h 241"/>
                <a:gd name="T2" fmla="*/ 15667 w 149"/>
                <a:gd name="T3" fmla="*/ 7268 h 241"/>
                <a:gd name="T4" fmla="*/ 15667 w 149"/>
                <a:gd name="T5" fmla="*/ 8501 h 241"/>
                <a:gd name="T6" fmla="*/ 11813 w 149"/>
                <a:gd name="T7" fmla="*/ 9043 h 241"/>
                <a:gd name="T8" fmla="*/ 7770 w 149"/>
                <a:gd name="T9" fmla="*/ 9043 h 241"/>
                <a:gd name="T10" fmla="*/ 5341 w 149"/>
                <a:gd name="T11" fmla="*/ 7557 h 241"/>
                <a:gd name="T12" fmla="*/ 2682 w 149"/>
                <a:gd name="T13" fmla="*/ 7268 h 241"/>
                <a:gd name="T14" fmla="*/ 3902 w 149"/>
                <a:gd name="T15" fmla="*/ 6675 h 241"/>
                <a:gd name="T16" fmla="*/ 0 w 149"/>
                <a:gd name="T17" fmla="*/ 5442 h 241"/>
                <a:gd name="T18" fmla="*/ 0 w 149"/>
                <a:gd name="T19" fmla="*/ 5121 h 241"/>
                <a:gd name="T20" fmla="*/ 5341 w 149"/>
                <a:gd name="T21" fmla="*/ 4200 h 241"/>
                <a:gd name="T22" fmla="*/ 5341 w 149"/>
                <a:gd name="T23" fmla="*/ 3297 h 241"/>
                <a:gd name="T24" fmla="*/ 7770 w 149"/>
                <a:gd name="T25" fmla="*/ 3028 h 241"/>
                <a:gd name="T26" fmla="*/ 9230 w 149"/>
                <a:gd name="T27" fmla="*/ 2106 h 241"/>
                <a:gd name="T28" fmla="*/ 13024 w 149"/>
                <a:gd name="T29" fmla="*/ 1800 h 241"/>
                <a:gd name="T30" fmla="*/ 19571 w 149"/>
                <a:gd name="T31" fmla="*/ 0 h 241"/>
                <a:gd name="T32" fmla="*/ 23289 w 149"/>
                <a:gd name="T33" fmla="*/ 290 h 241"/>
                <a:gd name="T34" fmla="*/ 25935 w 149"/>
                <a:gd name="T35" fmla="*/ 3028 h 241"/>
                <a:gd name="T36" fmla="*/ 22108 w 149"/>
                <a:gd name="T37" fmla="*/ 3297 h 241"/>
                <a:gd name="T38" fmla="*/ 22108 w 149"/>
                <a:gd name="T39" fmla="*/ 5121 h 241"/>
                <a:gd name="T40" fmla="*/ 16676 w 149"/>
                <a:gd name="T41" fmla="*/ 6932 h 2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9"/>
                <a:gd name="T64" fmla="*/ 0 h 241"/>
                <a:gd name="T65" fmla="*/ 149 w 149"/>
                <a:gd name="T66" fmla="*/ 241 h 24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9" h="241">
                  <a:moveTo>
                    <a:pt x="96" y="184"/>
                  </a:moveTo>
                  <a:lnTo>
                    <a:pt x="89" y="192"/>
                  </a:lnTo>
                  <a:lnTo>
                    <a:pt x="89" y="224"/>
                  </a:lnTo>
                  <a:lnTo>
                    <a:pt x="67" y="240"/>
                  </a:lnTo>
                  <a:lnTo>
                    <a:pt x="44" y="240"/>
                  </a:lnTo>
                  <a:lnTo>
                    <a:pt x="30" y="200"/>
                  </a:lnTo>
                  <a:lnTo>
                    <a:pt x="15" y="192"/>
                  </a:lnTo>
                  <a:lnTo>
                    <a:pt x="22" y="176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30" y="112"/>
                  </a:lnTo>
                  <a:lnTo>
                    <a:pt x="30" y="88"/>
                  </a:lnTo>
                  <a:lnTo>
                    <a:pt x="44" y="80"/>
                  </a:lnTo>
                  <a:lnTo>
                    <a:pt x="52" y="56"/>
                  </a:lnTo>
                  <a:lnTo>
                    <a:pt x="74" y="48"/>
                  </a:lnTo>
                  <a:lnTo>
                    <a:pt x="111" y="0"/>
                  </a:lnTo>
                  <a:lnTo>
                    <a:pt x="133" y="8"/>
                  </a:lnTo>
                  <a:lnTo>
                    <a:pt x="148" y="80"/>
                  </a:lnTo>
                  <a:lnTo>
                    <a:pt x="126" y="88"/>
                  </a:lnTo>
                  <a:lnTo>
                    <a:pt x="126" y="136"/>
                  </a:lnTo>
                  <a:lnTo>
                    <a:pt x="96" y="18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 rot="704206">
              <a:off x="920" y="1484"/>
              <a:ext cx="249" cy="183"/>
            </a:xfrm>
            <a:custGeom>
              <a:avLst/>
              <a:gdLst>
                <a:gd name="T0" fmla="*/ 45779 w 208"/>
                <a:gd name="T1" fmla="*/ 7429 h 161"/>
                <a:gd name="T2" fmla="*/ 44102 w 208"/>
                <a:gd name="T3" fmla="*/ 6695 h 161"/>
                <a:gd name="T4" fmla="*/ 40734 w 208"/>
                <a:gd name="T5" fmla="*/ 5982 h 161"/>
                <a:gd name="T6" fmla="*/ 42319 w 208"/>
                <a:gd name="T7" fmla="*/ 4451 h 161"/>
                <a:gd name="T8" fmla="*/ 37654 w 208"/>
                <a:gd name="T9" fmla="*/ 3737 h 161"/>
                <a:gd name="T10" fmla="*/ 35943 w 208"/>
                <a:gd name="T11" fmla="*/ 2277 h 161"/>
                <a:gd name="T12" fmla="*/ 31131 w 208"/>
                <a:gd name="T13" fmla="*/ 1833 h 161"/>
                <a:gd name="T14" fmla="*/ 27902 w 208"/>
                <a:gd name="T15" fmla="*/ 363 h 161"/>
                <a:gd name="T16" fmla="*/ 19679 w 208"/>
                <a:gd name="T17" fmla="*/ 740 h 161"/>
                <a:gd name="T18" fmla="*/ 14871 w 208"/>
                <a:gd name="T19" fmla="*/ 0 h 161"/>
                <a:gd name="T20" fmla="*/ 11471 w 208"/>
                <a:gd name="T21" fmla="*/ 0 h 161"/>
                <a:gd name="T22" fmla="*/ 6564 w 208"/>
                <a:gd name="T23" fmla="*/ 363 h 161"/>
                <a:gd name="T24" fmla="*/ 6564 w 208"/>
                <a:gd name="T25" fmla="*/ 2655 h 161"/>
                <a:gd name="T26" fmla="*/ 0 w 208"/>
                <a:gd name="T27" fmla="*/ 4847 h 161"/>
                <a:gd name="T28" fmla="*/ 16439 w 208"/>
                <a:gd name="T29" fmla="*/ 6344 h 161"/>
                <a:gd name="T30" fmla="*/ 23127 w 208"/>
                <a:gd name="T31" fmla="*/ 6344 h 161"/>
                <a:gd name="T32" fmla="*/ 27902 w 208"/>
                <a:gd name="T33" fmla="*/ 5982 h 161"/>
                <a:gd name="T34" fmla="*/ 32699 w 208"/>
                <a:gd name="T35" fmla="*/ 6695 h 161"/>
                <a:gd name="T36" fmla="*/ 42319 w 208"/>
                <a:gd name="T37" fmla="*/ 7429 h 161"/>
                <a:gd name="T38" fmla="*/ 45779 w 208"/>
                <a:gd name="T39" fmla="*/ 7429 h 16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08"/>
                <a:gd name="T61" fmla="*/ 0 h 161"/>
                <a:gd name="T62" fmla="*/ 208 w 208"/>
                <a:gd name="T63" fmla="*/ 161 h 16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08" h="161">
                  <a:moveTo>
                    <a:pt x="207" y="160"/>
                  </a:moveTo>
                  <a:lnTo>
                    <a:pt x="200" y="144"/>
                  </a:lnTo>
                  <a:lnTo>
                    <a:pt x="185" y="128"/>
                  </a:lnTo>
                  <a:lnTo>
                    <a:pt x="192" y="96"/>
                  </a:lnTo>
                  <a:lnTo>
                    <a:pt x="170" y="80"/>
                  </a:lnTo>
                  <a:lnTo>
                    <a:pt x="163" y="48"/>
                  </a:lnTo>
                  <a:lnTo>
                    <a:pt x="141" y="40"/>
                  </a:lnTo>
                  <a:lnTo>
                    <a:pt x="126" y="8"/>
                  </a:lnTo>
                  <a:lnTo>
                    <a:pt x="89" y="16"/>
                  </a:lnTo>
                  <a:lnTo>
                    <a:pt x="67" y="0"/>
                  </a:lnTo>
                  <a:lnTo>
                    <a:pt x="52" y="0"/>
                  </a:lnTo>
                  <a:lnTo>
                    <a:pt x="30" y="8"/>
                  </a:lnTo>
                  <a:lnTo>
                    <a:pt x="30" y="56"/>
                  </a:lnTo>
                  <a:lnTo>
                    <a:pt x="0" y="104"/>
                  </a:lnTo>
                  <a:lnTo>
                    <a:pt x="74" y="136"/>
                  </a:lnTo>
                  <a:lnTo>
                    <a:pt x="104" y="136"/>
                  </a:lnTo>
                  <a:lnTo>
                    <a:pt x="126" y="128"/>
                  </a:lnTo>
                  <a:lnTo>
                    <a:pt x="148" y="144"/>
                  </a:lnTo>
                  <a:lnTo>
                    <a:pt x="192" y="160"/>
                  </a:lnTo>
                  <a:lnTo>
                    <a:pt x="207" y="16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Freeform 51"/>
            <p:cNvSpPr>
              <a:spLocks/>
            </p:cNvSpPr>
            <p:nvPr/>
          </p:nvSpPr>
          <p:spPr bwMode="auto">
            <a:xfrm rot="704206">
              <a:off x="859" y="1598"/>
              <a:ext cx="340" cy="208"/>
            </a:xfrm>
            <a:custGeom>
              <a:avLst/>
              <a:gdLst>
                <a:gd name="T0" fmla="*/ 18007 w 252"/>
                <a:gd name="T1" fmla="*/ 5112 h 185"/>
                <a:gd name="T2" fmla="*/ 20649 w 252"/>
                <a:gd name="T3" fmla="*/ 4552 h 185"/>
                <a:gd name="T4" fmla="*/ 27793 w 252"/>
                <a:gd name="T5" fmla="*/ 5612 h 185"/>
                <a:gd name="T6" fmla="*/ 31637 w 252"/>
                <a:gd name="T7" fmla="*/ 5612 h 185"/>
                <a:gd name="T8" fmla="*/ 36077 w 252"/>
                <a:gd name="T9" fmla="*/ 6209 h 185"/>
                <a:gd name="T10" fmla="*/ 41421 w 252"/>
                <a:gd name="T11" fmla="*/ 5364 h 185"/>
                <a:gd name="T12" fmla="*/ 40081 w 252"/>
                <a:gd name="T13" fmla="*/ 4310 h 185"/>
                <a:gd name="T14" fmla="*/ 46970 w 252"/>
                <a:gd name="T15" fmla="*/ 3203 h 185"/>
                <a:gd name="T16" fmla="*/ 46970 w 252"/>
                <a:gd name="T17" fmla="*/ 1898 h 185"/>
                <a:gd name="T18" fmla="*/ 44229 w 252"/>
                <a:gd name="T19" fmla="*/ 1898 h 185"/>
                <a:gd name="T20" fmla="*/ 41421 w 252"/>
                <a:gd name="T21" fmla="*/ 1898 h 185"/>
                <a:gd name="T22" fmla="*/ 33142 w 252"/>
                <a:gd name="T23" fmla="*/ 1341 h 185"/>
                <a:gd name="T24" fmla="*/ 28988 w 252"/>
                <a:gd name="T25" fmla="*/ 823 h 185"/>
                <a:gd name="T26" fmla="*/ 24905 w 252"/>
                <a:gd name="T27" fmla="*/ 1061 h 185"/>
                <a:gd name="T28" fmla="*/ 19232 w 252"/>
                <a:gd name="T29" fmla="*/ 1061 h 185"/>
                <a:gd name="T30" fmla="*/ 5787 w 252"/>
                <a:gd name="T31" fmla="*/ 0 h 185"/>
                <a:gd name="T32" fmla="*/ 4090 w 252"/>
                <a:gd name="T33" fmla="*/ 254 h 185"/>
                <a:gd name="T34" fmla="*/ 4090 w 252"/>
                <a:gd name="T35" fmla="*/ 1341 h 185"/>
                <a:gd name="T36" fmla="*/ 0 w 252"/>
                <a:gd name="T37" fmla="*/ 1898 h 185"/>
                <a:gd name="T38" fmla="*/ 5787 w 252"/>
                <a:gd name="T39" fmla="*/ 3774 h 185"/>
                <a:gd name="T40" fmla="*/ 13860 w 252"/>
                <a:gd name="T41" fmla="*/ 3774 h 185"/>
                <a:gd name="T42" fmla="*/ 18007 w 252"/>
                <a:gd name="T43" fmla="*/ 5112 h 1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52"/>
                <a:gd name="T67" fmla="*/ 0 h 185"/>
                <a:gd name="T68" fmla="*/ 252 w 252"/>
                <a:gd name="T69" fmla="*/ 185 h 18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52" h="185">
                  <a:moveTo>
                    <a:pt x="96" y="152"/>
                  </a:moveTo>
                  <a:lnTo>
                    <a:pt x="111" y="136"/>
                  </a:lnTo>
                  <a:lnTo>
                    <a:pt x="148" y="168"/>
                  </a:lnTo>
                  <a:lnTo>
                    <a:pt x="170" y="168"/>
                  </a:lnTo>
                  <a:lnTo>
                    <a:pt x="192" y="184"/>
                  </a:lnTo>
                  <a:lnTo>
                    <a:pt x="222" y="160"/>
                  </a:lnTo>
                  <a:lnTo>
                    <a:pt x="214" y="128"/>
                  </a:lnTo>
                  <a:lnTo>
                    <a:pt x="251" y="96"/>
                  </a:lnTo>
                  <a:lnTo>
                    <a:pt x="251" y="56"/>
                  </a:lnTo>
                  <a:lnTo>
                    <a:pt x="236" y="56"/>
                  </a:lnTo>
                  <a:lnTo>
                    <a:pt x="222" y="56"/>
                  </a:lnTo>
                  <a:lnTo>
                    <a:pt x="177" y="40"/>
                  </a:lnTo>
                  <a:lnTo>
                    <a:pt x="155" y="24"/>
                  </a:lnTo>
                  <a:lnTo>
                    <a:pt x="133" y="32"/>
                  </a:lnTo>
                  <a:lnTo>
                    <a:pt x="103" y="32"/>
                  </a:lnTo>
                  <a:lnTo>
                    <a:pt x="30" y="0"/>
                  </a:lnTo>
                  <a:lnTo>
                    <a:pt x="22" y="8"/>
                  </a:lnTo>
                  <a:lnTo>
                    <a:pt x="22" y="40"/>
                  </a:lnTo>
                  <a:lnTo>
                    <a:pt x="0" y="56"/>
                  </a:lnTo>
                  <a:lnTo>
                    <a:pt x="30" y="112"/>
                  </a:lnTo>
                  <a:lnTo>
                    <a:pt x="74" y="112"/>
                  </a:lnTo>
                  <a:lnTo>
                    <a:pt x="96" y="15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Freeform 52"/>
            <p:cNvSpPr>
              <a:spLocks/>
            </p:cNvSpPr>
            <p:nvPr/>
          </p:nvSpPr>
          <p:spPr bwMode="auto">
            <a:xfrm rot="704206">
              <a:off x="740" y="1630"/>
              <a:ext cx="245" cy="163"/>
            </a:xfrm>
            <a:custGeom>
              <a:avLst/>
              <a:gdLst>
                <a:gd name="T0" fmla="*/ 36924 w 193"/>
                <a:gd name="T1" fmla="*/ 3193 h 145"/>
                <a:gd name="T2" fmla="*/ 35540 w 193"/>
                <a:gd name="T3" fmla="*/ 3193 h 145"/>
                <a:gd name="T4" fmla="*/ 31359 w 193"/>
                <a:gd name="T5" fmla="*/ 4024 h 145"/>
                <a:gd name="T6" fmla="*/ 32737 w 193"/>
                <a:gd name="T7" fmla="*/ 4536 h 145"/>
                <a:gd name="T8" fmla="*/ 19996 w 193"/>
                <a:gd name="T9" fmla="*/ 4832 h 145"/>
                <a:gd name="T10" fmla="*/ 15610 w 193"/>
                <a:gd name="T11" fmla="*/ 4298 h 145"/>
                <a:gd name="T12" fmla="*/ 12665 w 193"/>
                <a:gd name="T13" fmla="*/ 4832 h 145"/>
                <a:gd name="T14" fmla="*/ 7104 w 193"/>
                <a:gd name="T15" fmla="*/ 4832 h 145"/>
                <a:gd name="T16" fmla="*/ 2913 w 193"/>
                <a:gd name="T17" fmla="*/ 4832 h 145"/>
                <a:gd name="T18" fmla="*/ 0 w 193"/>
                <a:gd name="T19" fmla="*/ 3489 h 145"/>
                <a:gd name="T20" fmla="*/ 2913 w 193"/>
                <a:gd name="T21" fmla="*/ 2980 h 145"/>
                <a:gd name="T22" fmla="*/ 4197 w 193"/>
                <a:gd name="T23" fmla="*/ 823 h 145"/>
                <a:gd name="T24" fmla="*/ 8466 w 193"/>
                <a:gd name="T25" fmla="*/ 823 h 145"/>
                <a:gd name="T26" fmla="*/ 14328 w 193"/>
                <a:gd name="T27" fmla="*/ 0 h 145"/>
                <a:gd name="T28" fmla="*/ 18495 w 193"/>
                <a:gd name="T29" fmla="*/ 0 h 145"/>
                <a:gd name="T30" fmla="*/ 24268 w 193"/>
                <a:gd name="T31" fmla="*/ 1895 h 145"/>
                <a:gd name="T32" fmla="*/ 32737 w 193"/>
                <a:gd name="T33" fmla="*/ 1895 h 145"/>
                <a:gd name="T34" fmla="*/ 36924 w 193"/>
                <a:gd name="T35" fmla="*/ 3193 h 1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93"/>
                <a:gd name="T55" fmla="*/ 0 h 145"/>
                <a:gd name="T56" fmla="*/ 193 w 193"/>
                <a:gd name="T57" fmla="*/ 145 h 14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93" h="145">
                  <a:moveTo>
                    <a:pt x="192" y="96"/>
                  </a:moveTo>
                  <a:lnTo>
                    <a:pt x="185" y="96"/>
                  </a:lnTo>
                  <a:lnTo>
                    <a:pt x="163" y="120"/>
                  </a:lnTo>
                  <a:lnTo>
                    <a:pt x="170" y="136"/>
                  </a:lnTo>
                  <a:lnTo>
                    <a:pt x="103" y="144"/>
                  </a:lnTo>
                  <a:lnTo>
                    <a:pt x="81" y="128"/>
                  </a:lnTo>
                  <a:lnTo>
                    <a:pt x="66" y="144"/>
                  </a:lnTo>
                  <a:lnTo>
                    <a:pt x="37" y="144"/>
                  </a:lnTo>
                  <a:lnTo>
                    <a:pt x="15" y="144"/>
                  </a:lnTo>
                  <a:lnTo>
                    <a:pt x="0" y="104"/>
                  </a:lnTo>
                  <a:lnTo>
                    <a:pt x="15" y="88"/>
                  </a:lnTo>
                  <a:lnTo>
                    <a:pt x="22" y="24"/>
                  </a:lnTo>
                  <a:lnTo>
                    <a:pt x="44" y="24"/>
                  </a:lnTo>
                  <a:lnTo>
                    <a:pt x="74" y="0"/>
                  </a:lnTo>
                  <a:lnTo>
                    <a:pt x="96" y="0"/>
                  </a:lnTo>
                  <a:lnTo>
                    <a:pt x="126" y="56"/>
                  </a:lnTo>
                  <a:lnTo>
                    <a:pt x="170" y="56"/>
                  </a:lnTo>
                  <a:lnTo>
                    <a:pt x="192" y="9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 rot="704206">
              <a:off x="626" y="1740"/>
              <a:ext cx="177" cy="172"/>
            </a:xfrm>
            <a:custGeom>
              <a:avLst/>
              <a:gdLst>
                <a:gd name="T0" fmla="*/ 15667 w 149"/>
                <a:gd name="T1" fmla="*/ 823 h 153"/>
                <a:gd name="T2" fmla="*/ 19571 w 149"/>
                <a:gd name="T3" fmla="*/ 823 h 153"/>
                <a:gd name="T4" fmla="*/ 24525 w 149"/>
                <a:gd name="T5" fmla="*/ 823 h 153"/>
                <a:gd name="T6" fmla="*/ 25935 w 149"/>
                <a:gd name="T7" fmla="*/ 2139 h 153"/>
                <a:gd name="T8" fmla="*/ 23289 w 149"/>
                <a:gd name="T9" fmla="*/ 2405 h 153"/>
                <a:gd name="T10" fmla="*/ 25935 w 149"/>
                <a:gd name="T11" fmla="*/ 3489 h 153"/>
                <a:gd name="T12" fmla="*/ 20621 w 149"/>
                <a:gd name="T13" fmla="*/ 3772 h 153"/>
                <a:gd name="T14" fmla="*/ 18265 w 149"/>
                <a:gd name="T15" fmla="*/ 4833 h 153"/>
                <a:gd name="T16" fmla="*/ 13024 w 149"/>
                <a:gd name="T17" fmla="*/ 5088 h 153"/>
                <a:gd name="T18" fmla="*/ 9230 w 149"/>
                <a:gd name="T19" fmla="*/ 4833 h 153"/>
                <a:gd name="T20" fmla="*/ 11813 w 149"/>
                <a:gd name="T21" fmla="*/ 4543 h 153"/>
                <a:gd name="T22" fmla="*/ 11813 w 149"/>
                <a:gd name="T23" fmla="*/ 3772 h 153"/>
                <a:gd name="T24" fmla="*/ 10355 w 149"/>
                <a:gd name="T25" fmla="*/ 3489 h 153"/>
                <a:gd name="T26" fmla="*/ 7770 w 149"/>
                <a:gd name="T27" fmla="*/ 2405 h 153"/>
                <a:gd name="T28" fmla="*/ 2682 w 149"/>
                <a:gd name="T29" fmla="*/ 2405 h 153"/>
                <a:gd name="T30" fmla="*/ 0 w 149"/>
                <a:gd name="T31" fmla="*/ 1340 h 153"/>
                <a:gd name="T32" fmla="*/ 1260 w 149"/>
                <a:gd name="T33" fmla="*/ 1340 h 153"/>
                <a:gd name="T34" fmla="*/ 6541 w 149"/>
                <a:gd name="T35" fmla="*/ 0 h 153"/>
                <a:gd name="T36" fmla="*/ 15667 w 149"/>
                <a:gd name="T37" fmla="*/ 823 h 1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153"/>
                <a:gd name="T59" fmla="*/ 149 w 149"/>
                <a:gd name="T60" fmla="*/ 153 h 1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153">
                  <a:moveTo>
                    <a:pt x="89" y="24"/>
                  </a:moveTo>
                  <a:lnTo>
                    <a:pt x="111" y="24"/>
                  </a:lnTo>
                  <a:lnTo>
                    <a:pt x="141" y="24"/>
                  </a:lnTo>
                  <a:lnTo>
                    <a:pt x="148" y="64"/>
                  </a:lnTo>
                  <a:lnTo>
                    <a:pt x="133" y="72"/>
                  </a:lnTo>
                  <a:lnTo>
                    <a:pt x="148" y="104"/>
                  </a:lnTo>
                  <a:lnTo>
                    <a:pt x="118" y="112"/>
                  </a:lnTo>
                  <a:lnTo>
                    <a:pt x="104" y="144"/>
                  </a:lnTo>
                  <a:lnTo>
                    <a:pt x="74" y="152"/>
                  </a:lnTo>
                  <a:lnTo>
                    <a:pt x="52" y="144"/>
                  </a:lnTo>
                  <a:lnTo>
                    <a:pt x="67" y="136"/>
                  </a:lnTo>
                  <a:lnTo>
                    <a:pt x="67" y="112"/>
                  </a:lnTo>
                  <a:lnTo>
                    <a:pt x="59" y="104"/>
                  </a:lnTo>
                  <a:lnTo>
                    <a:pt x="44" y="72"/>
                  </a:lnTo>
                  <a:lnTo>
                    <a:pt x="15" y="72"/>
                  </a:lnTo>
                  <a:lnTo>
                    <a:pt x="0" y="40"/>
                  </a:lnTo>
                  <a:lnTo>
                    <a:pt x="7" y="40"/>
                  </a:lnTo>
                  <a:lnTo>
                    <a:pt x="37" y="0"/>
                  </a:lnTo>
                  <a:lnTo>
                    <a:pt x="89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 rot="704206">
              <a:off x="366" y="2503"/>
              <a:ext cx="98" cy="100"/>
            </a:xfrm>
            <a:custGeom>
              <a:avLst/>
              <a:gdLst>
                <a:gd name="T0" fmla="*/ 9788 w 83"/>
                <a:gd name="T1" fmla="*/ 249 h 89"/>
                <a:gd name="T2" fmla="*/ 7486 w 83"/>
                <a:gd name="T3" fmla="*/ 249 h 89"/>
                <a:gd name="T4" fmla="*/ 4265 w 83"/>
                <a:gd name="T5" fmla="*/ 0 h 89"/>
                <a:gd name="T6" fmla="*/ 0 w 83"/>
                <a:gd name="T7" fmla="*/ 800 h 89"/>
                <a:gd name="T8" fmla="*/ 956 w 83"/>
                <a:gd name="T9" fmla="*/ 1055 h 89"/>
                <a:gd name="T10" fmla="*/ 6581 w 83"/>
                <a:gd name="T11" fmla="*/ 2883 h 89"/>
                <a:gd name="T12" fmla="*/ 7486 w 83"/>
                <a:gd name="T13" fmla="*/ 2384 h 89"/>
                <a:gd name="T14" fmla="*/ 10917 w 83"/>
                <a:gd name="T15" fmla="*/ 2122 h 89"/>
                <a:gd name="T16" fmla="*/ 12086 w 83"/>
                <a:gd name="T17" fmla="*/ 800 h 89"/>
                <a:gd name="T18" fmla="*/ 9788 w 83"/>
                <a:gd name="T19" fmla="*/ 249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3"/>
                <a:gd name="T31" fmla="*/ 0 h 89"/>
                <a:gd name="T32" fmla="*/ 83 w 83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3" h="89">
                  <a:moveTo>
                    <a:pt x="67" y="8"/>
                  </a:moveTo>
                  <a:lnTo>
                    <a:pt x="52" y="8"/>
                  </a:lnTo>
                  <a:lnTo>
                    <a:pt x="30" y="0"/>
                  </a:lnTo>
                  <a:lnTo>
                    <a:pt x="0" y="24"/>
                  </a:lnTo>
                  <a:lnTo>
                    <a:pt x="7" y="32"/>
                  </a:lnTo>
                  <a:lnTo>
                    <a:pt x="45" y="88"/>
                  </a:lnTo>
                  <a:lnTo>
                    <a:pt x="52" y="72"/>
                  </a:lnTo>
                  <a:lnTo>
                    <a:pt x="75" y="64"/>
                  </a:lnTo>
                  <a:lnTo>
                    <a:pt x="82" y="24"/>
                  </a:lnTo>
                  <a:lnTo>
                    <a:pt x="67" y="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Freeform 55"/>
            <p:cNvSpPr>
              <a:spLocks/>
            </p:cNvSpPr>
            <p:nvPr/>
          </p:nvSpPr>
          <p:spPr bwMode="auto">
            <a:xfrm rot="704206">
              <a:off x="446" y="2431"/>
              <a:ext cx="195" cy="253"/>
            </a:xfrm>
            <a:custGeom>
              <a:avLst/>
              <a:gdLst>
                <a:gd name="T0" fmla="*/ 23028 w 163"/>
                <a:gd name="T1" fmla="*/ 9552 h 225"/>
                <a:gd name="T2" fmla="*/ 23028 w 163"/>
                <a:gd name="T3" fmla="*/ 8496 h 225"/>
                <a:gd name="T4" fmla="*/ 18469 w 163"/>
                <a:gd name="T5" fmla="*/ 7858 h 225"/>
                <a:gd name="T6" fmla="*/ 6646 w 163"/>
                <a:gd name="T7" fmla="*/ 6806 h 225"/>
                <a:gd name="T8" fmla="*/ 2163 w 163"/>
                <a:gd name="T9" fmla="*/ 6471 h 225"/>
                <a:gd name="T10" fmla="*/ 4643 w 163"/>
                <a:gd name="T11" fmla="*/ 4787 h 225"/>
                <a:gd name="T12" fmla="*/ 0 w 163"/>
                <a:gd name="T13" fmla="*/ 4058 h 225"/>
                <a:gd name="T14" fmla="*/ 0 w 163"/>
                <a:gd name="T15" fmla="*/ 3057 h 225"/>
                <a:gd name="T16" fmla="*/ 6646 w 163"/>
                <a:gd name="T17" fmla="*/ 2719 h 225"/>
                <a:gd name="T18" fmla="*/ 2163 w 163"/>
                <a:gd name="T19" fmla="*/ 1040 h 225"/>
                <a:gd name="T20" fmla="*/ 11379 w 163"/>
                <a:gd name="T21" fmla="*/ 0 h 225"/>
                <a:gd name="T22" fmla="*/ 23028 w 163"/>
                <a:gd name="T23" fmla="*/ 0 h 225"/>
                <a:gd name="T24" fmla="*/ 27439 w 163"/>
                <a:gd name="T25" fmla="*/ 1700 h 225"/>
                <a:gd name="T26" fmla="*/ 31830 w 163"/>
                <a:gd name="T27" fmla="*/ 2102 h 225"/>
                <a:gd name="T28" fmla="*/ 38708 w 163"/>
                <a:gd name="T29" fmla="*/ 3426 h 225"/>
                <a:gd name="T30" fmla="*/ 45555 w 163"/>
                <a:gd name="T31" fmla="*/ 4787 h 225"/>
                <a:gd name="T32" fmla="*/ 47770 w 163"/>
                <a:gd name="T33" fmla="*/ 5770 h 225"/>
                <a:gd name="T34" fmla="*/ 50306 w 163"/>
                <a:gd name="T35" fmla="*/ 7858 h 225"/>
                <a:gd name="T36" fmla="*/ 38708 w 163"/>
                <a:gd name="T37" fmla="*/ 8181 h 225"/>
                <a:gd name="T38" fmla="*/ 36560 w 163"/>
                <a:gd name="T39" fmla="*/ 9199 h 225"/>
                <a:gd name="T40" fmla="*/ 29756 w 163"/>
                <a:gd name="T41" fmla="*/ 9199 h 225"/>
                <a:gd name="T42" fmla="*/ 23028 w 163"/>
                <a:gd name="T43" fmla="*/ 9552 h 22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3"/>
                <a:gd name="T67" fmla="*/ 0 h 225"/>
                <a:gd name="T68" fmla="*/ 163 w 163"/>
                <a:gd name="T69" fmla="*/ 225 h 22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3" h="225">
                  <a:moveTo>
                    <a:pt x="74" y="224"/>
                  </a:moveTo>
                  <a:lnTo>
                    <a:pt x="74" y="200"/>
                  </a:lnTo>
                  <a:lnTo>
                    <a:pt x="59" y="184"/>
                  </a:lnTo>
                  <a:lnTo>
                    <a:pt x="22" y="160"/>
                  </a:lnTo>
                  <a:lnTo>
                    <a:pt x="7" y="152"/>
                  </a:lnTo>
                  <a:lnTo>
                    <a:pt x="15" y="112"/>
                  </a:lnTo>
                  <a:lnTo>
                    <a:pt x="0" y="96"/>
                  </a:lnTo>
                  <a:lnTo>
                    <a:pt x="0" y="72"/>
                  </a:lnTo>
                  <a:lnTo>
                    <a:pt x="22" y="64"/>
                  </a:lnTo>
                  <a:lnTo>
                    <a:pt x="7" y="24"/>
                  </a:lnTo>
                  <a:lnTo>
                    <a:pt x="37" y="0"/>
                  </a:lnTo>
                  <a:lnTo>
                    <a:pt x="74" y="0"/>
                  </a:lnTo>
                  <a:lnTo>
                    <a:pt x="88" y="40"/>
                  </a:lnTo>
                  <a:lnTo>
                    <a:pt x="103" y="48"/>
                  </a:lnTo>
                  <a:lnTo>
                    <a:pt x="125" y="80"/>
                  </a:lnTo>
                  <a:lnTo>
                    <a:pt x="147" y="112"/>
                  </a:lnTo>
                  <a:lnTo>
                    <a:pt x="155" y="136"/>
                  </a:lnTo>
                  <a:lnTo>
                    <a:pt x="162" y="184"/>
                  </a:lnTo>
                  <a:lnTo>
                    <a:pt x="125" y="192"/>
                  </a:lnTo>
                  <a:lnTo>
                    <a:pt x="118" y="216"/>
                  </a:lnTo>
                  <a:lnTo>
                    <a:pt x="96" y="216"/>
                  </a:lnTo>
                  <a:lnTo>
                    <a:pt x="74" y="2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b="1" kern="0" dirty="0">
                <a:solidFill>
                  <a:srgbClr val="D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Freeform 56"/>
            <p:cNvSpPr>
              <a:spLocks/>
            </p:cNvSpPr>
            <p:nvPr/>
          </p:nvSpPr>
          <p:spPr bwMode="auto">
            <a:xfrm rot="704206">
              <a:off x="404" y="2587"/>
              <a:ext cx="116" cy="70"/>
            </a:xfrm>
            <a:custGeom>
              <a:avLst/>
              <a:gdLst>
                <a:gd name="T0" fmla="*/ 15823 w 97"/>
                <a:gd name="T1" fmla="*/ 2101 h 73"/>
                <a:gd name="T2" fmla="*/ 11064 w 97"/>
                <a:gd name="T3" fmla="*/ 2101 h 73"/>
                <a:gd name="T4" fmla="*/ 7887 w 97"/>
                <a:gd name="T5" fmla="*/ 2360 h 73"/>
                <a:gd name="T6" fmla="*/ 1500 w 97"/>
                <a:gd name="T7" fmla="*/ 1045 h 73"/>
                <a:gd name="T8" fmla="*/ 0 w 97"/>
                <a:gd name="T9" fmla="*/ 800 h 73"/>
                <a:gd name="T10" fmla="*/ 1500 w 97"/>
                <a:gd name="T11" fmla="*/ 249 h 73"/>
                <a:gd name="T12" fmla="*/ 6360 w 97"/>
                <a:gd name="T13" fmla="*/ 0 h 73"/>
                <a:gd name="T14" fmla="*/ 9432 w 97"/>
                <a:gd name="T15" fmla="*/ 249 h 73"/>
                <a:gd name="T16" fmla="*/ 17488 w 97"/>
                <a:gd name="T17" fmla="*/ 1045 h 73"/>
                <a:gd name="T18" fmla="*/ 20616 w 97"/>
                <a:gd name="T19" fmla="*/ 1609 h 73"/>
                <a:gd name="T20" fmla="*/ 15823 w 97"/>
                <a:gd name="T21" fmla="*/ 2101 h 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7"/>
                <a:gd name="T34" fmla="*/ 0 h 73"/>
                <a:gd name="T35" fmla="*/ 97 w 97"/>
                <a:gd name="T36" fmla="*/ 73 h 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7" h="73">
                  <a:moveTo>
                    <a:pt x="74" y="64"/>
                  </a:moveTo>
                  <a:lnTo>
                    <a:pt x="52" y="64"/>
                  </a:lnTo>
                  <a:lnTo>
                    <a:pt x="37" y="72"/>
                  </a:lnTo>
                  <a:lnTo>
                    <a:pt x="7" y="32"/>
                  </a:lnTo>
                  <a:lnTo>
                    <a:pt x="0" y="24"/>
                  </a:lnTo>
                  <a:lnTo>
                    <a:pt x="7" y="8"/>
                  </a:lnTo>
                  <a:lnTo>
                    <a:pt x="30" y="0"/>
                  </a:lnTo>
                  <a:lnTo>
                    <a:pt x="44" y="8"/>
                  </a:lnTo>
                  <a:lnTo>
                    <a:pt x="81" y="32"/>
                  </a:lnTo>
                  <a:lnTo>
                    <a:pt x="96" y="48"/>
                  </a:lnTo>
                  <a:lnTo>
                    <a:pt x="74" y="6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 rot="704206">
              <a:off x="447" y="2672"/>
              <a:ext cx="147" cy="108"/>
            </a:xfrm>
            <a:custGeom>
              <a:avLst/>
              <a:gdLst>
                <a:gd name="T0" fmla="*/ 8738 w 119"/>
                <a:gd name="T1" fmla="*/ 2418 h 97"/>
                <a:gd name="T2" fmla="*/ 17717 w 119"/>
                <a:gd name="T3" fmla="*/ 1986 h 97"/>
                <a:gd name="T4" fmla="*/ 17717 w 119"/>
                <a:gd name="T5" fmla="*/ 1590 h 97"/>
                <a:gd name="T6" fmla="*/ 22392 w 119"/>
                <a:gd name="T7" fmla="*/ 1414 h 97"/>
                <a:gd name="T8" fmla="*/ 23633 w 119"/>
                <a:gd name="T9" fmla="*/ 827 h 97"/>
                <a:gd name="T10" fmla="*/ 19330 w 119"/>
                <a:gd name="T11" fmla="*/ 601 h 97"/>
                <a:gd name="T12" fmla="*/ 17717 w 119"/>
                <a:gd name="T13" fmla="*/ 0 h 97"/>
                <a:gd name="T14" fmla="*/ 13276 w 119"/>
                <a:gd name="T15" fmla="*/ 0 h 97"/>
                <a:gd name="T16" fmla="*/ 8738 w 119"/>
                <a:gd name="T17" fmla="*/ 185 h 97"/>
                <a:gd name="T18" fmla="*/ 6065 w 119"/>
                <a:gd name="T19" fmla="*/ 185 h 97"/>
                <a:gd name="T20" fmla="*/ 6065 w 119"/>
                <a:gd name="T21" fmla="*/ 392 h 97"/>
                <a:gd name="T22" fmla="*/ 6065 w 119"/>
                <a:gd name="T23" fmla="*/ 1414 h 97"/>
                <a:gd name="T24" fmla="*/ 1453 w 119"/>
                <a:gd name="T25" fmla="*/ 1414 h 97"/>
                <a:gd name="T26" fmla="*/ 0 w 119"/>
                <a:gd name="T27" fmla="*/ 1414 h 97"/>
                <a:gd name="T28" fmla="*/ 8738 w 119"/>
                <a:gd name="T29" fmla="*/ 2418 h 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9"/>
                <a:gd name="T46" fmla="*/ 0 h 97"/>
                <a:gd name="T47" fmla="*/ 119 w 119"/>
                <a:gd name="T48" fmla="*/ 97 h 9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9" h="97">
                  <a:moveTo>
                    <a:pt x="44" y="96"/>
                  </a:moveTo>
                  <a:lnTo>
                    <a:pt x="89" y="80"/>
                  </a:lnTo>
                  <a:lnTo>
                    <a:pt x="89" y="64"/>
                  </a:lnTo>
                  <a:lnTo>
                    <a:pt x="111" y="56"/>
                  </a:lnTo>
                  <a:lnTo>
                    <a:pt x="118" y="32"/>
                  </a:lnTo>
                  <a:lnTo>
                    <a:pt x="96" y="24"/>
                  </a:lnTo>
                  <a:lnTo>
                    <a:pt x="89" y="0"/>
                  </a:lnTo>
                  <a:lnTo>
                    <a:pt x="66" y="0"/>
                  </a:lnTo>
                  <a:lnTo>
                    <a:pt x="44" y="8"/>
                  </a:lnTo>
                  <a:lnTo>
                    <a:pt x="30" y="8"/>
                  </a:lnTo>
                  <a:lnTo>
                    <a:pt x="30" y="16"/>
                  </a:lnTo>
                  <a:lnTo>
                    <a:pt x="30" y="56"/>
                  </a:lnTo>
                  <a:lnTo>
                    <a:pt x="7" y="56"/>
                  </a:lnTo>
                  <a:lnTo>
                    <a:pt x="0" y="56"/>
                  </a:lnTo>
                  <a:lnTo>
                    <a:pt x="44" y="9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Freeform 58"/>
            <p:cNvSpPr>
              <a:spLocks/>
            </p:cNvSpPr>
            <p:nvPr/>
          </p:nvSpPr>
          <p:spPr bwMode="auto">
            <a:xfrm rot="704206">
              <a:off x="419" y="2643"/>
              <a:ext cx="90" cy="69"/>
            </a:xfrm>
            <a:custGeom>
              <a:avLst/>
              <a:gdLst>
                <a:gd name="T0" fmla="*/ 12253 w 75"/>
                <a:gd name="T1" fmla="*/ 512 h 73"/>
                <a:gd name="T2" fmla="*/ 7091 w 75"/>
                <a:gd name="T3" fmla="*/ 512 h 73"/>
                <a:gd name="T4" fmla="*/ 3526 w 75"/>
                <a:gd name="T5" fmla="*/ 800 h 73"/>
                <a:gd name="T6" fmla="*/ 0 w 75"/>
                <a:gd name="T7" fmla="*/ 1319 h 73"/>
                <a:gd name="T8" fmla="*/ 7091 w 75"/>
                <a:gd name="T9" fmla="*/ 2360 h 73"/>
                <a:gd name="T10" fmla="*/ 8772 w 75"/>
                <a:gd name="T11" fmla="*/ 2360 h 73"/>
                <a:gd name="T12" fmla="*/ 13865 w 75"/>
                <a:gd name="T13" fmla="*/ 2360 h 73"/>
                <a:gd name="T14" fmla="*/ 13865 w 75"/>
                <a:gd name="T15" fmla="*/ 1045 h 73"/>
                <a:gd name="T16" fmla="*/ 13865 w 75"/>
                <a:gd name="T17" fmla="*/ 800 h 73"/>
                <a:gd name="T18" fmla="*/ 17645 w 75"/>
                <a:gd name="T19" fmla="*/ 800 h 73"/>
                <a:gd name="T20" fmla="*/ 17645 w 75"/>
                <a:gd name="T21" fmla="*/ 0 h 73"/>
                <a:gd name="T22" fmla="*/ 12253 w 75"/>
                <a:gd name="T23" fmla="*/ 512 h 7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5"/>
                <a:gd name="T37" fmla="*/ 0 h 73"/>
                <a:gd name="T38" fmla="*/ 75 w 75"/>
                <a:gd name="T39" fmla="*/ 73 h 7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5" h="73">
                  <a:moveTo>
                    <a:pt x="52" y="16"/>
                  </a:moveTo>
                  <a:lnTo>
                    <a:pt x="30" y="16"/>
                  </a:lnTo>
                  <a:lnTo>
                    <a:pt x="15" y="24"/>
                  </a:lnTo>
                  <a:lnTo>
                    <a:pt x="0" y="40"/>
                  </a:lnTo>
                  <a:lnTo>
                    <a:pt x="30" y="72"/>
                  </a:lnTo>
                  <a:lnTo>
                    <a:pt x="37" y="72"/>
                  </a:lnTo>
                  <a:lnTo>
                    <a:pt x="59" y="72"/>
                  </a:lnTo>
                  <a:lnTo>
                    <a:pt x="59" y="32"/>
                  </a:lnTo>
                  <a:lnTo>
                    <a:pt x="59" y="24"/>
                  </a:lnTo>
                  <a:lnTo>
                    <a:pt x="74" y="24"/>
                  </a:lnTo>
                  <a:lnTo>
                    <a:pt x="74" y="0"/>
                  </a:lnTo>
                  <a:lnTo>
                    <a:pt x="52" y="1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 rot="704206">
              <a:off x="721" y="2455"/>
              <a:ext cx="147" cy="258"/>
            </a:xfrm>
            <a:custGeom>
              <a:avLst/>
              <a:gdLst>
                <a:gd name="T0" fmla="*/ 2504 w 119"/>
                <a:gd name="T1" fmla="*/ 7018 h 225"/>
                <a:gd name="T2" fmla="*/ 0 w 119"/>
                <a:gd name="T3" fmla="*/ 6720 h 225"/>
                <a:gd name="T4" fmla="*/ 3590 w 119"/>
                <a:gd name="T5" fmla="*/ 6215 h 225"/>
                <a:gd name="T6" fmla="*/ 2504 w 119"/>
                <a:gd name="T7" fmla="*/ 5118 h 225"/>
                <a:gd name="T8" fmla="*/ 7076 w 119"/>
                <a:gd name="T9" fmla="*/ 5118 h 225"/>
                <a:gd name="T10" fmla="*/ 7076 w 119"/>
                <a:gd name="T11" fmla="*/ 3786 h 225"/>
                <a:gd name="T12" fmla="*/ 10621 w 119"/>
                <a:gd name="T13" fmla="*/ 3506 h 225"/>
                <a:gd name="T14" fmla="*/ 5972 w 119"/>
                <a:gd name="T15" fmla="*/ 2710 h 225"/>
                <a:gd name="T16" fmla="*/ 4936 w 119"/>
                <a:gd name="T17" fmla="*/ 1064 h 225"/>
                <a:gd name="T18" fmla="*/ 5972 w 119"/>
                <a:gd name="T19" fmla="*/ 516 h 225"/>
                <a:gd name="T20" fmla="*/ 5972 w 119"/>
                <a:gd name="T21" fmla="*/ 254 h 225"/>
                <a:gd name="T22" fmla="*/ 12024 w 119"/>
                <a:gd name="T23" fmla="*/ 0 h 225"/>
                <a:gd name="T24" fmla="*/ 14290 w 119"/>
                <a:gd name="T25" fmla="*/ 1064 h 225"/>
                <a:gd name="T26" fmla="*/ 12024 w 119"/>
                <a:gd name="T27" fmla="*/ 1064 h 225"/>
                <a:gd name="T28" fmla="*/ 15600 w 119"/>
                <a:gd name="T29" fmla="*/ 2418 h 225"/>
                <a:gd name="T30" fmla="*/ 13166 w 119"/>
                <a:gd name="T31" fmla="*/ 3210 h 225"/>
                <a:gd name="T32" fmla="*/ 19176 w 119"/>
                <a:gd name="T33" fmla="*/ 4048 h 225"/>
                <a:gd name="T34" fmla="*/ 15600 w 119"/>
                <a:gd name="T35" fmla="*/ 6215 h 225"/>
                <a:gd name="T36" fmla="*/ 12024 w 119"/>
                <a:gd name="T37" fmla="*/ 6215 h 225"/>
                <a:gd name="T38" fmla="*/ 13166 w 119"/>
                <a:gd name="T39" fmla="*/ 7276 h 225"/>
                <a:gd name="T40" fmla="*/ 9485 w 119"/>
                <a:gd name="T41" fmla="*/ 7555 h 225"/>
                <a:gd name="T42" fmla="*/ 2504 w 119"/>
                <a:gd name="T43" fmla="*/ 7018 h 22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9"/>
                <a:gd name="T67" fmla="*/ 0 h 225"/>
                <a:gd name="T68" fmla="*/ 119 w 119"/>
                <a:gd name="T69" fmla="*/ 225 h 22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9" h="225">
                  <a:moveTo>
                    <a:pt x="15" y="208"/>
                  </a:moveTo>
                  <a:lnTo>
                    <a:pt x="0" y="200"/>
                  </a:lnTo>
                  <a:lnTo>
                    <a:pt x="22" y="184"/>
                  </a:lnTo>
                  <a:lnTo>
                    <a:pt x="15" y="152"/>
                  </a:lnTo>
                  <a:lnTo>
                    <a:pt x="44" y="152"/>
                  </a:lnTo>
                  <a:lnTo>
                    <a:pt x="44" y="112"/>
                  </a:lnTo>
                  <a:lnTo>
                    <a:pt x="66" y="104"/>
                  </a:lnTo>
                  <a:lnTo>
                    <a:pt x="37" y="80"/>
                  </a:lnTo>
                  <a:lnTo>
                    <a:pt x="30" y="32"/>
                  </a:lnTo>
                  <a:lnTo>
                    <a:pt x="37" y="16"/>
                  </a:lnTo>
                  <a:lnTo>
                    <a:pt x="37" y="8"/>
                  </a:lnTo>
                  <a:lnTo>
                    <a:pt x="74" y="0"/>
                  </a:lnTo>
                  <a:lnTo>
                    <a:pt x="89" y="32"/>
                  </a:lnTo>
                  <a:lnTo>
                    <a:pt x="74" y="32"/>
                  </a:lnTo>
                  <a:lnTo>
                    <a:pt x="96" y="72"/>
                  </a:lnTo>
                  <a:lnTo>
                    <a:pt x="81" y="96"/>
                  </a:lnTo>
                  <a:lnTo>
                    <a:pt x="118" y="120"/>
                  </a:lnTo>
                  <a:lnTo>
                    <a:pt x="96" y="184"/>
                  </a:lnTo>
                  <a:lnTo>
                    <a:pt x="74" y="184"/>
                  </a:lnTo>
                  <a:lnTo>
                    <a:pt x="81" y="216"/>
                  </a:lnTo>
                  <a:lnTo>
                    <a:pt x="59" y="224"/>
                  </a:lnTo>
                  <a:lnTo>
                    <a:pt x="15" y="20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Freeform 60"/>
            <p:cNvSpPr>
              <a:spLocks/>
            </p:cNvSpPr>
            <p:nvPr/>
          </p:nvSpPr>
          <p:spPr bwMode="auto">
            <a:xfrm rot="704206">
              <a:off x="470" y="2644"/>
              <a:ext cx="147" cy="287"/>
            </a:xfrm>
            <a:custGeom>
              <a:avLst/>
              <a:gdLst>
                <a:gd name="T0" fmla="*/ 22451 w 134"/>
                <a:gd name="T1" fmla="*/ 1069 h 265"/>
                <a:gd name="T2" fmla="*/ 21408 w 134"/>
                <a:gd name="T3" fmla="*/ 254 h 265"/>
                <a:gd name="T4" fmla="*/ 17522 w 134"/>
                <a:gd name="T5" fmla="*/ 0 h 265"/>
                <a:gd name="T6" fmla="*/ 11499 w 134"/>
                <a:gd name="T7" fmla="*/ 254 h 265"/>
                <a:gd name="T8" fmla="*/ 9946 w 134"/>
                <a:gd name="T9" fmla="*/ 1069 h 265"/>
                <a:gd name="T10" fmla="*/ 11499 w 134"/>
                <a:gd name="T11" fmla="*/ 1906 h 265"/>
                <a:gd name="T12" fmla="*/ 15205 w 134"/>
                <a:gd name="T13" fmla="*/ 2161 h 265"/>
                <a:gd name="T14" fmla="*/ 13650 w 134"/>
                <a:gd name="T15" fmla="*/ 2992 h 265"/>
                <a:gd name="T16" fmla="*/ 9946 w 134"/>
                <a:gd name="T17" fmla="*/ 3211 h 265"/>
                <a:gd name="T18" fmla="*/ 9946 w 134"/>
                <a:gd name="T19" fmla="*/ 3791 h 265"/>
                <a:gd name="T20" fmla="*/ 2589 w 134"/>
                <a:gd name="T21" fmla="*/ 4333 h 265"/>
                <a:gd name="T22" fmla="*/ 0 w 134"/>
                <a:gd name="T23" fmla="*/ 4873 h 265"/>
                <a:gd name="T24" fmla="*/ 3758 w 134"/>
                <a:gd name="T25" fmla="*/ 6489 h 265"/>
                <a:gd name="T26" fmla="*/ 5132 w 134"/>
                <a:gd name="T27" fmla="*/ 6778 h 265"/>
                <a:gd name="T28" fmla="*/ 5132 w 134"/>
                <a:gd name="T29" fmla="*/ 8633 h 265"/>
                <a:gd name="T30" fmla="*/ 13650 w 134"/>
                <a:gd name="T31" fmla="*/ 8964 h 265"/>
                <a:gd name="T32" fmla="*/ 16197 w 134"/>
                <a:gd name="T33" fmla="*/ 4873 h 265"/>
                <a:gd name="T34" fmla="*/ 22451 w 134"/>
                <a:gd name="T35" fmla="*/ 3211 h 265"/>
                <a:gd name="T36" fmla="*/ 20035 w 134"/>
                <a:gd name="T37" fmla="*/ 2710 h 265"/>
                <a:gd name="T38" fmla="*/ 21408 w 134"/>
                <a:gd name="T39" fmla="*/ 1352 h 265"/>
                <a:gd name="T40" fmla="*/ 22451 w 134"/>
                <a:gd name="T41" fmla="*/ 1069 h 2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4"/>
                <a:gd name="T64" fmla="*/ 0 h 265"/>
                <a:gd name="T65" fmla="*/ 134 w 134"/>
                <a:gd name="T66" fmla="*/ 265 h 26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4" h="265">
                  <a:moveTo>
                    <a:pt x="133" y="32"/>
                  </a:moveTo>
                  <a:lnTo>
                    <a:pt x="126" y="8"/>
                  </a:lnTo>
                  <a:lnTo>
                    <a:pt x="104" y="0"/>
                  </a:lnTo>
                  <a:lnTo>
                    <a:pt x="67" y="8"/>
                  </a:lnTo>
                  <a:lnTo>
                    <a:pt x="59" y="32"/>
                  </a:lnTo>
                  <a:lnTo>
                    <a:pt x="67" y="56"/>
                  </a:lnTo>
                  <a:lnTo>
                    <a:pt x="89" y="64"/>
                  </a:lnTo>
                  <a:lnTo>
                    <a:pt x="81" y="88"/>
                  </a:lnTo>
                  <a:lnTo>
                    <a:pt x="59" y="96"/>
                  </a:lnTo>
                  <a:lnTo>
                    <a:pt x="59" y="112"/>
                  </a:lnTo>
                  <a:lnTo>
                    <a:pt x="15" y="128"/>
                  </a:lnTo>
                  <a:lnTo>
                    <a:pt x="0" y="144"/>
                  </a:lnTo>
                  <a:lnTo>
                    <a:pt x="22" y="192"/>
                  </a:lnTo>
                  <a:lnTo>
                    <a:pt x="30" y="200"/>
                  </a:lnTo>
                  <a:lnTo>
                    <a:pt x="30" y="256"/>
                  </a:lnTo>
                  <a:lnTo>
                    <a:pt x="81" y="264"/>
                  </a:lnTo>
                  <a:lnTo>
                    <a:pt x="96" y="144"/>
                  </a:lnTo>
                  <a:lnTo>
                    <a:pt x="133" y="96"/>
                  </a:lnTo>
                  <a:lnTo>
                    <a:pt x="118" y="80"/>
                  </a:lnTo>
                  <a:lnTo>
                    <a:pt x="126" y="40"/>
                  </a:lnTo>
                  <a:lnTo>
                    <a:pt x="133" y="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Freeform 61"/>
            <p:cNvSpPr>
              <a:spLocks/>
            </p:cNvSpPr>
            <p:nvPr/>
          </p:nvSpPr>
          <p:spPr bwMode="auto">
            <a:xfrm rot="704206">
              <a:off x="321" y="2241"/>
              <a:ext cx="212" cy="290"/>
            </a:xfrm>
            <a:custGeom>
              <a:avLst/>
              <a:gdLst>
                <a:gd name="T0" fmla="*/ 45620 w 178"/>
                <a:gd name="T1" fmla="*/ 6861 h 257"/>
                <a:gd name="T2" fmla="*/ 47540 w 178"/>
                <a:gd name="T3" fmla="*/ 5334 h 257"/>
                <a:gd name="T4" fmla="*/ 39887 w 178"/>
                <a:gd name="T5" fmla="*/ 4640 h 257"/>
                <a:gd name="T6" fmla="*/ 41738 w 178"/>
                <a:gd name="T7" fmla="*/ 3413 h 257"/>
                <a:gd name="T8" fmla="*/ 45620 w 178"/>
                <a:gd name="T9" fmla="*/ 3025 h 257"/>
                <a:gd name="T10" fmla="*/ 43449 w 178"/>
                <a:gd name="T11" fmla="*/ 1900 h 257"/>
                <a:gd name="T12" fmla="*/ 35654 w 178"/>
                <a:gd name="T13" fmla="*/ 1900 h 257"/>
                <a:gd name="T14" fmla="*/ 33514 w 178"/>
                <a:gd name="T15" fmla="*/ 369 h 257"/>
                <a:gd name="T16" fmla="*/ 21593 w 178"/>
                <a:gd name="T17" fmla="*/ 0 h 257"/>
                <a:gd name="T18" fmla="*/ 23973 w 178"/>
                <a:gd name="T19" fmla="*/ 1900 h 257"/>
                <a:gd name="T20" fmla="*/ 11742 w 178"/>
                <a:gd name="T21" fmla="*/ 1900 h 257"/>
                <a:gd name="T22" fmla="*/ 9859 w 178"/>
                <a:gd name="T23" fmla="*/ 2678 h 257"/>
                <a:gd name="T24" fmla="*/ 1962 w 178"/>
                <a:gd name="T25" fmla="*/ 1564 h 257"/>
                <a:gd name="T26" fmla="*/ 0 w 178"/>
                <a:gd name="T27" fmla="*/ 3025 h 257"/>
                <a:gd name="T28" fmla="*/ 8272 w 178"/>
                <a:gd name="T29" fmla="*/ 11124 h 257"/>
                <a:gd name="T30" fmla="*/ 11742 w 178"/>
                <a:gd name="T31" fmla="*/ 10696 h 257"/>
                <a:gd name="T32" fmla="*/ 17719 w 178"/>
                <a:gd name="T33" fmla="*/ 12208 h 257"/>
                <a:gd name="T34" fmla="*/ 25718 w 178"/>
                <a:gd name="T35" fmla="*/ 11124 h 257"/>
                <a:gd name="T36" fmla="*/ 31756 w 178"/>
                <a:gd name="T37" fmla="*/ 11447 h 257"/>
                <a:gd name="T38" fmla="*/ 35654 w 178"/>
                <a:gd name="T39" fmla="*/ 11447 h 257"/>
                <a:gd name="T40" fmla="*/ 35654 w 178"/>
                <a:gd name="T41" fmla="*/ 10312 h 257"/>
                <a:gd name="T42" fmla="*/ 41738 w 178"/>
                <a:gd name="T43" fmla="*/ 9914 h 257"/>
                <a:gd name="T44" fmla="*/ 37640 w 178"/>
                <a:gd name="T45" fmla="*/ 8002 h 257"/>
                <a:gd name="T46" fmla="*/ 45620 w 178"/>
                <a:gd name="T47" fmla="*/ 6861 h 25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78"/>
                <a:gd name="T73" fmla="*/ 0 h 257"/>
                <a:gd name="T74" fmla="*/ 178 w 178"/>
                <a:gd name="T75" fmla="*/ 257 h 25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78" h="257">
                  <a:moveTo>
                    <a:pt x="170" y="144"/>
                  </a:moveTo>
                  <a:lnTo>
                    <a:pt x="177" y="112"/>
                  </a:lnTo>
                  <a:lnTo>
                    <a:pt x="148" y="96"/>
                  </a:lnTo>
                  <a:lnTo>
                    <a:pt x="155" y="72"/>
                  </a:lnTo>
                  <a:lnTo>
                    <a:pt x="170" y="64"/>
                  </a:lnTo>
                  <a:lnTo>
                    <a:pt x="162" y="40"/>
                  </a:lnTo>
                  <a:lnTo>
                    <a:pt x="133" y="40"/>
                  </a:lnTo>
                  <a:lnTo>
                    <a:pt x="125" y="8"/>
                  </a:lnTo>
                  <a:lnTo>
                    <a:pt x="81" y="0"/>
                  </a:lnTo>
                  <a:lnTo>
                    <a:pt x="89" y="40"/>
                  </a:lnTo>
                  <a:lnTo>
                    <a:pt x="44" y="40"/>
                  </a:lnTo>
                  <a:lnTo>
                    <a:pt x="37" y="56"/>
                  </a:lnTo>
                  <a:lnTo>
                    <a:pt x="7" y="32"/>
                  </a:lnTo>
                  <a:lnTo>
                    <a:pt x="0" y="64"/>
                  </a:lnTo>
                  <a:lnTo>
                    <a:pt x="30" y="232"/>
                  </a:lnTo>
                  <a:lnTo>
                    <a:pt x="44" y="224"/>
                  </a:lnTo>
                  <a:lnTo>
                    <a:pt x="66" y="256"/>
                  </a:lnTo>
                  <a:lnTo>
                    <a:pt x="96" y="232"/>
                  </a:lnTo>
                  <a:lnTo>
                    <a:pt x="118" y="240"/>
                  </a:lnTo>
                  <a:lnTo>
                    <a:pt x="133" y="240"/>
                  </a:lnTo>
                  <a:lnTo>
                    <a:pt x="133" y="216"/>
                  </a:lnTo>
                  <a:lnTo>
                    <a:pt x="155" y="208"/>
                  </a:lnTo>
                  <a:lnTo>
                    <a:pt x="140" y="168"/>
                  </a:lnTo>
                  <a:lnTo>
                    <a:pt x="170" y="14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7" name="Freeform 62"/>
            <p:cNvSpPr>
              <a:spLocks/>
            </p:cNvSpPr>
            <p:nvPr/>
          </p:nvSpPr>
          <p:spPr bwMode="auto">
            <a:xfrm rot="704206">
              <a:off x="382" y="2356"/>
              <a:ext cx="49" cy="145"/>
            </a:xfrm>
            <a:custGeom>
              <a:avLst/>
              <a:gdLst>
                <a:gd name="T0" fmla="*/ 2015 w 45"/>
                <a:gd name="T1" fmla="*/ 2138 h 129"/>
                <a:gd name="T2" fmla="*/ 3108 w 45"/>
                <a:gd name="T3" fmla="*/ 1641 h 129"/>
                <a:gd name="T4" fmla="*/ 0 w 45"/>
                <a:gd name="T5" fmla="*/ 1060 h 129"/>
                <a:gd name="T6" fmla="*/ 0 w 45"/>
                <a:gd name="T7" fmla="*/ 0 h 129"/>
                <a:gd name="T8" fmla="*/ 3108 w 45"/>
                <a:gd name="T9" fmla="*/ 814 h 129"/>
                <a:gd name="T10" fmla="*/ 5982 w 45"/>
                <a:gd name="T11" fmla="*/ 1339 h 129"/>
                <a:gd name="T12" fmla="*/ 5982 w 45"/>
                <a:gd name="T13" fmla="*/ 2945 h 129"/>
                <a:gd name="T14" fmla="*/ 3877 w 45"/>
                <a:gd name="T15" fmla="*/ 2689 h 129"/>
                <a:gd name="T16" fmla="*/ 3108 w 45"/>
                <a:gd name="T17" fmla="*/ 3477 h 129"/>
                <a:gd name="T18" fmla="*/ 890 w 45"/>
                <a:gd name="T19" fmla="*/ 4293 h 129"/>
                <a:gd name="T20" fmla="*/ 0 w 45"/>
                <a:gd name="T21" fmla="*/ 3184 h 129"/>
                <a:gd name="T22" fmla="*/ 2015 w 45"/>
                <a:gd name="T23" fmla="*/ 2138 h 12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5"/>
                <a:gd name="T37" fmla="*/ 0 h 129"/>
                <a:gd name="T38" fmla="*/ 45 w 45"/>
                <a:gd name="T39" fmla="*/ 129 h 12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5" h="129">
                  <a:moveTo>
                    <a:pt x="15" y="64"/>
                  </a:moveTo>
                  <a:lnTo>
                    <a:pt x="22" y="48"/>
                  </a:lnTo>
                  <a:lnTo>
                    <a:pt x="0" y="32"/>
                  </a:lnTo>
                  <a:lnTo>
                    <a:pt x="0" y="0"/>
                  </a:lnTo>
                  <a:lnTo>
                    <a:pt x="22" y="24"/>
                  </a:lnTo>
                  <a:lnTo>
                    <a:pt x="44" y="40"/>
                  </a:lnTo>
                  <a:lnTo>
                    <a:pt x="44" y="88"/>
                  </a:lnTo>
                  <a:lnTo>
                    <a:pt x="29" y="80"/>
                  </a:lnTo>
                  <a:lnTo>
                    <a:pt x="22" y="104"/>
                  </a:lnTo>
                  <a:lnTo>
                    <a:pt x="7" y="128"/>
                  </a:lnTo>
                  <a:lnTo>
                    <a:pt x="0" y="96"/>
                  </a:lnTo>
                  <a:lnTo>
                    <a:pt x="15" y="6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Freeform 63"/>
            <p:cNvSpPr>
              <a:spLocks/>
            </p:cNvSpPr>
            <p:nvPr/>
          </p:nvSpPr>
          <p:spPr bwMode="auto">
            <a:xfrm rot="704206">
              <a:off x="1011" y="2065"/>
              <a:ext cx="167" cy="154"/>
            </a:xfrm>
            <a:custGeom>
              <a:avLst/>
              <a:gdLst>
                <a:gd name="T0" fmla="*/ 18942 w 141"/>
                <a:gd name="T1" fmla="*/ 4958 h 121"/>
                <a:gd name="T2" fmla="*/ 15494 w 141"/>
                <a:gd name="T3" fmla="*/ 4958 h 121"/>
                <a:gd name="T4" fmla="*/ 10467 w 141"/>
                <a:gd name="T5" fmla="*/ 3984 h 121"/>
                <a:gd name="T6" fmla="*/ 7005 w 141"/>
                <a:gd name="T7" fmla="*/ 4335 h 121"/>
                <a:gd name="T8" fmla="*/ 7005 w 141"/>
                <a:gd name="T9" fmla="*/ 3015 h 121"/>
                <a:gd name="T10" fmla="*/ 3560 w 141"/>
                <a:gd name="T11" fmla="*/ 2289 h 121"/>
                <a:gd name="T12" fmla="*/ 0 w 141"/>
                <a:gd name="T13" fmla="*/ 2289 h 121"/>
                <a:gd name="T14" fmla="*/ 0 w 141"/>
                <a:gd name="T15" fmla="*/ 1332 h 121"/>
                <a:gd name="T16" fmla="*/ 4490 w 141"/>
                <a:gd name="T17" fmla="*/ 0 h 121"/>
                <a:gd name="T18" fmla="*/ 9431 w 141"/>
                <a:gd name="T19" fmla="*/ 1017 h 121"/>
                <a:gd name="T20" fmla="*/ 10467 w 141"/>
                <a:gd name="T21" fmla="*/ 2289 h 121"/>
                <a:gd name="T22" fmla="*/ 14090 w 141"/>
                <a:gd name="T23" fmla="*/ 3015 h 121"/>
                <a:gd name="T24" fmla="*/ 18942 w 141"/>
                <a:gd name="T25" fmla="*/ 2289 h 121"/>
                <a:gd name="T26" fmla="*/ 22435 w 141"/>
                <a:gd name="T27" fmla="*/ 3015 h 121"/>
                <a:gd name="T28" fmla="*/ 21311 w 141"/>
                <a:gd name="T29" fmla="*/ 4335 h 121"/>
                <a:gd name="T30" fmla="*/ 22435 w 141"/>
                <a:gd name="T31" fmla="*/ 4335 h 121"/>
                <a:gd name="T32" fmla="*/ 18942 w 141"/>
                <a:gd name="T33" fmla="*/ 4958 h 12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1"/>
                <a:gd name="T52" fmla="*/ 0 h 121"/>
                <a:gd name="T53" fmla="*/ 141 w 141"/>
                <a:gd name="T54" fmla="*/ 121 h 12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1" h="121">
                  <a:moveTo>
                    <a:pt x="118" y="120"/>
                  </a:moveTo>
                  <a:lnTo>
                    <a:pt x="96" y="120"/>
                  </a:lnTo>
                  <a:lnTo>
                    <a:pt x="66" y="96"/>
                  </a:lnTo>
                  <a:lnTo>
                    <a:pt x="44" y="104"/>
                  </a:lnTo>
                  <a:lnTo>
                    <a:pt x="44" y="72"/>
                  </a:lnTo>
                  <a:lnTo>
                    <a:pt x="22" y="56"/>
                  </a:lnTo>
                  <a:lnTo>
                    <a:pt x="0" y="56"/>
                  </a:lnTo>
                  <a:lnTo>
                    <a:pt x="0" y="32"/>
                  </a:lnTo>
                  <a:lnTo>
                    <a:pt x="29" y="0"/>
                  </a:lnTo>
                  <a:lnTo>
                    <a:pt x="59" y="24"/>
                  </a:lnTo>
                  <a:lnTo>
                    <a:pt x="66" y="56"/>
                  </a:lnTo>
                  <a:lnTo>
                    <a:pt x="88" y="72"/>
                  </a:lnTo>
                  <a:lnTo>
                    <a:pt x="118" y="56"/>
                  </a:lnTo>
                  <a:lnTo>
                    <a:pt x="140" y="72"/>
                  </a:lnTo>
                  <a:lnTo>
                    <a:pt x="133" y="104"/>
                  </a:lnTo>
                  <a:lnTo>
                    <a:pt x="140" y="104"/>
                  </a:lnTo>
                  <a:lnTo>
                    <a:pt x="118" y="12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Freeform 64"/>
            <p:cNvSpPr>
              <a:spLocks/>
            </p:cNvSpPr>
            <p:nvPr/>
          </p:nvSpPr>
          <p:spPr bwMode="auto">
            <a:xfrm rot="704206">
              <a:off x="954" y="2091"/>
              <a:ext cx="169" cy="208"/>
            </a:xfrm>
            <a:custGeom>
              <a:avLst/>
              <a:gdLst>
                <a:gd name="T0" fmla="*/ 24764 w 142"/>
                <a:gd name="T1" fmla="*/ 2985 h 185"/>
                <a:gd name="T2" fmla="*/ 19292 w 142"/>
                <a:gd name="T3" fmla="*/ 2143 h 185"/>
                <a:gd name="T4" fmla="*/ 15215 w 142"/>
                <a:gd name="T5" fmla="*/ 2409 h 185"/>
                <a:gd name="T6" fmla="*/ 15215 w 142"/>
                <a:gd name="T7" fmla="*/ 1341 h 185"/>
                <a:gd name="T8" fmla="*/ 10927 w 142"/>
                <a:gd name="T9" fmla="*/ 823 h 185"/>
                <a:gd name="T10" fmla="*/ 6878 w 142"/>
                <a:gd name="T11" fmla="*/ 823 h 185"/>
                <a:gd name="T12" fmla="*/ 6878 w 142"/>
                <a:gd name="T13" fmla="*/ 0 h 185"/>
                <a:gd name="T14" fmla="*/ 5704 w 142"/>
                <a:gd name="T15" fmla="*/ 254 h 185"/>
                <a:gd name="T16" fmla="*/ 0 w 142"/>
                <a:gd name="T17" fmla="*/ 3499 h 185"/>
                <a:gd name="T18" fmla="*/ 5704 w 142"/>
                <a:gd name="T19" fmla="*/ 4552 h 185"/>
                <a:gd name="T20" fmla="*/ 8291 w 142"/>
                <a:gd name="T21" fmla="*/ 4552 h 185"/>
                <a:gd name="T22" fmla="*/ 13798 w 142"/>
                <a:gd name="T23" fmla="*/ 5612 h 185"/>
                <a:gd name="T24" fmla="*/ 17909 w 142"/>
                <a:gd name="T25" fmla="*/ 5612 h 185"/>
                <a:gd name="T26" fmla="*/ 20541 w 142"/>
                <a:gd name="T27" fmla="*/ 6209 h 185"/>
                <a:gd name="T28" fmla="*/ 24764 w 142"/>
                <a:gd name="T29" fmla="*/ 5112 h 185"/>
                <a:gd name="T30" fmla="*/ 23354 w 142"/>
                <a:gd name="T31" fmla="*/ 4310 h 185"/>
                <a:gd name="T32" fmla="*/ 26169 w 142"/>
                <a:gd name="T33" fmla="*/ 3774 h 185"/>
                <a:gd name="T34" fmla="*/ 24764 w 142"/>
                <a:gd name="T35" fmla="*/ 2985 h 1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85"/>
                <a:gd name="T56" fmla="*/ 142 w 142"/>
                <a:gd name="T57" fmla="*/ 185 h 18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85">
                  <a:moveTo>
                    <a:pt x="134" y="88"/>
                  </a:moveTo>
                  <a:lnTo>
                    <a:pt x="104" y="64"/>
                  </a:lnTo>
                  <a:lnTo>
                    <a:pt x="82" y="72"/>
                  </a:lnTo>
                  <a:lnTo>
                    <a:pt x="82" y="40"/>
                  </a:lnTo>
                  <a:lnTo>
                    <a:pt x="59" y="24"/>
                  </a:lnTo>
                  <a:lnTo>
                    <a:pt x="37" y="24"/>
                  </a:lnTo>
                  <a:lnTo>
                    <a:pt x="37" y="0"/>
                  </a:lnTo>
                  <a:lnTo>
                    <a:pt x="30" y="8"/>
                  </a:lnTo>
                  <a:lnTo>
                    <a:pt x="0" y="104"/>
                  </a:lnTo>
                  <a:lnTo>
                    <a:pt x="30" y="136"/>
                  </a:lnTo>
                  <a:lnTo>
                    <a:pt x="45" y="136"/>
                  </a:lnTo>
                  <a:lnTo>
                    <a:pt x="74" y="168"/>
                  </a:lnTo>
                  <a:lnTo>
                    <a:pt x="97" y="168"/>
                  </a:lnTo>
                  <a:lnTo>
                    <a:pt x="111" y="184"/>
                  </a:lnTo>
                  <a:lnTo>
                    <a:pt x="134" y="152"/>
                  </a:lnTo>
                  <a:lnTo>
                    <a:pt x="126" y="128"/>
                  </a:lnTo>
                  <a:lnTo>
                    <a:pt x="141" y="112"/>
                  </a:lnTo>
                  <a:lnTo>
                    <a:pt x="134" y="8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Freeform 65"/>
            <p:cNvSpPr>
              <a:spLocks/>
            </p:cNvSpPr>
            <p:nvPr/>
          </p:nvSpPr>
          <p:spPr bwMode="auto">
            <a:xfrm rot="704206">
              <a:off x="900" y="1951"/>
              <a:ext cx="168" cy="136"/>
            </a:xfrm>
            <a:custGeom>
              <a:avLst/>
              <a:gdLst>
                <a:gd name="T0" fmla="*/ 21969 w 142"/>
                <a:gd name="T1" fmla="*/ 1338 h 121"/>
                <a:gd name="T2" fmla="*/ 21969 w 142"/>
                <a:gd name="T3" fmla="*/ 2689 h 121"/>
                <a:gd name="T4" fmla="*/ 17208 w 142"/>
                <a:gd name="T5" fmla="*/ 3763 h 121"/>
                <a:gd name="T6" fmla="*/ 16253 w 142"/>
                <a:gd name="T7" fmla="*/ 4017 h 121"/>
                <a:gd name="T8" fmla="*/ 11612 w 142"/>
                <a:gd name="T9" fmla="*/ 3763 h 121"/>
                <a:gd name="T10" fmla="*/ 9163 w 142"/>
                <a:gd name="T11" fmla="*/ 4017 h 121"/>
                <a:gd name="T12" fmla="*/ 8097 w 142"/>
                <a:gd name="T13" fmla="*/ 3474 h 121"/>
                <a:gd name="T14" fmla="*/ 1023 w 142"/>
                <a:gd name="T15" fmla="*/ 3183 h 121"/>
                <a:gd name="T16" fmla="*/ 3493 w 142"/>
                <a:gd name="T17" fmla="*/ 2689 h 121"/>
                <a:gd name="T18" fmla="*/ 0 w 142"/>
                <a:gd name="T19" fmla="*/ 2401 h 121"/>
                <a:gd name="T20" fmla="*/ 0 w 142"/>
                <a:gd name="T21" fmla="*/ 1630 h 121"/>
                <a:gd name="T22" fmla="*/ 1023 w 142"/>
                <a:gd name="T23" fmla="*/ 1059 h 121"/>
                <a:gd name="T24" fmla="*/ 4646 w 142"/>
                <a:gd name="T25" fmla="*/ 0 h 121"/>
                <a:gd name="T26" fmla="*/ 16253 w 142"/>
                <a:gd name="T27" fmla="*/ 0 h 121"/>
                <a:gd name="T28" fmla="*/ 21969 w 142"/>
                <a:gd name="T29" fmla="*/ 1059 h 121"/>
                <a:gd name="T30" fmla="*/ 21969 w 142"/>
                <a:gd name="T31" fmla="*/ 1338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2"/>
                <a:gd name="T49" fmla="*/ 0 h 121"/>
                <a:gd name="T50" fmla="*/ 142 w 142"/>
                <a:gd name="T51" fmla="*/ 121 h 12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2" h="121">
                  <a:moveTo>
                    <a:pt x="141" y="40"/>
                  </a:moveTo>
                  <a:lnTo>
                    <a:pt x="141" y="80"/>
                  </a:lnTo>
                  <a:lnTo>
                    <a:pt x="111" y="112"/>
                  </a:lnTo>
                  <a:lnTo>
                    <a:pt x="104" y="120"/>
                  </a:lnTo>
                  <a:lnTo>
                    <a:pt x="74" y="112"/>
                  </a:lnTo>
                  <a:lnTo>
                    <a:pt x="59" y="120"/>
                  </a:lnTo>
                  <a:lnTo>
                    <a:pt x="52" y="104"/>
                  </a:lnTo>
                  <a:lnTo>
                    <a:pt x="7" y="96"/>
                  </a:lnTo>
                  <a:lnTo>
                    <a:pt x="22" y="80"/>
                  </a:lnTo>
                  <a:lnTo>
                    <a:pt x="0" y="72"/>
                  </a:lnTo>
                  <a:lnTo>
                    <a:pt x="0" y="48"/>
                  </a:lnTo>
                  <a:lnTo>
                    <a:pt x="7" y="32"/>
                  </a:lnTo>
                  <a:lnTo>
                    <a:pt x="30" y="0"/>
                  </a:lnTo>
                  <a:lnTo>
                    <a:pt x="104" y="0"/>
                  </a:lnTo>
                  <a:lnTo>
                    <a:pt x="141" y="32"/>
                  </a:lnTo>
                  <a:lnTo>
                    <a:pt x="141" y="4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Freeform 66"/>
            <p:cNvSpPr>
              <a:spLocks/>
            </p:cNvSpPr>
            <p:nvPr/>
          </p:nvSpPr>
          <p:spPr bwMode="auto">
            <a:xfrm rot="704206">
              <a:off x="1062" y="1963"/>
              <a:ext cx="309" cy="209"/>
            </a:xfrm>
            <a:custGeom>
              <a:avLst/>
              <a:gdLst>
                <a:gd name="T0" fmla="*/ 26624 w 259"/>
                <a:gd name="T1" fmla="*/ 5584 h 185"/>
                <a:gd name="T2" fmla="*/ 26624 w 259"/>
                <a:gd name="T3" fmla="*/ 6200 h 185"/>
                <a:gd name="T4" fmla="*/ 21889 w 259"/>
                <a:gd name="T5" fmla="*/ 7126 h 185"/>
                <a:gd name="T6" fmla="*/ 17481 w 259"/>
                <a:gd name="T7" fmla="*/ 6571 h 185"/>
                <a:gd name="T8" fmla="*/ 11721 w 259"/>
                <a:gd name="T9" fmla="*/ 7126 h 185"/>
                <a:gd name="T10" fmla="*/ 7232 w 259"/>
                <a:gd name="T11" fmla="*/ 6571 h 185"/>
                <a:gd name="T12" fmla="*/ 5957 w 259"/>
                <a:gd name="T13" fmla="*/ 5321 h 185"/>
                <a:gd name="T14" fmla="*/ 0 w 259"/>
                <a:gd name="T15" fmla="*/ 4365 h 185"/>
                <a:gd name="T16" fmla="*/ 0 w 259"/>
                <a:gd name="T17" fmla="*/ 2798 h 185"/>
                <a:gd name="T18" fmla="*/ 11721 w 259"/>
                <a:gd name="T19" fmla="*/ 1858 h 185"/>
                <a:gd name="T20" fmla="*/ 14652 w 259"/>
                <a:gd name="T21" fmla="*/ 1580 h 185"/>
                <a:gd name="T22" fmla="*/ 16236 w 259"/>
                <a:gd name="T23" fmla="*/ 970 h 185"/>
                <a:gd name="T24" fmla="*/ 23474 w 259"/>
                <a:gd name="T25" fmla="*/ 1247 h 185"/>
                <a:gd name="T26" fmla="*/ 24882 w 259"/>
                <a:gd name="T27" fmla="*/ 0 h 185"/>
                <a:gd name="T28" fmla="*/ 31013 w 259"/>
                <a:gd name="T29" fmla="*/ 610 h 185"/>
                <a:gd name="T30" fmla="*/ 36742 w 259"/>
                <a:gd name="T31" fmla="*/ 0 h 185"/>
                <a:gd name="T32" fmla="*/ 42611 w 259"/>
                <a:gd name="T33" fmla="*/ 610 h 185"/>
                <a:gd name="T34" fmla="*/ 47035 w 259"/>
                <a:gd name="T35" fmla="*/ 610 h 185"/>
                <a:gd name="T36" fmla="*/ 51435 w 259"/>
                <a:gd name="T37" fmla="*/ 1858 h 185"/>
                <a:gd name="T38" fmla="*/ 48581 w 259"/>
                <a:gd name="T39" fmla="*/ 2798 h 185"/>
                <a:gd name="T40" fmla="*/ 41166 w 259"/>
                <a:gd name="T41" fmla="*/ 2477 h 185"/>
                <a:gd name="T42" fmla="*/ 39718 w 259"/>
                <a:gd name="T43" fmla="*/ 3420 h 185"/>
                <a:gd name="T44" fmla="*/ 35406 w 259"/>
                <a:gd name="T45" fmla="*/ 3110 h 185"/>
                <a:gd name="T46" fmla="*/ 29172 w 259"/>
                <a:gd name="T47" fmla="*/ 3712 h 185"/>
                <a:gd name="T48" fmla="*/ 29172 w 259"/>
                <a:gd name="T49" fmla="*/ 5321 h 185"/>
                <a:gd name="T50" fmla="*/ 26624 w 259"/>
                <a:gd name="T51" fmla="*/ 5584 h 18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59"/>
                <a:gd name="T79" fmla="*/ 0 h 185"/>
                <a:gd name="T80" fmla="*/ 259 w 259"/>
                <a:gd name="T81" fmla="*/ 185 h 18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59" h="185">
                  <a:moveTo>
                    <a:pt x="133" y="144"/>
                  </a:moveTo>
                  <a:lnTo>
                    <a:pt x="133" y="160"/>
                  </a:lnTo>
                  <a:lnTo>
                    <a:pt x="111" y="184"/>
                  </a:lnTo>
                  <a:lnTo>
                    <a:pt x="88" y="168"/>
                  </a:lnTo>
                  <a:lnTo>
                    <a:pt x="59" y="184"/>
                  </a:lnTo>
                  <a:lnTo>
                    <a:pt x="37" y="168"/>
                  </a:lnTo>
                  <a:lnTo>
                    <a:pt x="29" y="136"/>
                  </a:lnTo>
                  <a:lnTo>
                    <a:pt x="0" y="112"/>
                  </a:lnTo>
                  <a:lnTo>
                    <a:pt x="0" y="72"/>
                  </a:lnTo>
                  <a:lnTo>
                    <a:pt x="59" y="48"/>
                  </a:lnTo>
                  <a:lnTo>
                    <a:pt x="74" y="40"/>
                  </a:lnTo>
                  <a:lnTo>
                    <a:pt x="81" y="24"/>
                  </a:lnTo>
                  <a:lnTo>
                    <a:pt x="118" y="32"/>
                  </a:lnTo>
                  <a:lnTo>
                    <a:pt x="125" y="0"/>
                  </a:lnTo>
                  <a:lnTo>
                    <a:pt x="155" y="16"/>
                  </a:lnTo>
                  <a:lnTo>
                    <a:pt x="184" y="0"/>
                  </a:lnTo>
                  <a:lnTo>
                    <a:pt x="214" y="16"/>
                  </a:lnTo>
                  <a:lnTo>
                    <a:pt x="236" y="16"/>
                  </a:lnTo>
                  <a:lnTo>
                    <a:pt x="258" y="48"/>
                  </a:lnTo>
                  <a:lnTo>
                    <a:pt x="243" y="72"/>
                  </a:lnTo>
                  <a:lnTo>
                    <a:pt x="206" y="64"/>
                  </a:lnTo>
                  <a:lnTo>
                    <a:pt x="199" y="88"/>
                  </a:lnTo>
                  <a:lnTo>
                    <a:pt x="177" y="80"/>
                  </a:lnTo>
                  <a:lnTo>
                    <a:pt x="147" y="96"/>
                  </a:lnTo>
                  <a:lnTo>
                    <a:pt x="147" y="136"/>
                  </a:lnTo>
                  <a:lnTo>
                    <a:pt x="133" y="14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Freeform 67"/>
            <p:cNvSpPr>
              <a:spLocks/>
            </p:cNvSpPr>
            <p:nvPr/>
          </p:nvSpPr>
          <p:spPr bwMode="auto">
            <a:xfrm rot="704206">
              <a:off x="1156" y="1833"/>
              <a:ext cx="301" cy="164"/>
            </a:xfrm>
            <a:custGeom>
              <a:avLst/>
              <a:gdLst>
                <a:gd name="T0" fmla="*/ 15088 w 252"/>
                <a:gd name="T1" fmla="*/ 5137 h 145"/>
                <a:gd name="T2" fmla="*/ 13569 w 252"/>
                <a:gd name="T3" fmla="*/ 4151 h 145"/>
                <a:gd name="T4" fmla="*/ 7687 w 252"/>
                <a:gd name="T5" fmla="*/ 2869 h 145"/>
                <a:gd name="T6" fmla="*/ 3162 w 252"/>
                <a:gd name="T7" fmla="*/ 3210 h 145"/>
                <a:gd name="T8" fmla="*/ 0 w 252"/>
                <a:gd name="T9" fmla="*/ 2218 h 145"/>
                <a:gd name="T10" fmla="*/ 12062 w 252"/>
                <a:gd name="T11" fmla="*/ 302 h 145"/>
                <a:gd name="T12" fmla="*/ 23031 w 252"/>
                <a:gd name="T13" fmla="*/ 0 h 145"/>
                <a:gd name="T14" fmla="*/ 39725 w 252"/>
                <a:gd name="T15" fmla="*/ 3210 h 145"/>
                <a:gd name="T16" fmla="*/ 51870 w 252"/>
                <a:gd name="T17" fmla="*/ 2869 h 145"/>
                <a:gd name="T18" fmla="*/ 48910 w 252"/>
                <a:gd name="T19" fmla="*/ 5137 h 145"/>
                <a:gd name="T20" fmla="*/ 42674 w 252"/>
                <a:gd name="T21" fmla="*/ 5137 h 145"/>
                <a:gd name="T22" fmla="*/ 38122 w 252"/>
                <a:gd name="T23" fmla="*/ 5761 h 145"/>
                <a:gd name="T24" fmla="*/ 33620 w 252"/>
                <a:gd name="T25" fmla="*/ 5761 h 145"/>
                <a:gd name="T26" fmla="*/ 27509 w 252"/>
                <a:gd name="T27" fmla="*/ 5137 h 145"/>
                <a:gd name="T28" fmla="*/ 21335 w 252"/>
                <a:gd name="T29" fmla="*/ 5761 h 145"/>
                <a:gd name="T30" fmla="*/ 15088 w 252"/>
                <a:gd name="T31" fmla="*/ 5137 h 1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52"/>
                <a:gd name="T49" fmla="*/ 0 h 145"/>
                <a:gd name="T50" fmla="*/ 252 w 252"/>
                <a:gd name="T51" fmla="*/ 145 h 14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52" h="145">
                  <a:moveTo>
                    <a:pt x="74" y="128"/>
                  </a:moveTo>
                  <a:lnTo>
                    <a:pt x="66" y="104"/>
                  </a:lnTo>
                  <a:lnTo>
                    <a:pt x="37" y="72"/>
                  </a:lnTo>
                  <a:lnTo>
                    <a:pt x="15" y="80"/>
                  </a:lnTo>
                  <a:lnTo>
                    <a:pt x="0" y="56"/>
                  </a:lnTo>
                  <a:lnTo>
                    <a:pt x="59" y="8"/>
                  </a:lnTo>
                  <a:lnTo>
                    <a:pt x="111" y="0"/>
                  </a:lnTo>
                  <a:lnTo>
                    <a:pt x="192" y="80"/>
                  </a:lnTo>
                  <a:lnTo>
                    <a:pt x="251" y="72"/>
                  </a:lnTo>
                  <a:lnTo>
                    <a:pt x="236" y="128"/>
                  </a:lnTo>
                  <a:lnTo>
                    <a:pt x="207" y="128"/>
                  </a:lnTo>
                  <a:lnTo>
                    <a:pt x="185" y="144"/>
                  </a:lnTo>
                  <a:lnTo>
                    <a:pt x="162" y="144"/>
                  </a:lnTo>
                  <a:lnTo>
                    <a:pt x="133" y="128"/>
                  </a:lnTo>
                  <a:lnTo>
                    <a:pt x="103" y="144"/>
                  </a:lnTo>
                  <a:lnTo>
                    <a:pt x="74" y="12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Freeform 68"/>
            <p:cNvSpPr>
              <a:spLocks/>
            </p:cNvSpPr>
            <p:nvPr/>
          </p:nvSpPr>
          <p:spPr bwMode="auto">
            <a:xfrm rot="704206">
              <a:off x="1069" y="1738"/>
              <a:ext cx="147" cy="154"/>
            </a:xfrm>
            <a:custGeom>
              <a:avLst/>
              <a:gdLst>
                <a:gd name="T0" fmla="*/ 6642 w 148"/>
                <a:gd name="T1" fmla="*/ 3767 h 137"/>
                <a:gd name="T2" fmla="*/ 7694 w 148"/>
                <a:gd name="T3" fmla="*/ 3767 h 137"/>
                <a:gd name="T4" fmla="*/ 12459 w 148"/>
                <a:gd name="T5" fmla="*/ 4022 h 137"/>
                <a:gd name="T6" fmla="*/ 13345 w 148"/>
                <a:gd name="T7" fmla="*/ 3767 h 137"/>
                <a:gd name="T8" fmla="*/ 22531 w 148"/>
                <a:gd name="T9" fmla="*/ 2139 h 137"/>
                <a:gd name="T10" fmla="*/ 19181 w 148"/>
                <a:gd name="T11" fmla="*/ 1895 h 137"/>
                <a:gd name="T12" fmla="*/ 19181 w 148"/>
                <a:gd name="T13" fmla="*/ 1060 h 137"/>
                <a:gd name="T14" fmla="*/ 21403 w 148"/>
                <a:gd name="T15" fmla="*/ 516 h 137"/>
                <a:gd name="T16" fmla="*/ 20155 w 148"/>
                <a:gd name="T17" fmla="*/ 0 h 137"/>
                <a:gd name="T18" fmla="*/ 9048 w 148"/>
                <a:gd name="T19" fmla="*/ 0 h 137"/>
                <a:gd name="T20" fmla="*/ 3397 w 148"/>
                <a:gd name="T21" fmla="*/ 1060 h 137"/>
                <a:gd name="T22" fmla="*/ 4370 w 148"/>
                <a:gd name="T23" fmla="*/ 2139 h 137"/>
                <a:gd name="T24" fmla="*/ 0 w 148"/>
                <a:gd name="T25" fmla="*/ 2950 h 137"/>
                <a:gd name="T26" fmla="*/ 0 w 148"/>
                <a:gd name="T27" fmla="*/ 4022 h 137"/>
                <a:gd name="T28" fmla="*/ 3397 w 148"/>
                <a:gd name="T29" fmla="*/ 4524 h 137"/>
                <a:gd name="T30" fmla="*/ 6642 w 148"/>
                <a:gd name="T31" fmla="*/ 3767 h 1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8"/>
                <a:gd name="T49" fmla="*/ 0 h 137"/>
                <a:gd name="T50" fmla="*/ 148 w 148"/>
                <a:gd name="T51" fmla="*/ 137 h 13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8" h="137">
                  <a:moveTo>
                    <a:pt x="44" y="112"/>
                  </a:moveTo>
                  <a:lnTo>
                    <a:pt x="51" y="112"/>
                  </a:lnTo>
                  <a:lnTo>
                    <a:pt x="81" y="120"/>
                  </a:lnTo>
                  <a:lnTo>
                    <a:pt x="88" y="112"/>
                  </a:lnTo>
                  <a:lnTo>
                    <a:pt x="147" y="64"/>
                  </a:lnTo>
                  <a:lnTo>
                    <a:pt x="125" y="56"/>
                  </a:lnTo>
                  <a:lnTo>
                    <a:pt x="125" y="32"/>
                  </a:lnTo>
                  <a:lnTo>
                    <a:pt x="140" y="16"/>
                  </a:lnTo>
                  <a:lnTo>
                    <a:pt x="132" y="0"/>
                  </a:lnTo>
                  <a:lnTo>
                    <a:pt x="59" y="0"/>
                  </a:lnTo>
                  <a:lnTo>
                    <a:pt x="22" y="32"/>
                  </a:lnTo>
                  <a:lnTo>
                    <a:pt x="29" y="64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22" y="136"/>
                  </a:lnTo>
                  <a:lnTo>
                    <a:pt x="44" y="11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Freeform 69"/>
            <p:cNvSpPr>
              <a:spLocks/>
            </p:cNvSpPr>
            <p:nvPr/>
          </p:nvSpPr>
          <p:spPr bwMode="auto">
            <a:xfrm rot="704206">
              <a:off x="1098" y="1869"/>
              <a:ext cx="141" cy="127"/>
            </a:xfrm>
            <a:custGeom>
              <a:avLst/>
              <a:gdLst>
                <a:gd name="T0" fmla="*/ 10621 w 119"/>
                <a:gd name="T1" fmla="*/ 3762 h 113"/>
                <a:gd name="T2" fmla="*/ 7076 w 119"/>
                <a:gd name="T3" fmla="*/ 2913 h 113"/>
                <a:gd name="T4" fmla="*/ 5972 w 119"/>
                <a:gd name="T5" fmla="*/ 2397 h 113"/>
                <a:gd name="T6" fmla="*/ 0 w 119"/>
                <a:gd name="T7" fmla="*/ 1625 h 113"/>
                <a:gd name="T8" fmla="*/ 0 w 119"/>
                <a:gd name="T9" fmla="*/ 0 h 113"/>
                <a:gd name="T10" fmla="*/ 1072 w 119"/>
                <a:gd name="T11" fmla="*/ 0 h 113"/>
                <a:gd name="T12" fmla="*/ 5972 w 119"/>
                <a:gd name="T13" fmla="*/ 251 h 113"/>
                <a:gd name="T14" fmla="*/ 7076 w 119"/>
                <a:gd name="T15" fmla="*/ 0 h 113"/>
                <a:gd name="T16" fmla="*/ 9485 w 119"/>
                <a:gd name="T17" fmla="*/ 807 h 113"/>
                <a:gd name="T18" fmla="*/ 13166 w 119"/>
                <a:gd name="T19" fmla="*/ 516 h 113"/>
                <a:gd name="T20" fmla="*/ 18005 w 119"/>
                <a:gd name="T21" fmla="*/ 1625 h 113"/>
                <a:gd name="T22" fmla="*/ 19176 w 119"/>
                <a:gd name="T23" fmla="*/ 2397 h 113"/>
                <a:gd name="T24" fmla="*/ 18005 w 119"/>
                <a:gd name="T25" fmla="*/ 3436 h 113"/>
                <a:gd name="T26" fmla="*/ 12024 w 119"/>
                <a:gd name="T27" fmla="*/ 3183 h 113"/>
                <a:gd name="T28" fmla="*/ 10621 w 119"/>
                <a:gd name="T29" fmla="*/ 3762 h 1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9"/>
                <a:gd name="T46" fmla="*/ 0 h 113"/>
                <a:gd name="T47" fmla="*/ 119 w 119"/>
                <a:gd name="T48" fmla="*/ 113 h 11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9" h="113">
                  <a:moveTo>
                    <a:pt x="66" y="112"/>
                  </a:moveTo>
                  <a:lnTo>
                    <a:pt x="44" y="88"/>
                  </a:lnTo>
                  <a:lnTo>
                    <a:pt x="37" y="72"/>
                  </a:lnTo>
                  <a:lnTo>
                    <a:pt x="0" y="48"/>
                  </a:lnTo>
                  <a:lnTo>
                    <a:pt x="0" y="0"/>
                  </a:lnTo>
                  <a:lnTo>
                    <a:pt x="7" y="0"/>
                  </a:lnTo>
                  <a:lnTo>
                    <a:pt x="37" y="8"/>
                  </a:lnTo>
                  <a:lnTo>
                    <a:pt x="44" y="0"/>
                  </a:lnTo>
                  <a:lnTo>
                    <a:pt x="59" y="24"/>
                  </a:lnTo>
                  <a:lnTo>
                    <a:pt x="81" y="16"/>
                  </a:lnTo>
                  <a:lnTo>
                    <a:pt x="111" y="48"/>
                  </a:lnTo>
                  <a:lnTo>
                    <a:pt x="118" y="72"/>
                  </a:lnTo>
                  <a:lnTo>
                    <a:pt x="111" y="104"/>
                  </a:lnTo>
                  <a:lnTo>
                    <a:pt x="74" y="96"/>
                  </a:lnTo>
                  <a:lnTo>
                    <a:pt x="66" y="11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Freeform 70"/>
            <p:cNvSpPr>
              <a:spLocks/>
            </p:cNvSpPr>
            <p:nvPr/>
          </p:nvSpPr>
          <p:spPr bwMode="auto">
            <a:xfrm rot="704206">
              <a:off x="1024" y="1855"/>
              <a:ext cx="152" cy="163"/>
            </a:xfrm>
            <a:custGeom>
              <a:avLst/>
              <a:gdLst>
                <a:gd name="T0" fmla="*/ 3254 w 127"/>
                <a:gd name="T1" fmla="*/ 3489 h 145"/>
                <a:gd name="T2" fmla="*/ 11438 w 127"/>
                <a:gd name="T3" fmla="*/ 4536 h 145"/>
                <a:gd name="T4" fmla="*/ 11438 w 127"/>
                <a:gd name="T5" fmla="*/ 4832 h 145"/>
                <a:gd name="T6" fmla="*/ 24354 w 127"/>
                <a:gd name="T7" fmla="*/ 4024 h 145"/>
                <a:gd name="T8" fmla="*/ 27771 w 127"/>
                <a:gd name="T9" fmla="*/ 3768 h 145"/>
                <a:gd name="T10" fmla="*/ 22711 w 127"/>
                <a:gd name="T11" fmla="*/ 2980 h 145"/>
                <a:gd name="T12" fmla="*/ 21111 w 127"/>
                <a:gd name="T13" fmla="*/ 2405 h 145"/>
                <a:gd name="T14" fmla="*/ 13010 w 127"/>
                <a:gd name="T15" fmla="*/ 1660 h 145"/>
                <a:gd name="T16" fmla="*/ 13010 w 127"/>
                <a:gd name="T17" fmla="*/ 0 h 145"/>
                <a:gd name="T18" fmla="*/ 7993 w 127"/>
                <a:gd name="T19" fmla="*/ 823 h 145"/>
                <a:gd name="T20" fmla="*/ 3254 w 127"/>
                <a:gd name="T21" fmla="*/ 254 h 145"/>
                <a:gd name="T22" fmla="*/ 0 w 127"/>
                <a:gd name="T23" fmla="*/ 1060 h 145"/>
                <a:gd name="T24" fmla="*/ 4662 w 127"/>
                <a:gd name="T25" fmla="*/ 2139 h 145"/>
                <a:gd name="T26" fmla="*/ 3254 w 127"/>
                <a:gd name="T27" fmla="*/ 2980 h 145"/>
                <a:gd name="T28" fmla="*/ 3254 w 127"/>
                <a:gd name="T29" fmla="*/ 3489 h 1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7"/>
                <a:gd name="T46" fmla="*/ 0 h 145"/>
                <a:gd name="T47" fmla="*/ 127 w 127"/>
                <a:gd name="T48" fmla="*/ 145 h 14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7" h="145">
                  <a:moveTo>
                    <a:pt x="15" y="104"/>
                  </a:moveTo>
                  <a:lnTo>
                    <a:pt x="52" y="136"/>
                  </a:lnTo>
                  <a:lnTo>
                    <a:pt x="52" y="144"/>
                  </a:lnTo>
                  <a:lnTo>
                    <a:pt x="111" y="120"/>
                  </a:lnTo>
                  <a:lnTo>
                    <a:pt x="126" y="112"/>
                  </a:lnTo>
                  <a:lnTo>
                    <a:pt x="104" y="88"/>
                  </a:lnTo>
                  <a:lnTo>
                    <a:pt x="96" y="72"/>
                  </a:lnTo>
                  <a:lnTo>
                    <a:pt x="59" y="48"/>
                  </a:lnTo>
                  <a:lnTo>
                    <a:pt x="59" y="0"/>
                  </a:lnTo>
                  <a:lnTo>
                    <a:pt x="37" y="24"/>
                  </a:lnTo>
                  <a:lnTo>
                    <a:pt x="15" y="8"/>
                  </a:lnTo>
                  <a:lnTo>
                    <a:pt x="0" y="32"/>
                  </a:lnTo>
                  <a:lnTo>
                    <a:pt x="22" y="64"/>
                  </a:lnTo>
                  <a:lnTo>
                    <a:pt x="15" y="88"/>
                  </a:lnTo>
                  <a:lnTo>
                    <a:pt x="15" y="10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Freeform 71"/>
            <p:cNvSpPr>
              <a:spLocks/>
            </p:cNvSpPr>
            <p:nvPr/>
          </p:nvSpPr>
          <p:spPr bwMode="auto">
            <a:xfrm rot="704206">
              <a:off x="850" y="2049"/>
              <a:ext cx="152" cy="154"/>
            </a:xfrm>
            <a:custGeom>
              <a:avLst/>
              <a:gdLst>
                <a:gd name="T0" fmla="*/ 6456 w 127"/>
                <a:gd name="T1" fmla="*/ 0 h 137"/>
                <a:gd name="T2" fmla="*/ 1524 w 127"/>
                <a:gd name="T3" fmla="*/ 1060 h 137"/>
                <a:gd name="T4" fmla="*/ 4662 w 127"/>
                <a:gd name="T5" fmla="*/ 1895 h 137"/>
                <a:gd name="T6" fmla="*/ 0 w 127"/>
                <a:gd name="T7" fmla="*/ 2404 h 137"/>
                <a:gd name="T8" fmla="*/ 1524 w 127"/>
                <a:gd name="T9" fmla="*/ 3186 h 137"/>
                <a:gd name="T10" fmla="*/ 9566 w 127"/>
                <a:gd name="T11" fmla="*/ 4524 h 137"/>
                <a:gd name="T12" fmla="*/ 14738 w 127"/>
                <a:gd name="T13" fmla="*/ 4524 h 137"/>
                <a:gd name="T14" fmla="*/ 19610 w 127"/>
                <a:gd name="T15" fmla="*/ 4022 h 137"/>
                <a:gd name="T16" fmla="*/ 21111 w 127"/>
                <a:gd name="T17" fmla="*/ 4022 h 137"/>
                <a:gd name="T18" fmla="*/ 27771 w 127"/>
                <a:gd name="T19" fmla="*/ 814 h 137"/>
                <a:gd name="T20" fmla="*/ 21111 w 127"/>
                <a:gd name="T21" fmla="*/ 516 h 137"/>
                <a:gd name="T22" fmla="*/ 17961 w 127"/>
                <a:gd name="T23" fmla="*/ 814 h 137"/>
                <a:gd name="T24" fmla="*/ 16385 w 127"/>
                <a:gd name="T25" fmla="*/ 253 h 137"/>
                <a:gd name="T26" fmla="*/ 6456 w 127"/>
                <a:gd name="T27" fmla="*/ 0 h 13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7"/>
                <a:gd name="T43" fmla="*/ 0 h 137"/>
                <a:gd name="T44" fmla="*/ 127 w 127"/>
                <a:gd name="T45" fmla="*/ 137 h 13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7" h="137">
                  <a:moveTo>
                    <a:pt x="30" y="0"/>
                  </a:moveTo>
                  <a:lnTo>
                    <a:pt x="7" y="32"/>
                  </a:lnTo>
                  <a:lnTo>
                    <a:pt x="22" y="56"/>
                  </a:lnTo>
                  <a:lnTo>
                    <a:pt x="0" y="72"/>
                  </a:lnTo>
                  <a:lnTo>
                    <a:pt x="7" y="96"/>
                  </a:lnTo>
                  <a:lnTo>
                    <a:pt x="44" y="136"/>
                  </a:lnTo>
                  <a:lnTo>
                    <a:pt x="67" y="136"/>
                  </a:lnTo>
                  <a:lnTo>
                    <a:pt x="89" y="120"/>
                  </a:lnTo>
                  <a:lnTo>
                    <a:pt x="96" y="120"/>
                  </a:lnTo>
                  <a:lnTo>
                    <a:pt x="126" y="24"/>
                  </a:lnTo>
                  <a:lnTo>
                    <a:pt x="96" y="16"/>
                  </a:lnTo>
                  <a:lnTo>
                    <a:pt x="82" y="24"/>
                  </a:lnTo>
                  <a:lnTo>
                    <a:pt x="74" y="8"/>
                  </a:lnTo>
                  <a:lnTo>
                    <a:pt x="3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Freeform 72"/>
            <p:cNvSpPr>
              <a:spLocks/>
            </p:cNvSpPr>
            <p:nvPr/>
          </p:nvSpPr>
          <p:spPr bwMode="auto">
            <a:xfrm rot="704206">
              <a:off x="817" y="1874"/>
              <a:ext cx="133" cy="125"/>
            </a:xfrm>
            <a:custGeom>
              <a:avLst/>
              <a:gdLst>
                <a:gd name="T0" fmla="*/ 13957 w 112"/>
                <a:gd name="T1" fmla="*/ 3984 h 121"/>
                <a:gd name="T2" fmla="*/ 15528 w 112"/>
                <a:gd name="T3" fmla="*/ 3323 h 121"/>
                <a:gd name="T4" fmla="*/ 19236 w 112"/>
                <a:gd name="T5" fmla="*/ 1980 h 121"/>
                <a:gd name="T6" fmla="*/ 15528 w 112"/>
                <a:gd name="T7" fmla="*/ 0 h 121"/>
                <a:gd name="T8" fmla="*/ 9147 w 112"/>
                <a:gd name="T9" fmla="*/ 648 h 121"/>
                <a:gd name="T10" fmla="*/ 5326 w 112"/>
                <a:gd name="T11" fmla="*/ 0 h 121"/>
                <a:gd name="T12" fmla="*/ 0 w 112"/>
                <a:gd name="T13" fmla="*/ 648 h 121"/>
                <a:gd name="T14" fmla="*/ 1259 w 112"/>
                <a:gd name="T15" fmla="*/ 1670 h 121"/>
                <a:gd name="T16" fmla="*/ 3874 w 112"/>
                <a:gd name="T17" fmla="*/ 2663 h 121"/>
                <a:gd name="T18" fmla="*/ 6487 w 112"/>
                <a:gd name="T19" fmla="*/ 4335 h 121"/>
                <a:gd name="T20" fmla="*/ 7703 w 112"/>
                <a:gd name="T21" fmla="*/ 4958 h 121"/>
                <a:gd name="T22" fmla="*/ 10268 w 112"/>
                <a:gd name="T23" fmla="*/ 3984 h 121"/>
                <a:gd name="T24" fmla="*/ 13957 w 112"/>
                <a:gd name="T25" fmla="*/ 3984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2"/>
                <a:gd name="T40" fmla="*/ 0 h 121"/>
                <a:gd name="T41" fmla="*/ 112 w 112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2" h="121">
                  <a:moveTo>
                    <a:pt x="81" y="96"/>
                  </a:moveTo>
                  <a:lnTo>
                    <a:pt x="89" y="80"/>
                  </a:lnTo>
                  <a:lnTo>
                    <a:pt x="111" y="48"/>
                  </a:lnTo>
                  <a:lnTo>
                    <a:pt x="89" y="0"/>
                  </a:lnTo>
                  <a:lnTo>
                    <a:pt x="52" y="16"/>
                  </a:lnTo>
                  <a:lnTo>
                    <a:pt x="30" y="0"/>
                  </a:lnTo>
                  <a:lnTo>
                    <a:pt x="0" y="16"/>
                  </a:lnTo>
                  <a:lnTo>
                    <a:pt x="7" y="40"/>
                  </a:lnTo>
                  <a:lnTo>
                    <a:pt x="22" y="64"/>
                  </a:lnTo>
                  <a:lnTo>
                    <a:pt x="37" y="104"/>
                  </a:lnTo>
                  <a:lnTo>
                    <a:pt x="44" y="120"/>
                  </a:lnTo>
                  <a:lnTo>
                    <a:pt x="59" y="96"/>
                  </a:lnTo>
                  <a:lnTo>
                    <a:pt x="81" y="9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Freeform 73"/>
            <p:cNvSpPr>
              <a:spLocks/>
            </p:cNvSpPr>
            <p:nvPr/>
          </p:nvSpPr>
          <p:spPr bwMode="auto">
            <a:xfrm rot="704206">
              <a:off x="787" y="1779"/>
              <a:ext cx="147" cy="109"/>
            </a:xfrm>
            <a:custGeom>
              <a:avLst/>
              <a:gdLst>
                <a:gd name="T0" fmla="*/ 2589 w 134"/>
                <a:gd name="T1" fmla="*/ 3171 h 97"/>
                <a:gd name="T2" fmla="*/ 0 w 134"/>
                <a:gd name="T3" fmla="*/ 2125 h 97"/>
                <a:gd name="T4" fmla="*/ 2589 w 134"/>
                <a:gd name="T5" fmla="*/ 1868 h 97"/>
                <a:gd name="T6" fmla="*/ 1101 w 134"/>
                <a:gd name="T7" fmla="*/ 515 h 97"/>
                <a:gd name="T8" fmla="*/ 3758 w 134"/>
                <a:gd name="T9" fmla="*/ 0 h 97"/>
                <a:gd name="T10" fmla="*/ 7449 w 134"/>
                <a:gd name="T11" fmla="*/ 515 h 97"/>
                <a:gd name="T12" fmla="*/ 18884 w 134"/>
                <a:gd name="T13" fmla="*/ 249 h 97"/>
                <a:gd name="T14" fmla="*/ 20035 w 134"/>
                <a:gd name="T15" fmla="*/ 800 h 97"/>
                <a:gd name="T16" fmla="*/ 22451 w 134"/>
                <a:gd name="T17" fmla="*/ 1333 h 97"/>
                <a:gd name="T18" fmla="*/ 22451 w 134"/>
                <a:gd name="T19" fmla="*/ 2651 h 97"/>
                <a:gd name="T20" fmla="*/ 16197 w 134"/>
                <a:gd name="T21" fmla="*/ 3171 h 97"/>
                <a:gd name="T22" fmla="*/ 12445 w 134"/>
                <a:gd name="T23" fmla="*/ 2651 h 97"/>
                <a:gd name="T24" fmla="*/ 7449 w 134"/>
                <a:gd name="T25" fmla="*/ 3171 h 97"/>
                <a:gd name="T26" fmla="*/ 2589 w 134"/>
                <a:gd name="T27" fmla="*/ 317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4"/>
                <a:gd name="T43" fmla="*/ 0 h 97"/>
                <a:gd name="T44" fmla="*/ 134 w 134"/>
                <a:gd name="T45" fmla="*/ 97 h 9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4" h="97">
                  <a:moveTo>
                    <a:pt x="15" y="96"/>
                  </a:moveTo>
                  <a:lnTo>
                    <a:pt x="0" y="64"/>
                  </a:lnTo>
                  <a:lnTo>
                    <a:pt x="15" y="56"/>
                  </a:lnTo>
                  <a:lnTo>
                    <a:pt x="7" y="16"/>
                  </a:lnTo>
                  <a:lnTo>
                    <a:pt x="22" y="0"/>
                  </a:lnTo>
                  <a:lnTo>
                    <a:pt x="44" y="16"/>
                  </a:lnTo>
                  <a:lnTo>
                    <a:pt x="111" y="8"/>
                  </a:lnTo>
                  <a:lnTo>
                    <a:pt x="118" y="24"/>
                  </a:lnTo>
                  <a:lnTo>
                    <a:pt x="133" y="40"/>
                  </a:lnTo>
                  <a:lnTo>
                    <a:pt x="133" y="80"/>
                  </a:lnTo>
                  <a:lnTo>
                    <a:pt x="96" y="96"/>
                  </a:lnTo>
                  <a:lnTo>
                    <a:pt x="74" y="80"/>
                  </a:lnTo>
                  <a:lnTo>
                    <a:pt x="44" y="96"/>
                  </a:lnTo>
                  <a:lnTo>
                    <a:pt x="15" y="9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Freeform 74"/>
            <p:cNvSpPr>
              <a:spLocks/>
            </p:cNvSpPr>
            <p:nvPr/>
          </p:nvSpPr>
          <p:spPr bwMode="auto">
            <a:xfrm rot="704206">
              <a:off x="908" y="1750"/>
              <a:ext cx="160" cy="200"/>
            </a:xfrm>
            <a:custGeom>
              <a:avLst/>
              <a:gdLst>
                <a:gd name="T0" fmla="*/ 10528 w 134"/>
                <a:gd name="T1" fmla="*/ 6890 h 177"/>
                <a:gd name="T2" fmla="*/ 25771 w 134"/>
                <a:gd name="T3" fmla="*/ 6890 h 177"/>
                <a:gd name="T4" fmla="*/ 25771 w 134"/>
                <a:gd name="T5" fmla="*/ 6261 h 177"/>
                <a:gd name="T6" fmla="*/ 27321 w 134"/>
                <a:gd name="T7" fmla="*/ 5336 h 177"/>
                <a:gd name="T8" fmla="*/ 22881 w 134"/>
                <a:gd name="T9" fmla="*/ 4070 h 177"/>
                <a:gd name="T10" fmla="*/ 25771 w 134"/>
                <a:gd name="T11" fmla="*/ 3123 h 177"/>
                <a:gd name="T12" fmla="*/ 25771 w 134"/>
                <a:gd name="T13" fmla="*/ 1879 h 177"/>
                <a:gd name="T14" fmla="*/ 21223 w 134"/>
                <a:gd name="T15" fmla="*/ 1266 h 177"/>
                <a:gd name="T16" fmla="*/ 16653 w 134"/>
                <a:gd name="T17" fmla="*/ 1266 h 177"/>
                <a:gd name="T18" fmla="*/ 9054 w 134"/>
                <a:gd name="T19" fmla="*/ 0 h 177"/>
                <a:gd name="T20" fmla="*/ 6133 w 134"/>
                <a:gd name="T21" fmla="*/ 610 h 177"/>
                <a:gd name="T22" fmla="*/ 4455 w 134"/>
                <a:gd name="T23" fmla="*/ 610 h 177"/>
                <a:gd name="T24" fmla="*/ 0 w 134"/>
                <a:gd name="T25" fmla="*/ 1590 h 177"/>
                <a:gd name="T26" fmla="*/ 1477 w 134"/>
                <a:gd name="T27" fmla="*/ 2165 h 177"/>
                <a:gd name="T28" fmla="*/ 3017 w 134"/>
                <a:gd name="T29" fmla="*/ 2821 h 177"/>
                <a:gd name="T30" fmla="*/ 6133 w 134"/>
                <a:gd name="T31" fmla="*/ 3461 h 177"/>
                <a:gd name="T32" fmla="*/ 6133 w 134"/>
                <a:gd name="T33" fmla="*/ 5014 h 177"/>
                <a:gd name="T34" fmla="*/ 10528 w 134"/>
                <a:gd name="T35" fmla="*/ 6890 h 17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4"/>
                <a:gd name="T55" fmla="*/ 0 h 177"/>
                <a:gd name="T56" fmla="*/ 134 w 134"/>
                <a:gd name="T57" fmla="*/ 177 h 17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4" h="177">
                  <a:moveTo>
                    <a:pt x="52" y="176"/>
                  </a:moveTo>
                  <a:lnTo>
                    <a:pt x="126" y="176"/>
                  </a:lnTo>
                  <a:lnTo>
                    <a:pt x="126" y="160"/>
                  </a:lnTo>
                  <a:lnTo>
                    <a:pt x="133" y="136"/>
                  </a:lnTo>
                  <a:lnTo>
                    <a:pt x="111" y="104"/>
                  </a:lnTo>
                  <a:lnTo>
                    <a:pt x="126" y="80"/>
                  </a:lnTo>
                  <a:lnTo>
                    <a:pt x="126" y="48"/>
                  </a:lnTo>
                  <a:lnTo>
                    <a:pt x="104" y="32"/>
                  </a:lnTo>
                  <a:lnTo>
                    <a:pt x="81" y="32"/>
                  </a:lnTo>
                  <a:lnTo>
                    <a:pt x="44" y="0"/>
                  </a:lnTo>
                  <a:lnTo>
                    <a:pt x="30" y="16"/>
                  </a:lnTo>
                  <a:lnTo>
                    <a:pt x="22" y="16"/>
                  </a:lnTo>
                  <a:lnTo>
                    <a:pt x="0" y="40"/>
                  </a:lnTo>
                  <a:lnTo>
                    <a:pt x="7" y="56"/>
                  </a:lnTo>
                  <a:lnTo>
                    <a:pt x="15" y="72"/>
                  </a:lnTo>
                  <a:lnTo>
                    <a:pt x="30" y="88"/>
                  </a:lnTo>
                  <a:lnTo>
                    <a:pt x="30" y="128"/>
                  </a:lnTo>
                  <a:lnTo>
                    <a:pt x="52" y="17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Freeform 75"/>
            <p:cNvSpPr>
              <a:spLocks/>
            </p:cNvSpPr>
            <p:nvPr/>
          </p:nvSpPr>
          <p:spPr bwMode="auto">
            <a:xfrm rot="704206">
              <a:off x="726" y="1874"/>
              <a:ext cx="133" cy="145"/>
            </a:xfrm>
            <a:custGeom>
              <a:avLst/>
              <a:gdLst>
                <a:gd name="T0" fmla="*/ 12899 w 112"/>
                <a:gd name="T1" fmla="*/ 0 h 129"/>
                <a:gd name="T2" fmla="*/ 13957 w 112"/>
                <a:gd name="T3" fmla="*/ 814 h 129"/>
                <a:gd name="T4" fmla="*/ 16574 w 112"/>
                <a:gd name="T5" fmla="*/ 1641 h 129"/>
                <a:gd name="T6" fmla="*/ 19236 w 112"/>
                <a:gd name="T7" fmla="*/ 2945 h 129"/>
                <a:gd name="T8" fmla="*/ 13957 w 112"/>
                <a:gd name="T9" fmla="*/ 3767 h 129"/>
                <a:gd name="T10" fmla="*/ 13957 w 112"/>
                <a:gd name="T11" fmla="*/ 4021 h 129"/>
                <a:gd name="T12" fmla="*/ 10268 w 112"/>
                <a:gd name="T13" fmla="*/ 4293 h 129"/>
                <a:gd name="T14" fmla="*/ 6487 w 112"/>
                <a:gd name="T15" fmla="*/ 4021 h 129"/>
                <a:gd name="T16" fmla="*/ 7703 w 112"/>
                <a:gd name="T17" fmla="*/ 2689 h 129"/>
                <a:gd name="T18" fmla="*/ 3874 w 112"/>
                <a:gd name="T19" fmla="*/ 2403 h 129"/>
                <a:gd name="T20" fmla="*/ 0 w 112"/>
                <a:gd name="T21" fmla="*/ 1339 h 129"/>
                <a:gd name="T22" fmla="*/ 2679 w 112"/>
                <a:gd name="T23" fmla="*/ 253 h 129"/>
                <a:gd name="T24" fmla="*/ 7703 w 112"/>
                <a:gd name="T25" fmla="*/ 0 h 129"/>
                <a:gd name="T26" fmla="*/ 12899 w 112"/>
                <a:gd name="T27" fmla="*/ 0 h 1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2"/>
                <a:gd name="T43" fmla="*/ 0 h 129"/>
                <a:gd name="T44" fmla="*/ 112 w 112"/>
                <a:gd name="T45" fmla="*/ 129 h 1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2" h="129">
                  <a:moveTo>
                    <a:pt x="74" y="0"/>
                  </a:moveTo>
                  <a:lnTo>
                    <a:pt x="81" y="24"/>
                  </a:lnTo>
                  <a:lnTo>
                    <a:pt x="96" y="48"/>
                  </a:lnTo>
                  <a:lnTo>
                    <a:pt x="111" y="88"/>
                  </a:lnTo>
                  <a:lnTo>
                    <a:pt x="81" y="112"/>
                  </a:lnTo>
                  <a:lnTo>
                    <a:pt x="81" y="120"/>
                  </a:lnTo>
                  <a:lnTo>
                    <a:pt x="59" y="128"/>
                  </a:lnTo>
                  <a:lnTo>
                    <a:pt x="37" y="120"/>
                  </a:lnTo>
                  <a:lnTo>
                    <a:pt x="44" y="80"/>
                  </a:lnTo>
                  <a:lnTo>
                    <a:pt x="22" y="72"/>
                  </a:lnTo>
                  <a:lnTo>
                    <a:pt x="0" y="40"/>
                  </a:lnTo>
                  <a:lnTo>
                    <a:pt x="15" y="8"/>
                  </a:lnTo>
                  <a:lnTo>
                    <a:pt x="44" y="0"/>
                  </a:lnTo>
                  <a:lnTo>
                    <a:pt x="74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Freeform 76"/>
            <p:cNvSpPr>
              <a:spLocks/>
            </p:cNvSpPr>
            <p:nvPr/>
          </p:nvSpPr>
          <p:spPr bwMode="auto">
            <a:xfrm rot="704206">
              <a:off x="777" y="1978"/>
              <a:ext cx="143" cy="131"/>
            </a:xfrm>
            <a:custGeom>
              <a:avLst/>
              <a:gdLst>
                <a:gd name="T0" fmla="*/ 14285 w 120"/>
                <a:gd name="T1" fmla="*/ 3203 h 121"/>
                <a:gd name="T2" fmla="*/ 14285 w 120"/>
                <a:gd name="T3" fmla="*/ 3203 h 121"/>
                <a:gd name="T4" fmla="*/ 7083 w 120"/>
                <a:gd name="T5" fmla="*/ 2128 h 121"/>
                <a:gd name="T6" fmla="*/ 0 w 120"/>
                <a:gd name="T7" fmla="*/ 1699 h 121"/>
                <a:gd name="T8" fmla="*/ 0 w 120"/>
                <a:gd name="T9" fmla="*/ 1300 h 121"/>
                <a:gd name="T10" fmla="*/ 4186 w 120"/>
                <a:gd name="T11" fmla="*/ 1061 h 121"/>
                <a:gd name="T12" fmla="*/ 4186 w 120"/>
                <a:gd name="T13" fmla="*/ 852 h 121"/>
                <a:gd name="T14" fmla="*/ 10059 w 120"/>
                <a:gd name="T15" fmla="*/ 205 h 121"/>
                <a:gd name="T16" fmla="*/ 11627 w 120"/>
                <a:gd name="T17" fmla="*/ 634 h 121"/>
                <a:gd name="T18" fmla="*/ 14285 w 120"/>
                <a:gd name="T19" fmla="*/ 0 h 121"/>
                <a:gd name="T20" fmla="*/ 18591 w 120"/>
                <a:gd name="T21" fmla="*/ 0 h 121"/>
                <a:gd name="T22" fmla="*/ 18591 w 120"/>
                <a:gd name="T23" fmla="*/ 634 h 121"/>
                <a:gd name="T24" fmla="*/ 22937 w 120"/>
                <a:gd name="T25" fmla="*/ 852 h 121"/>
                <a:gd name="T26" fmla="*/ 20033 w 120"/>
                <a:gd name="T27" fmla="*/ 1300 h 121"/>
                <a:gd name="T28" fmla="*/ 15824 w 120"/>
                <a:gd name="T29" fmla="*/ 2128 h 121"/>
                <a:gd name="T30" fmla="*/ 18591 w 120"/>
                <a:gd name="T31" fmla="*/ 2774 h 121"/>
                <a:gd name="T32" fmla="*/ 14285 w 120"/>
                <a:gd name="T33" fmla="*/ 3203 h 12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0"/>
                <a:gd name="T52" fmla="*/ 0 h 121"/>
                <a:gd name="T53" fmla="*/ 120 w 120"/>
                <a:gd name="T54" fmla="*/ 121 h 12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0" h="121">
                  <a:moveTo>
                    <a:pt x="74" y="120"/>
                  </a:moveTo>
                  <a:lnTo>
                    <a:pt x="74" y="120"/>
                  </a:lnTo>
                  <a:lnTo>
                    <a:pt x="37" y="80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22" y="40"/>
                  </a:lnTo>
                  <a:lnTo>
                    <a:pt x="22" y="32"/>
                  </a:lnTo>
                  <a:lnTo>
                    <a:pt x="52" y="8"/>
                  </a:lnTo>
                  <a:lnTo>
                    <a:pt x="60" y="24"/>
                  </a:lnTo>
                  <a:lnTo>
                    <a:pt x="74" y="0"/>
                  </a:lnTo>
                  <a:lnTo>
                    <a:pt x="97" y="0"/>
                  </a:lnTo>
                  <a:lnTo>
                    <a:pt x="97" y="24"/>
                  </a:lnTo>
                  <a:lnTo>
                    <a:pt x="119" y="32"/>
                  </a:lnTo>
                  <a:lnTo>
                    <a:pt x="104" y="48"/>
                  </a:lnTo>
                  <a:lnTo>
                    <a:pt x="82" y="80"/>
                  </a:lnTo>
                  <a:lnTo>
                    <a:pt x="97" y="104"/>
                  </a:lnTo>
                  <a:lnTo>
                    <a:pt x="74" y="12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Freeform 77"/>
            <p:cNvSpPr>
              <a:spLocks/>
            </p:cNvSpPr>
            <p:nvPr/>
          </p:nvSpPr>
          <p:spPr bwMode="auto">
            <a:xfrm rot="704206">
              <a:off x="621" y="1902"/>
              <a:ext cx="168" cy="154"/>
            </a:xfrm>
            <a:custGeom>
              <a:avLst/>
              <a:gdLst>
                <a:gd name="T0" fmla="*/ 24094 w 141"/>
                <a:gd name="T1" fmla="*/ 4524 h 137"/>
                <a:gd name="T2" fmla="*/ 26832 w 141"/>
                <a:gd name="T3" fmla="*/ 4022 h 137"/>
                <a:gd name="T4" fmla="*/ 26832 w 141"/>
                <a:gd name="T5" fmla="*/ 3486 h 137"/>
                <a:gd name="T6" fmla="*/ 26832 w 141"/>
                <a:gd name="T7" fmla="*/ 2950 h 137"/>
                <a:gd name="T8" fmla="*/ 22700 w 141"/>
                <a:gd name="T9" fmla="*/ 2691 h 137"/>
                <a:gd name="T10" fmla="*/ 24094 w 141"/>
                <a:gd name="T11" fmla="*/ 1340 h 137"/>
                <a:gd name="T12" fmla="*/ 19922 w 141"/>
                <a:gd name="T13" fmla="*/ 1060 h 137"/>
                <a:gd name="T14" fmla="*/ 15500 w 141"/>
                <a:gd name="T15" fmla="*/ 0 h 137"/>
                <a:gd name="T16" fmla="*/ 10034 w 141"/>
                <a:gd name="T17" fmla="*/ 253 h 137"/>
                <a:gd name="T18" fmla="*/ 5660 w 141"/>
                <a:gd name="T19" fmla="*/ 0 h 137"/>
                <a:gd name="T20" fmla="*/ 0 w 141"/>
                <a:gd name="T21" fmla="*/ 516 h 137"/>
                <a:gd name="T22" fmla="*/ 4179 w 141"/>
                <a:gd name="T23" fmla="*/ 1643 h 137"/>
                <a:gd name="T24" fmla="*/ 2907 w 141"/>
                <a:gd name="T25" fmla="*/ 2139 h 137"/>
                <a:gd name="T26" fmla="*/ 14244 w 141"/>
                <a:gd name="T27" fmla="*/ 3486 h 137"/>
                <a:gd name="T28" fmla="*/ 19922 w 141"/>
                <a:gd name="T29" fmla="*/ 3486 h 137"/>
                <a:gd name="T30" fmla="*/ 24094 w 141"/>
                <a:gd name="T31" fmla="*/ 4524 h 1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1"/>
                <a:gd name="T49" fmla="*/ 0 h 137"/>
                <a:gd name="T50" fmla="*/ 141 w 141"/>
                <a:gd name="T51" fmla="*/ 137 h 13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1" h="137">
                  <a:moveTo>
                    <a:pt x="125" y="136"/>
                  </a:moveTo>
                  <a:lnTo>
                    <a:pt x="140" y="120"/>
                  </a:lnTo>
                  <a:lnTo>
                    <a:pt x="140" y="104"/>
                  </a:lnTo>
                  <a:lnTo>
                    <a:pt x="140" y="88"/>
                  </a:lnTo>
                  <a:lnTo>
                    <a:pt x="118" y="80"/>
                  </a:lnTo>
                  <a:lnTo>
                    <a:pt x="125" y="40"/>
                  </a:lnTo>
                  <a:lnTo>
                    <a:pt x="103" y="32"/>
                  </a:lnTo>
                  <a:lnTo>
                    <a:pt x="81" y="0"/>
                  </a:lnTo>
                  <a:lnTo>
                    <a:pt x="52" y="8"/>
                  </a:lnTo>
                  <a:lnTo>
                    <a:pt x="29" y="0"/>
                  </a:lnTo>
                  <a:lnTo>
                    <a:pt x="0" y="16"/>
                  </a:lnTo>
                  <a:lnTo>
                    <a:pt x="22" y="48"/>
                  </a:lnTo>
                  <a:lnTo>
                    <a:pt x="15" y="64"/>
                  </a:lnTo>
                  <a:lnTo>
                    <a:pt x="74" y="104"/>
                  </a:lnTo>
                  <a:lnTo>
                    <a:pt x="103" y="104"/>
                  </a:lnTo>
                  <a:lnTo>
                    <a:pt x="125" y="13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 rot="704206">
              <a:off x="483" y="2199"/>
              <a:ext cx="282" cy="307"/>
            </a:xfrm>
            <a:custGeom>
              <a:avLst/>
              <a:gdLst>
                <a:gd name="T0" fmla="*/ 49882 w 237"/>
                <a:gd name="T1" fmla="*/ 8572 h 273"/>
                <a:gd name="T2" fmla="*/ 44316 w 237"/>
                <a:gd name="T3" fmla="*/ 7876 h 273"/>
                <a:gd name="T4" fmla="*/ 46404 w 237"/>
                <a:gd name="T5" fmla="*/ 6489 h 273"/>
                <a:gd name="T6" fmla="*/ 40389 w 237"/>
                <a:gd name="T7" fmla="*/ 5482 h 273"/>
                <a:gd name="T8" fmla="*/ 42418 w 237"/>
                <a:gd name="T9" fmla="*/ 5131 h 273"/>
                <a:gd name="T10" fmla="*/ 55966 w 237"/>
                <a:gd name="T11" fmla="*/ 4796 h 273"/>
                <a:gd name="T12" fmla="*/ 54007 w 237"/>
                <a:gd name="T13" fmla="*/ 3428 h 273"/>
                <a:gd name="T14" fmla="*/ 57643 w 237"/>
                <a:gd name="T15" fmla="*/ 2410 h 273"/>
                <a:gd name="T16" fmla="*/ 61471 w 237"/>
                <a:gd name="T17" fmla="*/ 2104 h 273"/>
                <a:gd name="T18" fmla="*/ 57643 w 237"/>
                <a:gd name="T19" fmla="*/ 322 h 273"/>
                <a:gd name="T20" fmla="*/ 49882 w 237"/>
                <a:gd name="T21" fmla="*/ 1040 h 273"/>
                <a:gd name="T22" fmla="*/ 44316 w 237"/>
                <a:gd name="T23" fmla="*/ 0 h 273"/>
                <a:gd name="T24" fmla="*/ 40389 w 237"/>
                <a:gd name="T25" fmla="*/ 0 h 273"/>
                <a:gd name="T26" fmla="*/ 30839 w 237"/>
                <a:gd name="T27" fmla="*/ 652 h 273"/>
                <a:gd name="T28" fmla="*/ 30839 w 237"/>
                <a:gd name="T29" fmla="*/ 1352 h 273"/>
                <a:gd name="T30" fmla="*/ 21161 w 237"/>
                <a:gd name="T31" fmla="*/ 3073 h 273"/>
                <a:gd name="T32" fmla="*/ 13742 w 237"/>
                <a:gd name="T33" fmla="*/ 2410 h 273"/>
                <a:gd name="T34" fmla="*/ 4021 w 237"/>
                <a:gd name="T35" fmla="*/ 2104 h 273"/>
                <a:gd name="T36" fmla="*/ 0 w 237"/>
                <a:gd name="T37" fmla="*/ 2733 h 273"/>
                <a:gd name="T38" fmla="*/ 5761 w 237"/>
                <a:gd name="T39" fmla="*/ 3428 h 273"/>
                <a:gd name="T40" fmla="*/ 0 w 237"/>
                <a:gd name="T41" fmla="*/ 3428 h 273"/>
                <a:gd name="T42" fmla="*/ 1910 w 237"/>
                <a:gd name="T43" fmla="*/ 4796 h 273"/>
                <a:gd name="T44" fmla="*/ 9706 w 237"/>
                <a:gd name="T45" fmla="*/ 4796 h 273"/>
                <a:gd name="T46" fmla="*/ 11549 w 237"/>
                <a:gd name="T47" fmla="*/ 5776 h 273"/>
                <a:gd name="T48" fmla="*/ 8059 w 237"/>
                <a:gd name="T49" fmla="*/ 6165 h 273"/>
                <a:gd name="T50" fmla="*/ 5761 w 237"/>
                <a:gd name="T51" fmla="*/ 7247 h 273"/>
                <a:gd name="T52" fmla="*/ 13742 w 237"/>
                <a:gd name="T53" fmla="*/ 7876 h 273"/>
                <a:gd name="T54" fmla="*/ 11549 w 237"/>
                <a:gd name="T55" fmla="*/ 9228 h 273"/>
                <a:gd name="T56" fmla="*/ 21161 w 237"/>
                <a:gd name="T57" fmla="*/ 9228 h 273"/>
                <a:gd name="T58" fmla="*/ 25179 w 237"/>
                <a:gd name="T59" fmla="*/ 8894 h 273"/>
                <a:gd name="T60" fmla="*/ 28966 w 237"/>
                <a:gd name="T61" fmla="*/ 9938 h 273"/>
                <a:gd name="T62" fmla="*/ 32776 w 237"/>
                <a:gd name="T63" fmla="*/ 9938 h 273"/>
                <a:gd name="T64" fmla="*/ 30839 w 237"/>
                <a:gd name="T65" fmla="*/ 10924 h 273"/>
                <a:gd name="T66" fmla="*/ 34718 w 237"/>
                <a:gd name="T67" fmla="*/ 10924 h 273"/>
                <a:gd name="T68" fmla="*/ 40389 w 237"/>
                <a:gd name="T69" fmla="*/ 11624 h 273"/>
                <a:gd name="T70" fmla="*/ 55966 w 237"/>
                <a:gd name="T71" fmla="*/ 9938 h 273"/>
                <a:gd name="T72" fmla="*/ 54007 w 237"/>
                <a:gd name="T73" fmla="*/ 9228 h 273"/>
                <a:gd name="T74" fmla="*/ 48058 w 237"/>
                <a:gd name="T75" fmla="*/ 9228 h 273"/>
                <a:gd name="T76" fmla="*/ 49882 w 237"/>
                <a:gd name="T77" fmla="*/ 8572 h 27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37"/>
                <a:gd name="T118" fmla="*/ 0 h 273"/>
                <a:gd name="T119" fmla="*/ 237 w 237"/>
                <a:gd name="T120" fmla="*/ 273 h 27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37" h="273">
                  <a:moveTo>
                    <a:pt x="192" y="200"/>
                  </a:moveTo>
                  <a:lnTo>
                    <a:pt x="170" y="184"/>
                  </a:lnTo>
                  <a:lnTo>
                    <a:pt x="177" y="152"/>
                  </a:lnTo>
                  <a:lnTo>
                    <a:pt x="155" y="128"/>
                  </a:lnTo>
                  <a:lnTo>
                    <a:pt x="162" y="120"/>
                  </a:lnTo>
                  <a:lnTo>
                    <a:pt x="214" y="112"/>
                  </a:lnTo>
                  <a:lnTo>
                    <a:pt x="207" y="80"/>
                  </a:lnTo>
                  <a:lnTo>
                    <a:pt x="221" y="56"/>
                  </a:lnTo>
                  <a:lnTo>
                    <a:pt x="236" y="48"/>
                  </a:lnTo>
                  <a:lnTo>
                    <a:pt x="221" y="8"/>
                  </a:lnTo>
                  <a:lnTo>
                    <a:pt x="192" y="24"/>
                  </a:lnTo>
                  <a:lnTo>
                    <a:pt x="170" y="0"/>
                  </a:lnTo>
                  <a:lnTo>
                    <a:pt x="155" y="0"/>
                  </a:lnTo>
                  <a:lnTo>
                    <a:pt x="118" y="16"/>
                  </a:lnTo>
                  <a:lnTo>
                    <a:pt x="118" y="32"/>
                  </a:lnTo>
                  <a:lnTo>
                    <a:pt x="81" y="72"/>
                  </a:lnTo>
                  <a:lnTo>
                    <a:pt x="52" y="56"/>
                  </a:lnTo>
                  <a:lnTo>
                    <a:pt x="15" y="48"/>
                  </a:lnTo>
                  <a:lnTo>
                    <a:pt x="0" y="64"/>
                  </a:lnTo>
                  <a:lnTo>
                    <a:pt x="22" y="80"/>
                  </a:lnTo>
                  <a:lnTo>
                    <a:pt x="0" y="80"/>
                  </a:lnTo>
                  <a:lnTo>
                    <a:pt x="7" y="112"/>
                  </a:lnTo>
                  <a:lnTo>
                    <a:pt x="37" y="112"/>
                  </a:lnTo>
                  <a:lnTo>
                    <a:pt x="44" y="136"/>
                  </a:lnTo>
                  <a:lnTo>
                    <a:pt x="30" y="144"/>
                  </a:lnTo>
                  <a:lnTo>
                    <a:pt x="22" y="168"/>
                  </a:lnTo>
                  <a:lnTo>
                    <a:pt x="52" y="184"/>
                  </a:lnTo>
                  <a:lnTo>
                    <a:pt x="44" y="216"/>
                  </a:lnTo>
                  <a:lnTo>
                    <a:pt x="81" y="216"/>
                  </a:lnTo>
                  <a:lnTo>
                    <a:pt x="96" y="208"/>
                  </a:lnTo>
                  <a:lnTo>
                    <a:pt x="111" y="232"/>
                  </a:lnTo>
                  <a:lnTo>
                    <a:pt x="125" y="232"/>
                  </a:lnTo>
                  <a:lnTo>
                    <a:pt x="118" y="256"/>
                  </a:lnTo>
                  <a:lnTo>
                    <a:pt x="133" y="256"/>
                  </a:lnTo>
                  <a:lnTo>
                    <a:pt x="155" y="272"/>
                  </a:lnTo>
                  <a:lnTo>
                    <a:pt x="214" y="232"/>
                  </a:lnTo>
                  <a:lnTo>
                    <a:pt x="207" y="216"/>
                  </a:lnTo>
                  <a:lnTo>
                    <a:pt x="184" y="216"/>
                  </a:lnTo>
                  <a:lnTo>
                    <a:pt x="192" y="20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ru-RU" sz="1400" kern="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 rot="704206">
              <a:off x="611" y="1971"/>
              <a:ext cx="142" cy="190"/>
            </a:xfrm>
            <a:custGeom>
              <a:avLst/>
              <a:gdLst>
                <a:gd name="T0" fmla="*/ 23633 w 119"/>
                <a:gd name="T1" fmla="*/ 2409 h 169"/>
                <a:gd name="T2" fmla="*/ 23633 w 119"/>
                <a:gd name="T3" fmla="*/ 2409 h 169"/>
                <a:gd name="T4" fmla="*/ 19330 w 119"/>
                <a:gd name="T5" fmla="*/ 1341 h 169"/>
                <a:gd name="T6" fmla="*/ 13276 w 119"/>
                <a:gd name="T7" fmla="*/ 1341 h 169"/>
                <a:gd name="T8" fmla="*/ 1453 w 119"/>
                <a:gd name="T9" fmla="*/ 0 h 169"/>
                <a:gd name="T10" fmla="*/ 0 w 119"/>
                <a:gd name="T11" fmla="*/ 1061 h 169"/>
                <a:gd name="T12" fmla="*/ 2992 w 119"/>
                <a:gd name="T13" fmla="*/ 2409 h 169"/>
                <a:gd name="T14" fmla="*/ 8738 w 119"/>
                <a:gd name="T15" fmla="*/ 2983 h 169"/>
                <a:gd name="T16" fmla="*/ 10336 w 119"/>
                <a:gd name="T17" fmla="*/ 4551 h 169"/>
                <a:gd name="T18" fmla="*/ 13276 w 119"/>
                <a:gd name="T19" fmla="*/ 4841 h 169"/>
                <a:gd name="T20" fmla="*/ 16313 w 119"/>
                <a:gd name="T21" fmla="*/ 5608 h 169"/>
                <a:gd name="T22" fmla="*/ 22392 w 119"/>
                <a:gd name="T23" fmla="*/ 4306 h 169"/>
                <a:gd name="T24" fmla="*/ 23633 w 119"/>
                <a:gd name="T25" fmla="*/ 2409 h 1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9"/>
                <a:gd name="T40" fmla="*/ 0 h 169"/>
                <a:gd name="T41" fmla="*/ 119 w 119"/>
                <a:gd name="T42" fmla="*/ 169 h 16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9" h="169">
                  <a:moveTo>
                    <a:pt x="118" y="72"/>
                  </a:moveTo>
                  <a:lnTo>
                    <a:pt x="118" y="72"/>
                  </a:lnTo>
                  <a:lnTo>
                    <a:pt x="96" y="40"/>
                  </a:lnTo>
                  <a:lnTo>
                    <a:pt x="66" y="40"/>
                  </a:lnTo>
                  <a:lnTo>
                    <a:pt x="7" y="0"/>
                  </a:lnTo>
                  <a:lnTo>
                    <a:pt x="0" y="32"/>
                  </a:lnTo>
                  <a:lnTo>
                    <a:pt x="15" y="72"/>
                  </a:lnTo>
                  <a:lnTo>
                    <a:pt x="44" y="88"/>
                  </a:lnTo>
                  <a:lnTo>
                    <a:pt x="52" y="136"/>
                  </a:lnTo>
                  <a:lnTo>
                    <a:pt x="66" y="144"/>
                  </a:lnTo>
                  <a:lnTo>
                    <a:pt x="81" y="168"/>
                  </a:lnTo>
                  <a:lnTo>
                    <a:pt x="111" y="128"/>
                  </a:lnTo>
                  <a:lnTo>
                    <a:pt x="118" y="7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 rot="704206">
              <a:off x="565" y="1230"/>
              <a:ext cx="98" cy="111"/>
            </a:xfrm>
            <a:custGeom>
              <a:avLst/>
              <a:gdLst>
                <a:gd name="T0" fmla="*/ 0 w 82"/>
                <a:gd name="T1" fmla="*/ 807 h 113"/>
                <a:gd name="T2" fmla="*/ 10806 w 82"/>
                <a:gd name="T3" fmla="*/ 3762 h 113"/>
                <a:gd name="T4" fmla="*/ 12546 w 82"/>
                <a:gd name="T5" fmla="*/ 3183 h 113"/>
                <a:gd name="T6" fmla="*/ 15434 w 82"/>
                <a:gd name="T7" fmla="*/ 3183 h 113"/>
                <a:gd name="T8" fmla="*/ 17070 w 82"/>
                <a:gd name="T9" fmla="*/ 2913 h 113"/>
                <a:gd name="T10" fmla="*/ 13736 w 82"/>
                <a:gd name="T11" fmla="*/ 2397 h 113"/>
                <a:gd name="T12" fmla="*/ 13736 w 82"/>
                <a:gd name="T13" fmla="*/ 807 h 113"/>
                <a:gd name="T14" fmla="*/ 12546 w 82"/>
                <a:gd name="T15" fmla="*/ 1059 h 113"/>
                <a:gd name="T16" fmla="*/ 6223 w 82"/>
                <a:gd name="T17" fmla="*/ 0 h 113"/>
                <a:gd name="T18" fmla="*/ 3178 w 82"/>
                <a:gd name="T19" fmla="*/ 0 h 113"/>
                <a:gd name="T20" fmla="*/ 0 w 82"/>
                <a:gd name="T21" fmla="*/ 807 h 1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2"/>
                <a:gd name="T34" fmla="*/ 0 h 113"/>
                <a:gd name="T35" fmla="*/ 82 w 82"/>
                <a:gd name="T36" fmla="*/ 113 h 1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2" h="113">
                  <a:moveTo>
                    <a:pt x="0" y="24"/>
                  </a:moveTo>
                  <a:lnTo>
                    <a:pt x="52" y="112"/>
                  </a:lnTo>
                  <a:lnTo>
                    <a:pt x="59" y="96"/>
                  </a:lnTo>
                  <a:lnTo>
                    <a:pt x="74" y="96"/>
                  </a:lnTo>
                  <a:lnTo>
                    <a:pt x="81" y="88"/>
                  </a:lnTo>
                  <a:lnTo>
                    <a:pt x="66" y="72"/>
                  </a:lnTo>
                  <a:lnTo>
                    <a:pt x="66" y="24"/>
                  </a:lnTo>
                  <a:lnTo>
                    <a:pt x="59" y="32"/>
                  </a:lnTo>
                  <a:lnTo>
                    <a:pt x="29" y="0"/>
                  </a:lnTo>
                  <a:lnTo>
                    <a:pt x="15" y="0"/>
                  </a:lnTo>
                  <a:lnTo>
                    <a:pt x="0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 rot="704206">
              <a:off x="1584" y="2110"/>
              <a:ext cx="380" cy="441"/>
            </a:xfrm>
            <a:custGeom>
              <a:avLst/>
              <a:gdLst>
                <a:gd name="T0" fmla="*/ 0 w 319"/>
                <a:gd name="T1" fmla="*/ 10319 h 393"/>
                <a:gd name="T2" fmla="*/ 4125 w 319"/>
                <a:gd name="T3" fmla="*/ 9239 h 393"/>
                <a:gd name="T4" fmla="*/ 9894 w 319"/>
                <a:gd name="T5" fmla="*/ 8978 h 393"/>
                <a:gd name="T6" fmla="*/ 11192 w 319"/>
                <a:gd name="T7" fmla="*/ 8158 h 393"/>
                <a:gd name="T8" fmla="*/ 12802 w 319"/>
                <a:gd name="T9" fmla="*/ 8158 h 393"/>
                <a:gd name="T10" fmla="*/ 16957 w 319"/>
                <a:gd name="T11" fmla="*/ 8158 h 393"/>
                <a:gd name="T12" fmla="*/ 18198 w 319"/>
                <a:gd name="T13" fmla="*/ 7315 h 393"/>
                <a:gd name="T14" fmla="*/ 24063 w 319"/>
                <a:gd name="T15" fmla="*/ 7093 h 393"/>
                <a:gd name="T16" fmla="*/ 25238 w 319"/>
                <a:gd name="T17" fmla="*/ 6504 h 393"/>
                <a:gd name="T18" fmla="*/ 22536 w 319"/>
                <a:gd name="T19" fmla="*/ 6261 h 393"/>
                <a:gd name="T20" fmla="*/ 24063 w 319"/>
                <a:gd name="T21" fmla="*/ 5983 h 393"/>
                <a:gd name="T22" fmla="*/ 24063 w 319"/>
                <a:gd name="T23" fmla="*/ 5142 h 393"/>
                <a:gd name="T24" fmla="*/ 22536 w 319"/>
                <a:gd name="T25" fmla="*/ 4590 h 393"/>
                <a:gd name="T26" fmla="*/ 24063 w 319"/>
                <a:gd name="T27" fmla="*/ 4065 h 393"/>
                <a:gd name="T28" fmla="*/ 28187 w 319"/>
                <a:gd name="T29" fmla="*/ 3511 h 393"/>
                <a:gd name="T30" fmla="*/ 36579 w 319"/>
                <a:gd name="T31" fmla="*/ 2435 h 393"/>
                <a:gd name="T32" fmla="*/ 36579 w 319"/>
                <a:gd name="T33" fmla="*/ 823 h 393"/>
                <a:gd name="T34" fmla="*/ 42212 w 319"/>
                <a:gd name="T35" fmla="*/ 0 h 393"/>
                <a:gd name="T36" fmla="*/ 43574 w 319"/>
                <a:gd name="T37" fmla="*/ 516 h 393"/>
                <a:gd name="T38" fmla="*/ 49412 w 319"/>
                <a:gd name="T39" fmla="*/ 1666 h 393"/>
                <a:gd name="T40" fmla="*/ 51997 w 319"/>
                <a:gd name="T41" fmla="*/ 3227 h 393"/>
                <a:gd name="T42" fmla="*/ 51997 w 319"/>
                <a:gd name="T43" fmla="*/ 4901 h 393"/>
                <a:gd name="T44" fmla="*/ 53548 w 319"/>
                <a:gd name="T45" fmla="*/ 5983 h 393"/>
                <a:gd name="T46" fmla="*/ 51997 w 319"/>
                <a:gd name="T47" fmla="*/ 7093 h 393"/>
                <a:gd name="T48" fmla="*/ 59172 w 319"/>
                <a:gd name="T49" fmla="*/ 8158 h 393"/>
                <a:gd name="T50" fmla="*/ 60537 w 319"/>
                <a:gd name="T51" fmla="*/ 9737 h 393"/>
                <a:gd name="T52" fmla="*/ 60537 w 319"/>
                <a:gd name="T53" fmla="*/ 10091 h 393"/>
                <a:gd name="T54" fmla="*/ 56501 w 319"/>
                <a:gd name="T55" fmla="*/ 11156 h 393"/>
                <a:gd name="T56" fmla="*/ 51997 w 319"/>
                <a:gd name="T57" fmla="*/ 11156 h 393"/>
                <a:gd name="T58" fmla="*/ 49412 w 319"/>
                <a:gd name="T59" fmla="*/ 13307 h 393"/>
                <a:gd name="T60" fmla="*/ 46482 w 319"/>
                <a:gd name="T61" fmla="*/ 13050 h 393"/>
                <a:gd name="T62" fmla="*/ 40852 w 319"/>
                <a:gd name="T63" fmla="*/ 13307 h 393"/>
                <a:gd name="T64" fmla="*/ 35157 w 319"/>
                <a:gd name="T65" fmla="*/ 12485 h 393"/>
                <a:gd name="T66" fmla="*/ 32435 w 319"/>
                <a:gd name="T67" fmla="*/ 12485 h 393"/>
                <a:gd name="T68" fmla="*/ 28187 w 319"/>
                <a:gd name="T69" fmla="*/ 13050 h 393"/>
                <a:gd name="T70" fmla="*/ 24063 w 319"/>
                <a:gd name="T71" fmla="*/ 12229 h 393"/>
                <a:gd name="T72" fmla="*/ 18198 w 319"/>
                <a:gd name="T73" fmla="*/ 12229 h 393"/>
                <a:gd name="T74" fmla="*/ 12802 w 319"/>
                <a:gd name="T75" fmla="*/ 11156 h 393"/>
                <a:gd name="T76" fmla="*/ 11192 w 319"/>
                <a:gd name="T77" fmla="*/ 11687 h 393"/>
                <a:gd name="T78" fmla="*/ 2899 w 319"/>
                <a:gd name="T79" fmla="*/ 11156 h 393"/>
                <a:gd name="T80" fmla="*/ 0 w 319"/>
                <a:gd name="T81" fmla="*/ 10319 h 39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19"/>
                <a:gd name="T124" fmla="*/ 0 h 393"/>
                <a:gd name="T125" fmla="*/ 319 w 319"/>
                <a:gd name="T126" fmla="*/ 393 h 39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19" h="393">
                  <a:moveTo>
                    <a:pt x="0" y="304"/>
                  </a:moveTo>
                  <a:lnTo>
                    <a:pt x="22" y="272"/>
                  </a:lnTo>
                  <a:lnTo>
                    <a:pt x="52" y="264"/>
                  </a:lnTo>
                  <a:lnTo>
                    <a:pt x="59" y="240"/>
                  </a:lnTo>
                  <a:lnTo>
                    <a:pt x="67" y="240"/>
                  </a:lnTo>
                  <a:lnTo>
                    <a:pt x="89" y="240"/>
                  </a:lnTo>
                  <a:lnTo>
                    <a:pt x="96" y="216"/>
                  </a:lnTo>
                  <a:lnTo>
                    <a:pt x="126" y="208"/>
                  </a:lnTo>
                  <a:lnTo>
                    <a:pt x="133" y="192"/>
                  </a:lnTo>
                  <a:lnTo>
                    <a:pt x="118" y="184"/>
                  </a:lnTo>
                  <a:lnTo>
                    <a:pt x="126" y="176"/>
                  </a:lnTo>
                  <a:lnTo>
                    <a:pt x="126" y="152"/>
                  </a:lnTo>
                  <a:lnTo>
                    <a:pt x="118" y="136"/>
                  </a:lnTo>
                  <a:lnTo>
                    <a:pt x="126" y="120"/>
                  </a:lnTo>
                  <a:lnTo>
                    <a:pt x="148" y="104"/>
                  </a:lnTo>
                  <a:lnTo>
                    <a:pt x="192" y="72"/>
                  </a:lnTo>
                  <a:lnTo>
                    <a:pt x="192" y="24"/>
                  </a:lnTo>
                  <a:lnTo>
                    <a:pt x="222" y="0"/>
                  </a:lnTo>
                  <a:lnTo>
                    <a:pt x="229" y="16"/>
                  </a:lnTo>
                  <a:lnTo>
                    <a:pt x="259" y="48"/>
                  </a:lnTo>
                  <a:lnTo>
                    <a:pt x="274" y="96"/>
                  </a:lnTo>
                  <a:lnTo>
                    <a:pt x="274" y="144"/>
                  </a:lnTo>
                  <a:lnTo>
                    <a:pt x="281" y="176"/>
                  </a:lnTo>
                  <a:lnTo>
                    <a:pt x="274" y="208"/>
                  </a:lnTo>
                  <a:lnTo>
                    <a:pt x="311" y="240"/>
                  </a:lnTo>
                  <a:lnTo>
                    <a:pt x="318" y="288"/>
                  </a:lnTo>
                  <a:lnTo>
                    <a:pt x="318" y="296"/>
                  </a:lnTo>
                  <a:lnTo>
                    <a:pt x="296" y="328"/>
                  </a:lnTo>
                  <a:lnTo>
                    <a:pt x="274" y="328"/>
                  </a:lnTo>
                  <a:lnTo>
                    <a:pt x="259" y="392"/>
                  </a:lnTo>
                  <a:lnTo>
                    <a:pt x="244" y="384"/>
                  </a:lnTo>
                  <a:lnTo>
                    <a:pt x="215" y="392"/>
                  </a:lnTo>
                  <a:lnTo>
                    <a:pt x="185" y="368"/>
                  </a:lnTo>
                  <a:lnTo>
                    <a:pt x="170" y="368"/>
                  </a:lnTo>
                  <a:lnTo>
                    <a:pt x="148" y="384"/>
                  </a:lnTo>
                  <a:lnTo>
                    <a:pt x="126" y="360"/>
                  </a:lnTo>
                  <a:lnTo>
                    <a:pt x="96" y="360"/>
                  </a:lnTo>
                  <a:lnTo>
                    <a:pt x="67" y="328"/>
                  </a:lnTo>
                  <a:lnTo>
                    <a:pt x="59" y="344"/>
                  </a:lnTo>
                  <a:lnTo>
                    <a:pt x="15" y="328"/>
                  </a:lnTo>
                  <a:lnTo>
                    <a:pt x="0" y="30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 rot="704206">
              <a:off x="1488" y="2029"/>
              <a:ext cx="344" cy="397"/>
            </a:xfrm>
            <a:custGeom>
              <a:avLst/>
              <a:gdLst>
                <a:gd name="T0" fmla="*/ 13823 w 289"/>
                <a:gd name="T1" fmla="*/ 5401 h 353"/>
                <a:gd name="T2" fmla="*/ 15071 w 289"/>
                <a:gd name="T3" fmla="*/ 3216 h 353"/>
                <a:gd name="T4" fmla="*/ 20583 w 289"/>
                <a:gd name="T5" fmla="*/ 2165 h 353"/>
                <a:gd name="T6" fmla="*/ 15071 w 289"/>
                <a:gd name="T7" fmla="*/ 1666 h 353"/>
                <a:gd name="T8" fmla="*/ 15071 w 289"/>
                <a:gd name="T9" fmla="*/ 1353 h 353"/>
                <a:gd name="T10" fmla="*/ 13823 w 289"/>
                <a:gd name="T11" fmla="*/ 0 h 353"/>
                <a:gd name="T12" fmla="*/ 22002 w 289"/>
                <a:gd name="T13" fmla="*/ 0 h 353"/>
                <a:gd name="T14" fmla="*/ 23466 w 289"/>
                <a:gd name="T15" fmla="*/ 823 h 353"/>
                <a:gd name="T16" fmla="*/ 31558 w 289"/>
                <a:gd name="T17" fmla="*/ 1353 h 353"/>
                <a:gd name="T18" fmla="*/ 42717 w 289"/>
                <a:gd name="T19" fmla="*/ 1353 h 353"/>
                <a:gd name="T20" fmla="*/ 53639 w 289"/>
                <a:gd name="T21" fmla="*/ 2435 h 353"/>
                <a:gd name="T22" fmla="*/ 53639 w 289"/>
                <a:gd name="T23" fmla="*/ 4060 h 353"/>
                <a:gd name="T24" fmla="*/ 45339 w 289"/>
                <a:gd name="T25" fmla="*/ 5135 h 353"/>
                <a:gd name="T26" fmla="*/ 41275 w 289"/>
                <a:gd name="T27" fmla="*/ 5733 h 353"/>
                <a:gd name="T28" fmla="*/ 39992 w 289"/>
                <a:gd name="T29" fmla="*/ 6250 h 353"/>
                <a:gd name="T30" fmla="*/ 41275 w 289"/>
                <a:gd name="T31" fmla="*/ 6809 h 353"/>
                <a:gd name="T32" fmla="*/ 41275 w 289"/>
                <a:gd name="T33" fmla="*/ 7569 h 353"/>
                <a:gd name="T34" fmla="*/ 39992 w 289"/>
                <a:gd name="T35" fmla="*/ 7884 h 353"/>
                <a:gd name="T36" fmla="*/ 42717 w 289"/>
                <a:gd name="T37" fmla="*/ 8156 h 353"/>
                <a:gd name="T38" fmla="*/ 41275 w 289"/>
                <a:gd name="T39" fmla="*/ 8647 h 353"/>
                <a:gd name="T40" fmla="*/ 35887 w 289"/>
                <a:gd name="T41" fmla="*/ 8977 h 353"/>
                <a:gd name="T42" fmla="*/ 34423 w 289"/>
                <a:gd name="T43" fmla="*/ 9725 h 353"/>
                <a:gd name="T44" fmla="*/ 30348 w 289"/>
                <a:gd name="T45" fmla="*/ 9725 h 353"/>
                <a:gd name="T46" fmla="*/ 28813 w 289"/>
                <a:gd name="T47" fmla="*/ 9725 h 353"/>
                <a:gd name="T48" fmla="*/ 27456 w 289"/>
                <a:gd name="T49" fmla="*/ 10571 h 353"/>
                <a:gd name="T50" fmla="*/ 22002 w 289"/>
                <a:gd name="T51" fmla="*/ 10860 h 353"/>
                <a:gd name="T52" fmla="*/ 17939 w 289"/>
                <a:gd name="T53" fmla="*/ 11925 h 353"/>
                <a:gd name="T54" fmla="*/ 13823 w 289"/>
                <a:gd name="T55" fmla="*/ 11683 h 353"/>
                <a:gd name="T56" fmla="*/ 13823 w 289"/>
                <a:gd name="T57" fmla="*/ 11132 h 353"/>
                <a:gd name="T58" fmla="*/ 8196 w 289"/>
                <a:gd name="T59" fmla="*/ 11132 h 353"/>
                <a:gd name="T60" fmla="*/ 8196 w 289"/>
                <a:gd name="T61" fmla="*/ 10571 h 353"/>
                <a:gd name="T62" fmla="*/ 5724 w 289"/>
                <a:gd name="T63" fmla="*/ 10316 h 353"/>
                <a:gd name="T64" fmla="*/ 5724 w 289"/>
                <a:gd name="T65" fmla="*/ 9725 h 353"/>
                <a:gd name="T66" fmla="*/ 4083 w 289"/>
                <a:gd name="T67" fmla="*/ 9725 h 353"/>
                <a:gd name="T68" fmla="*/ 0 w 289"/>
                <a:gd name="T69" fmla="*/ 8977 h 353"/>
                <a:gd name="T70" fmla="*/ 8196 w 289"/>
                <a:gd name="T71" fmla="*/ 8415 h 353"/>
                <a:gd name="T72" fmla="*/ 8196 w 289"/>
                <a:gd name="T73" fmla="*/ 7305 h 353"/>
                <a:gd name="T74" fmla="*/ 10960 w 289"/>
                <a:gd name="T75" fmla="*/ 6809 h 353"/>
                <a:gd name="T76" fmla="*/ 9756 w 289"/>
                <a:gd name="T77" fmla="*/ 5733 h 353"/>
                <a:gd name="T78" fmla="*/ 13823 w 289"/>
                <a:gd name="T79" fmla="*/ 5401 h 35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89"/>
                <a:gd name="T121" fmla="*/ 0 h 353"/>
                <a:gd name="T122" fmla="*/ 289 w 289"/>
                <a:gd name="T123" fmla="*/ 353 h 353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89" h="353">
                  <a:moveTo>
                    <a:pt x="74" y="160"/>
                  </a:moveTo>
                  <a:lnTo>
                    <a:pt x="81" y="96"/>
                  </a:lnTo>
                  <a:lnTo>
                    <a:pt x="111" y="64"/>
                  </a:lnTo>
                  <a:lnTo>
                    <a:pt x="81" y="48"/>
                  </a:lnTo>
                  <a:lnTo>
                    <a:pt x="81" y="40"/>
                  </a:lnTo>
                  <a:lnTo>
                    <a:pt x="74" y="0"/>
                  </a:lnTo>
                  <a:lnTo>
                    <a:pt x="118" y="0"/>
                  </a:lnTo>
                  <a:lnTo>
                    <a:pt x="126" y="24"/>
                  </a:lnTo>
                  <a:lnTo>
                    <a:pt x="170" y="40"/>
                  </a:lnTo>
                  <a:lnTo>
                    <a:pt x="229" y="40"/>
                  </a:lnTo>
                  <a:lnTo>
                    <a:pt x="288" y="72"/>
                  </a:lnTo>
                  <a:lnTo>
                    <a:pt x="288" y="120"/>
                  </a:lnTo>
                  <a:lnTo>
                    <a:pt x="244" y="152"/>
                  </a:lnTo>
                  <a:lnTo>
                    <a:pt x="222" y="168"/>
                  </a:lnTo>
                  <a:lnTo>
                    <a:pt x="214" y="184"/>
                  </a:lnTo>
                  <a:lnTo>
                    <a:pt x="222" y="200"/>
                  </a:lnTo>
                  <a:lnTo>
                    <a:pt x="222" y="224"/>
                  </a:lnTo>
                  <a:lnTo>
                    <a:pt x="214" y="232"/>
                  </a:lnTo>
                  <a:lnTo>
                    <a:pt x="229" y="240"/>
                  </a:lnTo>
                  <a:lnTo>
                    <a:pt x="222" y="256"/>
                  </a:lnTo>
                  <a:lnTo>
                    <a:pt x="192" y="264"/>
                  </a:lnTo>
                  <a:lnTo>
                    <a:pt x="185" y="288"/>
                  </a:lnTo>
                  <a:lnTo>
                    <a:pt x="163" y="288"/>
                  </a:lnTo>
                  <a:lnTo>
                    <a:pt x="155" y="288"/>
                  </a:lnTo>
                  <a:lnTo>
                    <a:pt x="148" y="312"/>
                  </a:lnTo>
                  <a:lnTo>
                    <a:pt x="118" y="320"/>
                  </a:lnTo>
                  <a:lnTo>
                    <a:pt x="96" y="352"/>
                  </a:lnTo>
                  <a:lnTo>
                    <a:pt x="74" y="344"/>
                  </a:lnTo>
                  <a:lnTo>
                    <a:pt x="74" y="328"/>
                  </a:lnTo>
                  <a:lnTo>
                    <a:pt x="44" y="328"/>
                  </a:lnTo>
                  <a:lnTo>
                    <a:pt x="44" y="312"/>
                  </a:lnTo>
                  <a:lnTo>
                    <a:pt x="30" y="304"/>
                  </a:lnTo>
                  <a:lnTo>
                    <a:pt x="30" y="288"/>
                  </a:lnTo>
                  <a:lnTo>
                    <a:pt x="22" y="288"/>
                  </a:lnTo>
                  <a:lnTo>
                    <a:pt x="0" y="264"/>
                  </a:lnTo>
                  <a:lnTo>
                    <a:pt x="44" y="248"/>
                  </a:lnTo>
                  <a:lnTo>
                    <a:pt x="44" y="216"/>
                  </a:lnTo>
                  <a:lnTo>
                    <a:pt x="59" y="200"/>
                  </a:lnTo>
                  <a:lnTo>
                    <a:pt x="52" y="168"/>
                  </a:lnTo>
                  <a:lnTo>
                    <a:pt x="74" y="16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Freeform 84"/>
            <p:cNvSpPr>
              <a:spLocks/>
            </p:cNvSpPr>
            <p:nvPr/>
          </p:nvSpPr>
          <p:spPr bwMode="auto">
            <a:xfrm rot="704206">
              <a:off x="4662" y="832"/>
              <a:ext cx="677" cy="1523"/>
            </a:xfrm>
            <a:custGeom>
              <a:avLst/>
              <a:gdLst>
                <a:gd name="T0" fmla="*/ 21769 w 569"/>
                <a:gd name="T1" fmla="*/ 27333 h 1353"/>
                <a:gd name="T2" fmla="*/ 14937 w 569"/>
                <a:gd name="T3" fmla="*/ 26441 h 1353"/>
                <a:gd name="T4" fmla="*/ 4062 w 569"/>
                <a:gd name="T5" fmla="*/ 25057 h 1353"/>
                <a:gd name="T6" fmla="*/ 10862 w 569"/>
                <a:gd name="T7" fmla="*/ 21987 h 1353"/>
                <a:gd name="T8" fmla="*/ 0 w 569"/>
                <a:gd name="T9" fmla="*/ 20356 h 1353"/>
                <a:gd name="T10" fmla="*/ 6841 w 569"/>
                <a:gd name="T11" fmla="*/ 17557 h 1353"/>
                <a:gd name="T12" fmla="*/ 17772 w 569"/>
                <a:gd name="T13" fmla="*/ 16164 h 1353"/>
                <a:gd name="T14" fmla="*/ 13709 w 569"/>
                <a:gd name="T15" fmla="*/ 14495 h 1353"/>
                <a:gd name="T16" fmla="*/ 19025 w 569"/>
                <a:gd name="T17" fmla="*/ 11387 h 1353"/>
                <a:gd name="T18" fmla="*/ 40660 w 569"/>
                <a:gd name="T19" fmla="*/ 6687 h 1353"/>
                <a:gd name="T20" fmla="*/ 67736 w 569"/>
                <a:gd name="T21" fmla="*/ 4166 h 1353"/>
                <a:gd name="T22" fmla="*/ 62190 w 569"/>
                <a:gd name="T23" fmla="*/ 3044 h 1353"/>
                <a:gd name="T24" fmla="*/ 82696 w 569"/>
                <a:gd name="T25" fmla="*/ 1947 h 1353"/>
                <a:gd name="T26" fmla="*/ 85427 w 569"/>
                <a:gd name="T27" fmla="*/ 2777 h 1353"/>
                <a:gd name="T28" fmla="*/ 94907 w 569"/>
                <a:gd name="T29" fmla="*/ 3336 h 1353"/>
                <a:gd name="T30" fmla="*/ 84003 w 569"/>
                <a:gd name="T31" fmla="*/ 6139 h 1353"/>
                <a:gd name="T32" fmla="*/ 74712 w 569"/>
                <a:gd name="T33" fmla="*/ 8343 h 1353"/>
                <a:gd name="T34" fmla="*/ 65082 w 569"/>
                <a:gd name="T35" fmla="*/ 9183 h 1353"/>
                <a:gd name="T36" fmla="*/ 78693 w 569"/>
                <a:gd name="T37" fmla="*/ 10883 h 1353"/>
                <a:gd name="T38" fmla="*/ 75828 w 569"/>
                <a:gd name="T39" fmla="*/ 14199 h 1353"/>
                <a:gd name="T40" fmla="*/ 90908 w 569"/>
                <a:gd name="T41" fmla="*/ 12817 h 1353"/>
                <a:gd name="T42" fmla="*/ 104402 w 569"/>
                <a:gd name="T43" fmla="*/ 11980 h 1353"/>
                <a:gd name="T44" fmla="*/ 101642 w 569"/>
                <a:gd name="T45" fmla="*/ 14199 h 1353"/>
                <a:gd name="T46" fmla="*/ 94907 w 569"/>
                <a:gd name="T47" fmla="*/ 18410 h 1353"/>
                <a:gd name="T48" fmla="*/ 82696 w 569"/>
                <a:gd name="T49" fmla="*/ 21987 h 1353"/>
                <a:gd name="T50" fmla="*/ 74712 w 569"/>
                <a:gd name="T51" fmla="*/ 21190 h 1353"/>
                <a:gd name="T52" fmla="*/ 62190 w 569"/>
                <a:gd name="T53" fmla="*/ 21987 h 1353"/>
                <a:gd name="T54" fmla="*/ 51271 w 569"/>
                <a:gd name="T55" fmla="*/ 24532 h 1353"/>
                <a:gd name="T56" fmla="*/ 48759 w 569"/>
                <a:gd name="T57" fmla="*/ 25890 h 1353"/>
                <a:gd name="T58" fmla="*/ 54150 w 569"/>
                <a:gd name="T59" fmla="*/ 26746 h 1353"/>
                <a:gd name="T60" fmla="*/ 60987 w 569"/>
                <a:gd name="T61" fmla="*/ 27860 h 1353"/>
                <a:gd name="T62" fmla="*/ 70602 w 569"/>
                <a:gd name="T63" fmla="*/ 28434 h 1353"/>
                <a:gd name="T64" fmla="*/ 80007 w 569"/>
                <a:gd name="T65" fmla="*/ 33192 h 1353"/>
                <a:gd name="T66" fmla="*/ 67736 w 569"/>
                <a:gd name="T67" fmla="*/ 31243 h 1353"/>
                <a:gd name="T68" fmla="*/ 60987 w 569"/>
                <a:gd name="T69" fmla="*/ 34019 h 1353"/>
                <a:gd name="T70" fmla="*/ 69025 w 569"/>
                <a:gd name="T71" fmla="*/ 39588 h 1353"/>
                <a:gd name="T72" fmla="*/ 74712 w 569"/>
                <a:gd name="T73" fmla="*/ 40972 h 1353"/>
                <a:gd name="T74" fmla="*/ 71799 w 569"/>
                <a:gd name="T75" fmla="*/ 42627 h 1353"/>
                <a:gd name="T76" fmla="*/ 65082 w 569"/>
                <a:gd name="T77" fmla="*/ 42627 h 1353"/>
                <a:gd name="T78" fmla="*/ 51271 w 569"/>
                <a:gd name="T79" fmla="*/ 44892 h 1353"/>
                <a:gd name="T80" fmla="*/ 48759 w 569"/>
                <a:gd name="T81" fmla="*/ 46000 h 1353"/>
                <a:gd name="T82" fmla="*/ 44620 w 569"/>
                <a:gd name="T83" fmla="*/ 46257 h 1353"/>
                <a:gd name="T84" fmla="*/ 32689 w 569"/>
                <a:gd name="T85" fmla="*/ 46835 h 1353"/>
                <a:gd name="T86" fmla="*/ 21769 w 569"/>
                <a:gd name="T87" fmla="*/ 43498 h 1353"/>
                <a:gd name="T88" fmla="*/ 14937 w 569"/>
                <a:gd name="T89" fmla="*/ 43498 h 1353"/>
                <a:gd name="T90" fmla="*/ 4062 w 569"/>
                <a:gd name="T91" fmla="*/ 39881 h 1353"/>
                <a:gd name="T92" fmla="*/ 6841 w 569"/>
                <a:gd name="T93" fmla="*/ 37639 h 1353"/>
                <a:gd name="T94" fmla="*/ 19025 w 569"/>
                <a:gd name="T95" fmla="*/ 36507 h 1353"/>
                <a:gd name="T96" fmla="*/ 17772 w 569"/>
                <a:gd name="T97" fmla="*/ 33762 h 1353"/>
                <a:gd name="T98" fmla="*/ 14937 w 569"/>
                <a:gd name="T99" fmla="*/ 32078 h 1353"/>
                <a:gd name="T100" fmla="*/ 20327 w 569"/>
                <a:gd name="T101" fmla="*/ 29029 h 135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69"/>
                <a:gd name="T154" fmla="*/ 0 h 1353"/>
                <a:gd name="T155" fmla="*/ 569 w 569"/>
                <a:gd name="T156" fmla="*/ 1353 h 135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69" h="1353">
                  <a:moveTo>
                    <a:pt x="118" y="784"/>
                  </a:moveTo>
                  <a:lnTo>
                    <a:pt x="118" y="784"/>
                  </a:lnTo>
                  <a:lnTo>
                    <a:pt x="96" y="760"/>
                  </a:lnTo>
                  <a:lnTo>
                    <a:pt x="81" y="760"/>
                  </a:lnTo>
                  <a:lnTo>
                    <a:pt x="44" y="760"/>
                  </a:lnTo>
                  <a:lnTo>
                    <a:pt x="22" y="720"/>
                  </a:lnTo>
                  <a:lnTo>
                    <a:pt x="30" y="696"/>
                  </a:lnTo>
                  <a:lnTo>
                    <a:pt x="59" y="632"/>
                  </a:lnTo>
                  <a:lnTo>
                    <a:pt x="30" y="600"/>
                  </a:lnTo>
                  <a:lnTo>
                    <a:pt x="0" y="584"/>
                  </a:lnTo>
                  <a:lnTo>
                    <a:pt x="0" y="560"/>
                  </a:lnTo>
                  <a:lnTo>
                    <a:pt x="37" y="504"/>
                  </a:lnTo>
                  <a:lnTo>
                    <a:pt x="52" y="472"/>
                  </a:lnTo>
                  <a:lnTo>
                    <a:pt x="96" y="464"/>
                  </a:lnTo>
                  <a:lnTo>
                    <a:pt x="118" y="424"/>
                  </a:lnTo>
                  <a:lnTo>
                    <a:pt x="74" y="416"/>
                  </a:lnTo>
                  <a:lnTo>
                    <a:pt x="52" y="384"/>
                  </a:lnTo>
                  <a:lnTo>
                    <a:pt x="103" y="328"/>
                  </a:lnTo>
                  <a:lnTo>
                    <a:pt x="103" y="280"/>
                  </a:lnTo>
                  <a:lnTo>
                    <a:pt x="221" y="192"/>
                  </a:lnTo>
                  <a:lnTo>
                    <a:pt x="295" y="120"/>
                  </a:lnTo>
                  <a:lnTo>
                    <a:pt x="369" y="120"/>
                  </a:lnTo>
                  <a:lnTo>
                    <a:pt x="369" y="88"/>
                  </a:lnTo>
                  <a:lnTo>
                    <a:pt x="339" y="88"/>
                  </a:lnTo>
                  <a:lnTo>
                    <a:pt x="406" y="0"/>
                  </a:lnTo>
                  <a:lnTo>
                    <a:pt x="450" y="56"/>
                  </a:lnTo>
                  <a:lnTo>
                    <a:pt x="428" y="80"/>
                  </a:lnTo>
                  <a:lnTo>
                    <a:pt x="465" y="80"/>
                  </a:lnTo>
                  <a:lnTo>
                    <a:pt x="472" y="96"/>
                  </a:lnTo>
                  <a:lnTo>
                    <a:pt x="516" y="96"/>
                  </a:lnTo>
                  <a:lnTo>
                    <a:pt x="472" y="152"/>
                  </a:lnTo>
                  <a:lnTo>
                    <a:pt x="457" y="176"/>
                  </a:lnTo>
                  <a:lnTo>
                    <a:pt x="421" y="176"/>
                  </a:lnTo>
                  <a:lnTo>
                    <a:pt x="406" y="240"/>
                  </a:lnTo>
                  <a:lnTo>
                    <a:pt x="354" y="240"/>
                  </a:lnTo>
                  <a:lnTo>
                    <a:pt x="354" y="264"/>
                  </a:lnTo>
                  <a:lnTo>
                    <a:pt x="406" y="280"/>
                  </a:lnTo>
                  <a:lnTo>
                    <a:pt x="428" y="312"/>
                  </a:lnTo>
                  <a:lnTo>
                    <a:pt x="398" y="384"/>
                  </a:lnTo>
                  <a:lnTo>
                    <a:pt x="413" y="408"/>
                  </a:lnTo>
                  <a:lnTo>
                    <a:pt x="457" y="352"/>
                  </a:lnTo>
                  <a:lnTo>
                    <a:pt x="494" y="368"/>
                  </a:lnTo>
                  <a:lnTo>
                    <a:pt x="531" y="344"/>
                  </a:lnTo>
                  <a:lnTo>
                    <a:pt x="568" y="344"/>
                  </a:lnTo>
                  <a:lnTo>
                    <a:pt x="568" y="376"/>
                  </a:lnTo>
                  <a:lnTo>
                    <a:pt x="553" y="408"/>
                  </a:lnTo>
                  <a:lnTo>
                    <a:pt x="553" y="504"/>
                  </a:lnTo>
                  <a:lnTo>
                    <a:pt x="516" y="528"/>
                  </a:lnTo>
                  <a:lnTo>
                    <a:pt x="487" y="624"/>
                  </a:lnTo>
                  <a:lnTo>
                    <a:pt x="450" y="632"/>
                  </a:lnTo>
                  <a:lnTo>
                    <a:pt x="421" y="648"/>
                  </a:lnTo>
                  <a:lnTo>
                    <a:pt x="406" y="608"/>
                  </a:lnTo>
                  <a:lnTo>
                    <a:pt x="362" y="616"/>
                  </a:lnTo>
                  <a:lnTo>
                    <a:pt x="339" y="632"/>
                  </a:lnTo>
                  <a:lnTo>
                    <a:pt x="288" y="680"/>
                  </a:lnTo>
                  <a:lnTo>
                    <a:pt x="280" y="704"/>
                  </a:lnTo>
                  <a:lnTo>
                    <a:pt x="258" y="720"/>
                  </a:lnTo>
                  <a:lnTo>
                    <a:pt x="266" y="744"/>
                  </a:lnTo>
                  <a:lnTo>
                    <a:pt x="288" y="752"/>
                  </a:lnTo>
                  <a:lnTo>
                    <a:pt x="295" y="768"/>
                  </a:lnTo>
                  <a:lnTo>
                    <a:pt x="310" y="776"/>
                  </a:lnTo>
                  <a:lnTo>
                    <a:pt x="332" y="800"/>
                  </a:lnTo>
                  <a:lnTo>
                    <a:pt x="354" y="824"/>
                  </a:lnTo>
                  <a:lnTo>
                    <a:pt x="384" y="816"/>
                  </a:lnTo>
                  <a:lnTo>
                    <a:pt x="421" y="856"/>
                  </a:lnTo>
                  <a:lnTo>
                    <a:pt x="435" y="952"/>
                  </a:lnTo>
                  <a:lnTo>
                    <a:pt x="406" y="944"/>
                  </a:lnTo>
                  <a:lnTo>
                    <a:pt x="369" y="896"/>
                  </a:lnTo>
                  <a:lnTo>
                    <a:pt x="369" y="928"/>
                  </a:lnTo>
                  <a:lnTo>
                    <a:pt x="332" y="976"/>
                  </a:lnTo>
                  <a:lnTo>
                    <a:pt x="347" y="1048"/>
                  </a:lnTo>
                  <a:lnTo>
                    <a:pt x="376" y="1136"/>
                  </a:lnTo>
                  <a:lnTo>
                    <a:pt x="413" y="1152"/>
                  </a:lnTo>
                  <a:lnTo>
                    <a:pt x="406" y="1176"/>
                  </a:lnTo>
                  <a:lnTo>
                    <a:pt x="376" y="1184"/>
                  </a:lnTo>
                  <a:lnTo>
                    <a:pt x="391" y="1224"/>
                  </a:lnTo>
                  <a:lnTo>
                    <a:pt x="347" y="1264"/>
                  </a:lnTo>
                  <a:lnTo>
                    <a:pt x="354" y="1224"/>
                  </a:lnTo>
                  <a:lnTo>
                    <a:pt x="310" y="1248"/>
                  </a:lnTo>
                  <a:lnTo>
                    <a:pt x="280" y="1288"/>
                  </a:lnTo>
                  <a:lnTo>
                    <a:pt x="295" y="1312"/>
                  </a:lnTo>
                  <a:lnTo>
                    <a:pt x="266" y="1320"/>
                  </a:lnTo>
                  <a:lnTo>
                    <a:pt x="243" y="1352"/>
                  </a:lnTo>
                  <a:lnTo>
                    <a:pt x="243" y="1328"/>
                  </a:lnTo>
                  <a:lnTo>
                    <a:pt x="199" y="1320"/>
                  </a:lnTo>
                  <a:lnTo>
                    <a:pt x="177" y="1344"/>
                  </a:lnTo>
                  <a:lnTo>
                    <a:pt x="170" y="1280"/>
                  </a:lnTo>
                  <a:lnTo>
                    <a:pt x="118" y="1248"/>
                  </a:lnTo>
                  <a:lnTo>
                    <a:pt x="81" y="1280"/>
                  </a:lnTo>
                  <a:lnTo>
                    <a:pt x="81" y="1248"/>
                  </a:lnTo>
                  <a:lnTo>
                    <a:pt x="30" y="1176"/>
                  </a:lnTo>
                  <a:lnTo>
                    <a:pt x="22" y="1144"/>
                  </a:lnTo>
                  <a:lnTo>
                    <a:pt x="59" y="1112"/>
                  </a:lnTo>
                  <a:lnTo>
                    <a:pt x="37" y="1080"/>
                  </a:lnTo>
                  <a:lnTo>
                    <a:pt x="81" y="1056"/>
                  </a:lnTo>
                  <a:lnTo>
                    <a:pt x="103" y="1048"/>
                  </a:lnTo>
                  <a:lnTo>
                    <a:pt x="125" y="984"/>
                  </a:lnTo>
                  <a:lnTo>
                    <a:pt x="96" y="968"/>
                  </a:lnTo>
                  <a:lnTo>
                    <a:pt x="103" y="936"/>
                  </a:lnTo>
                  <a:lnTo>
                    <a:pt x="81" y="920"/>
                  </a:lnTo>
                  <a:lnTo>
                    <a:pt x="74" y="872"/>
                  </a:lnTo>
                  <a:lnTo>
                    <a:pt x="111" y="832"/>
                  </a:lnTo>
                  <a:lnTo>
                    <a:pt x="118" y="78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Freeform 85"/>
            <p:cNvSpPr>
              <a:spLocks/>
            </p:cNvSpPr>
            <p:nvPr/>
          </p:nvSpPr>
          <p:spPr bwMode="auto">
            <a:xfrm rot="704206">
              <a:off x="4897" y="1460"/>
              <a:ext cx="723" cy="1033"/>
            </a:xfrm>
            <a:custGeom>
              <a:avLst/>
              <a:gdLst>
                <a:gd name="T0" fmla="*/ 64595 w 607"/>
                <a:gd name="T1" fmla="*/ 25928 h 913"/>
                <a:gd name="T2" fmla="*/ 56293 w 607"/>
                <a:gd name="T3" fmla="*/ 23502 h 913"/>
                <a:gd name="T4" fmla="*/ 51771 w 607"/>
                <a:gd name="T5" fmla="*/ 22660 h 913"/>
                <a:gd name="T6" fmla="*/ 51771 w 607"/>
                <a:gd name="T7" fmla="*/ 19925 h 913"/>
                <a:gd name="T8" fmla="*/ 43465 w 607"/>
                <a:gd name="T9" fmla="*/ 15332 h 913"/>
                <a:gd name="T10" fmla="*/ 41990 w 607"/>
                <a:gd name="T11" fmla="*/ 12010 h 913"/>
                <a:gd name="T12" fmla="*/ 29471 w 607"/>
                <a:gd name="T13" fmla="*/ 10114 h 913"/>
                <a:gd name="T14" fmla="*/ 28153 w 607"/>
                <a:gd name="T15" fmla="*/ 8722 h 913"/>
                <a:gd name="T16" fmla="*/ 22405 w 607"/>
                <a:gd name="T17" fmla="*/ 9270 h 913"/>
                <a:gd name="T18" fmla="*/ 22405 w 607"/>
                <a:gd name="T19" fmla="*/ 10640 h 913"/>
                <a:gd name="T20" fmla="*/ 24026 w 607"/>
                <a:gd name="T21" fmla="*/ 10640 h 913"/>
                <a:gd name="T22" fmla="*/ 18173 w 607"/>
                <a:gd name="T23" fmla="*/ 10936 h 913"/>
                <a:gd name="T24" fmla="*/ 14010 w 607"/>
                <a:gd name="T25" fmla="*/ 10114 h 913"/>
                <a:gd name="T26" fmla="*/ 9875 w 607"/>
                <a:gd name="T27" fmla="*/ 9270 h 913"/>
                <a:gd name="T28" fmla="*/ 6961 w 607"/>
                <a:gd name="T29" fmla="*/ 9011 h 913"/>
                <a:gd name="T30" fmla="*/ 5834 w 607"/>
                <a:gd name="T31" fmla="*/ 8476 h 913"/>
                <a:gd name="T32" fmla="*/ 1385 w 607"/>
                <a:gd name="T33" fmla="*/ 8207 h 913"/>
                <a:gd name="T34" fmla="*/ 0 w 607"/>
                <a:gd name="T35" fmla="*/ 7330 h 913"/>
                <a:gd name="T36" fmla="*/ 4119 w 607"/>
                <a:gd name="T37" fmla="*/ 6832 h 913"/>
                <a:gd name="T38" fmla="*/ 5834 w 607"/>
                <a:gd name="T39" fmla="*/ 5998 h 913"/>
                <a:gd name="T40" fmla="*/ 15257 w 607"/>
                <a:gd name="T41" fmla="*/ 4367 h 913"/>
                <a:gd name="T42" fmla="*/ 19590 w 607"/>
                <a:gd name="T43" fmla="*/ 3810 h 913"/>
                <a:gd name="T44" fmla="*/ 28153 w 607"/>
                <a:gd name="T45" fmla="*/ 3525 h 913"/>
                <a:gd name="T46" fmla="*/ 30948 w 607"/>
                <a:gd name="T47" fmla="*/ 4912 h 913"/>
                <a:gd name="T48" fmla="*/ 36491 w 607"/>
                <a:gd name="T49" fmla="*/ 4367 h 913"/>
                <a:gd name="T50" fmla="*/ 43465 w 607"/>
                <a:gd name="T51" fmla="*/ 4070 h 913"/>
                <a:gd name="T52" fmla="*/ 49141 w 607"/>
                <a:gd name="T53" fmla="*/ 823 h 913"/>
                <a:gd name="T54" fmla="*/ 56293 w 607"/>
                <a:gd name="T55" fmla="*/ 0 h 913"/>
                <a:gd name="T56" fmla="*/ 64595 w 607"/>
                <a:gd name="T57" fmla="*/ 5150 h 913"/>
                <a:gd name="T58" fmla="*/ 68643 w 607"/>
                <a:gd name="T59" fmla="*/ 6280 h 913"/>
                <a:gd name="T60" fmla="*/ 57601 w 607"/>
                <a:gd name="T61" fmla="*/ 6832 h 913"/>
                <a:gd name="T62" fmla="*/ 54709 w 607"/>
                <a:gd name="T63" fmla="*/ 9011 h 913"/>
                <a:gd name="T64" fmla="*/ 57601 w 607"/>
                <a:gd name="T65" fmla="*/ 10114 h 913"/>
                <a:gd name="T66" fmla="*/ 53408 w 607"/>
                <a:gd name="T67" fmla="*/ 10385 h 913"/>
                <a:gd name="T68" fmla="*/ 57601 w 607"/>
                <a:gd name="T69" fmla="*/ 11729 h 913"/>
                <a:gd name="T70" fmla="*/ 51771 w 607"/>
                <a:gd name="T71" fmla="*/ 12826 h 913"/>
                <a:gd name="T72" fmla="*/ 65805 w 607"/>
                <a:gd name="T73" fmla="*/ 16674 h 913"/>
                <a:gd name="T74" fmla="*/ 71609 w 607"/>
                <a:gd name="T75" fmla="*/ 15566 h 913"/>
                <a:gd name="T76" fmla="*/ 75771 w 607"/>
                <a:gd name="T77" fmla="*/ 16674 h 913"/>
                <a:gd name="T78" fmla="*/ 77318 w 607"/>
                <a:gd name="T79" fmla="*/ 16929 h 913"/>
                <a:gd name="T80" fmla="*/ 82764 w 607"/>
                <a:gd name="T81" fmla="*/ 16674 h 913"/>
                <a:gd name="T82" fmla="*/ 86986 w 607"/>
                <a:gd name="T83" fmla="*/ 17717 h 913"/>
                <a:gd name="T84" fmla="*/ 82764 w 607"/>
                <a:gd name="T85" fmla="*/ 18030 h 913"/>
                <a:gd name="T86" fmla="*/ 86986 w 607"/>
                <a:gd name="T87" fmla="*/ 19632 h 913"/>
                <a:gd name="T88" fmla="*/ 99549 w 607"/>
                <a:gd name="T89" fmla="*/ 20737 h 913"/>
                <a:gd name="T90" fmla="*/ 94078 w 607"/>
                <a:gd name="T91" fmla="*/ 22083 h 913"/>
                <a:gd name="T92" fmla="*/ 98195 w 607"/>
                <a:gd name="T93" fmla="*/ 23760 h 913"/>
                <a:gd name="T94" fmla="*/ 105190 w 607"/>
                <a:gd name="T95" fmla="*/ 24572 h 913"/>
                <a:gd name="T96" fmla="*/ 104030 w 607"/>
                <a:gd name="T97" fmla="*/ 26187 h 913"/>
                <a:gd name="T98" fmla="*/ 110985 w 607"/>
                <a:gd name="T99" fmla="*/ 28107 h 913"/>
                <a:gd name="T100" fmla="*/ 115099 w 607"/>
                <a:gd name="T101" fmla="*/ 31098 h 913"/>
                <a:gd name="T102" fmla="*/ 110985 w 607"/>
                <a:gd name="T103" fmla="*/ 31098 h 913"/>
                <a:gd name="T104" fmla="*/ 101056 w 607"/>
                <a:gd name="T105" fmla="*/ 30028 h 913"/>
                <a:gd name="T106" fmla="*/ 68643 w 607"/>
                <a:gd name="T107" fmla="*/ 27003 h 913"/>
                <a:gd name="T108" fmla="*/ 64595 w 607"/>
                <a:gd name="T109" fmla="*/ 25928 h 91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07"/>
                <a:gd name="T166" fmla="*/ 0 h 913"/>
                <a:gd name="T167" fmla="*/ 607 w 607"/>
                <a:gd name="T168" fmla="*/ 913 h 91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07" h="913">
                  <a:moveTo>
                    <a:pt x="340" y="760"/>
                  </a:moveTo>
                  <a:lnTo>
                    <a:pt x="296" y="688"/>
                  </a:lnTo>
                  <a:lnTo>
                    <a:pt x="273" y="664"/>
                  </a:lnTo>
                  <a:lnTo>
                    <a:pt x="273" y="584"/>
                  </a:lnTo>
                  <a:lnTo>
                    <a:pt x="229" y="448"/>
                  </a:lnTo>
                  <a:lnTo>
                    <a:pt x="222" y="352"/>
                  </a:lnTo>
                  <a:lnTo>
                    <a:pt x="155" y="296"/>
                  </a:lnTo>
                  <a:lnTo>
                    <a:pt x="148" y="256"/>
                  </a:lnTo>
                  <a:lnTo>
                    <a:pt x="118" y="272"/>
                  </a:lnTo>
                  <a:lnTo>
                    <a:pt x="118" y="312"/>
                  </a:lnTo>
                  <a:lnTo>
                    <a:pt x="126" y="312"/>
                  </a:lnTo>
                  <a:lnTo>
                    <a:pt x="96" y="320"/>
                  </a:lnTo>
                  <a:lnTo>
                    <a:pt x="74" y="296"/>
                  </a:lnTo>
                  <a:lnTo>
                    <a:pt x="52" y="272"/>
                  </a:lnTo>
                  <a:lnTo>
                    <a:pt x="37" y="264"/>
                  </a:lnTo>
                  <a:lnTo>
                    <a:pt x="30" y="248"/>
                  </a:lnTo>
                  <a:lnTo>
                    <a:pt x="7" y="240"/>
                  </a:lnTo>
                  <a:lnTo>
                    <a:pt x="0" y="216"/>
                  </a:lnTo>
                  <a:lnTo>
                    <a:pt x="22" y="200"/>
                  </a:lnTo>
                  <a:lnTo>
                    <a:pt x="30" y="176"/>
                  </a:lnTo>
                  <a:lnTo>
                    <a:pt x="81" y="128"/>
                  </a:lnTo>
                  <a:lnTo>
                    <a:pt x="103" y="112"/>
                  </a:lnTo>
                  <a:lnTo>
                    <a:pt x="148" y="104"/>
                  </a:lnTo>
                  <a:lnTo>
                    <a:pt x="163" y="144"/>
                  </a:lnTo>
                  <a:lnTo>
                    <a:pt x="192" y="128"/>
                  </a:lnTo>
                  <a:lnTo>
                    <a:pt x="229" y="120"/>
                  </a:lnTo>
                  <a:lnTo>
                    <a:pt x="259" y="24"/>
                  </a:lnTo>
                  <a:lnTo>
                    <a:pt x="296" y="0"/>
                  </a:lnTo>
                  <a:lnTo>
                    <a:pt x="340" y="152"/>
                  </a:lnTo>
                  <a:lnTo>
                    <a:pt x="362" y="184"/>
                  </a:lnTo>
                  <a:lnTo>
                    <a:pt x="303" y="200"/>
                  </a:lnTo>
                  <a:lnTo>
                    <a:pt x="288" y="264"/>
                  </a:lnTo>
                  <a:lnTo>
                    <a:pt x="303" y="296"/>
                  </a:lnTo>
                  <a:lnTo>
                    <a:pt x="281" y="304"/>
                  </a:lnTo>
                  <a:lnTo>
                    <a:pt x="303" y="344"/>
                  </a:lnTo>
                  <a:lnTo>
                    <a:pt x="273" y="376"/>
                  </a:lnTo>
                  <a:lnTo>
                    <a:pt x="347" y="488"/>
                  </a:lnTo>
                  <a:lnTo>
                    <a:pt x="377" y="456"/>
                  </a:lnTo>
                  <a:lnTo>
                    <a:pt x="399" y="488"/>
                  </a:lnTo>
                  <a:lnTo>
                    <a:pt x="407" y="496"/>
                  </a:lnTo>
                  <a:lnTo>
                    <a:pt x="436" y="488"/>
                  </a:lnTo>
                  <a:lnTo>
                    <a:pt x="458" y="520"/>
                  </a:lnTo>
                  <a:lnTo>
                    <a:pt x="436" y="528"/>
                  </a:lnTo>
                  <a:lnTo>
                    <a:pt x="458" y="576"/>
                  </a:lnTo>
                  <a:lnTo>
                    <a:pt x="525" y="608"/>
                  </a:lnTo>
                  <a:lnTo>
                    <a:pt x="495" y="648"/>
                  </a:lnTo>
                  <a:lnTo>
                    <a:pt x="517" y="696"/>
                  </a:lnTo>
                  <a:lnTo>
                    <a:pt x="554" y="720"/>
                  </a:lnTo>
                  <a:lnTo>
                    <a:pt x="547" y="768"/>
                  </a:lnTo>
                  <a:lnTo>
                    <a:pt x="584" y="824"/>
                  </a:lnTo>
                  <a:lnTo>
                    <a:pt x="606" y="912"/>
                  </a:lnTo>
                  <a:lnTo>
                    <a:pt x="584" y="912"/>
                  </a:lnTo>
                  <a:lnTo>
                    <a:pt x="532" y="880"/>
                  </a:lnTo>
                  <a:lnTo>
                    <a:pt x="362" y="792"/>
                  </a:lnTo>
                  <a:lnTo>
                    <a:pt x="340" y="76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Freeform 86"/>
            <p:cNvSpPr>
              <a:spLocks/>
            </p:cNvSpPr>
            <p:nvPr/>
          </p:nvSpPr>
          <p:spPr bwMode="auto">
            <a:xfrm rot="704206">
              <a:off x="5255" y="2020"/>
              <a:ext cx="78" cy="309"/>
            </a:xfrm>
            <a:custGeom>
              <a:avLst/>
              <a:gdLst>
                <a:gd name="T0" fmla="*/ 637 w 67"/>
                <a:gd name="T1" fmla="*/ 9192 h 273"/>
                <a:gd name="T2" fmla="*/ 637 w 67"/>
                <a:gd name="T3" fmla="*/ 9192 h 273"/>
                <a:gd name="T4" fmla="*/ 4843 w 67"/>
                <a:gd name="T5" fmla="*/ 7858 h 273"/>
                <a:gd name="T6" fmla="*/ 4160 w 67"/>
                <a:gd name="T7" fmla="*/ 6779 h 273"/>
                <a:gd name="T8" fmla="*/ 637 w 67"/>
                <a:gd name="T9" fmla="*/ 6779 h 273"/>
                <a:gd name="T10" fmla="*/ 0 w 67"/>
                <a:gd name="T11" fmla="*/ 5393 h 273"/>
                <a:gd name="T12" fmla="*/ 2853 w 67"/>
                <a:gd name="T13" fmla="*/ 5131 h 273"/>
                <a:gd name="T14" fmla="*/ 3565 w 67"/>
                <a:gd name="T15" fmla="*/ 4335 h 273"/>
                <a:gd name="T16" fmla="*/ 1392 w 67"/>
                <a:gd name="T17" fmla="*/ 2430 h 273"/>
                <a:gd name="T18" fmla="*/ 6368 w 67"/>
                <a:gd name="T19" fmla="*/ 0 h 2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7"/>
                <a:gd name="T31" fmla="*/ 0 h 273"/>
                <a:gd name="T32" fmla="*/ 67 w 67"/>
                <a:gd name="T33" fmla="*/ 273 h 2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7" h="273">
                  <a:moveTo>
                    <a:pt x="7" y="272"/>
                  </a:moveTo>
                  <a:lnTo>
                    <a:pt x="7" y="272"/>
                  </a:lnTo>
                  <a:lnTo>
                    <a:pt x="51" y="232"/>
                  </a:lnTo>
                  <a:lnTo>
                    <a:pt x="44" y="200"/>
                  </a:lnTo>
                  <a:lnTo>
                    <a:pt x="7" y="200"/>
                  </a:lnTo>
                  <a:lnTo>
                    <a:pt x="0" y="160"/>
                  </a:lnTo>
                  <a:lnTo>
                    <a:pt x="29" y="152"/>
                  </a:lnTo>
                  <a:lnTo>
                    <a:pt x="37" y="128"/>
                  </a:lnTo>
                  <a:lnTo>
                    <a:pt x="15" y="72"/>
                  </a:lnTo>
                  <a:lnTo>
                    <a:pt x="66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Freeform 87"/>
            <p:cNvSpPr>
              <a:spLocks/>
            </p:cNvSpPr>
            <p:nvPr/>
          </p:nvSpPr>
          <p:spPr bwMode="auto">
            <a:xfrm rot="704206">
              <a:off x="3374" y="1302"/>
              <a:ext cx="1313" cy="1613"/>
            </a:xfrm>
            <a:custGeom>
              <a:avLst/>
              <a:gdLst>
                <a:gd name="T0" fmla="*/ 46523 w 1101"/>
                <a:gd name="T1" fmla="*/ 12247 h 1433"/>
                <a:gd name="T2" fmla="*/ 68311 w 1101"/>
                <a:gd name="T3" fmla="*/ 12247 h 1433"/>
                <a:gd name="T4" fmla="*/ 90017 w 1101"/>
                <a:gd name="T5" fmla="*/ 16437 h 1433"/>
                <a:gd name="T6" fmla="*/ 98764 w 1101"/>
                <a:gd name="T7" fmla="*/ 12506 h 1433"/>
                <a:gd name="T8" fmla="*/ 106264 w 1101"/>
                <a:gd name="T9" fmla="*/ 8086 h 1433"/>
                <a:gd name="T10" fmla="*/ 126456 w 1101"/>
                <a:gd name="T11" fmla="*/ 5275 h 1433"/>
                <a:gd name="T12" fmla="*/ 142521 w 1101"/>
                <a:gd name="T13" fmla="*/ 5275 h 1433"/>
                <a:gd name="T14" fmla="*/ 159771 w 1101"/>
                <a:gd name="T15" fmla="*/ 2775 h 1433"/>
                <a:gd name="T16" fmla="*/ 186156 w 1101"/>
                <a:gd name="T17" fmla="*/ 1120 h 1433"/>
                <a:gd name="T18" fmla="*/ 197669 w 1101"/>
                <a:gd name="T19" fmla="*/ 579 h 1433"/>
                <a:gd name="T20" fmla="*/ 196368 w 1101"/>
                <a:gd name="T21" fmla="*/ 4739 h 1433"/>
                <a:gd name="T22" fmla="*/ 210833 w 1101"/>
                <a:gd name="T23" fmla="*/ 6139 h 1433"/>
                <a:gd name="T24" fmla="*/ 206427 w 1101"/>
                <a:gd name="T25" fmla="*/ 10039 h 1433"/>
                <a:gd name="T26" fmla="*/ 210833 w 1101"/>
                <a:gd name="T27" fmla="*/ 13341 h 1433"/>
                <a:gd name="T28" fmla="*/ 207839 w 1101"/>
                <a:gd name="T29" fmla="*/ 16437 h 1433"/>
                <a:gd name="T30" fmla="*/ 196368 w 1101"/>
                <a:gd name="T31" fmla="*/ 19467 h 1433"/>
                <a:gd name="T32" fmla="*/ 207839 w 1101"/>
                <a:gd name="T33" fmla="*/ 24205 h 1433"/>
                <a:gd name="T34" fmla="*/ 196368 w 1101"/>
                <a:gd name="T35" fmla="*/ 26416 h 1433"/>
                <a:gd name="T36" fmla="*/ 193352 w 1101"/>
                <a:gd name="T37" fmla="*/ 28358 h 1433"/>
                <a:gd name="T38" fmla="*/ 193352 w 1101"/>
                <a:gd name="T39" fmla="*/ 35119 h 1433"/>
                <a:gd name="T40" fmla="*/ 177387 w 1101"/>
                <a:gd name="T41" fmla="*/ 37321 h 1433"/>
                <a:gd name="T42" fmla="*/ 183200 w 1101"/>
                <a:gd name="T43" fmla="*/ 41527 h 1433"/>
                <a:gd name="T44" fmla="*/ 187509 w 1101"/>
                <a:gd name="T45" fmla="*/ 44561 h 1433"/>
                <a:gd name="T46" fmla="*/ 180326 w 1101"/>
                <a:gd name="T47" fmla="*/ 47947 h 1433"/>
                <a:gd name="T48" fmla="*/ 164503 w 1101"/>
                <a:gd name="T49" fmla="*/ 49279 h 1433"/>
                <a:gd name="T50" fmla="*/ 145249 w 1101"/>
                <a:gd name="T51" fmla="*/ 49015 h 1433"/>
                <a:gd name="T52" fmla="*/ 130895 w 1101"/>
                <a:gd name="T53" fmla="*/ 49851 h 1433"/>
                <a:gd name="T54" fmla="*/ 113359 w 1101"/>
                <a:gd name="T55" fmla="*/ 49015 h 1433"/>
                <a:gd name="T56" fmla="*/ 101972 w 1101"/>
                <a:gd name="T57" fmla="*/ 46224 h 1433"/>
                <a:gd name="T58" fmla="*/ 93258 w 1101"/>
                <a:gd name="T59" fmla="*/ 45959 h 1433"/>
                <a:gd name="T60" fmla="*/ 74258 w 1101"/>
                <a:gd name="T61" fmla="*/ 45678 h 1433"/>
                <a:gd name="T62" fmla="*/ 64097 w 1101"/>
                <a:gd name="T63" fmla="*/ 47947 h 1433"/>
                <a:gd name="T64" fmla="*/ 52426 w 1101"/>
                <a:gd name="T65" fmla="*/ 49560 h 1433"/>
                <a:gd name="T66" fmla="*/ 48032 w 1101"/>
                <a:gd name="T67" fmla="*/ 45092 h 1433"/>
                <a:gd name="T68" fmla="*/ 40828 w 1101"/>
                <a:gd name="T69" fmla="*/ 42607 h 1433"/>
                <a:gd name="T70" fmla="*/ 28936 w 1101"/>
                <a:gd name="T71" fmla="*/ 39820 h 1433"/>
                <a:gd name="T72" fmla="*/ 13066 w 1101"/>
                <a:gd name="T73" fmla="*/ 38453 h 1433"/>
                <a:gd name="T74" fmla="*/ 10220 w 1101"/>
                <a:gd name="T75" fmla="*/ 34810 h 1433"/>
                <a:gd name="T76" fmla="*/ 10220 w 1101"/>
                <a:gd name="T77" fmla="*/ 31735 h 1433"/>
                <a:gd name="T78" fmla="*/ 4237 w 1101"/>
                <a:gd name="T79" fmla="*/ 28358 h 1433"/>
                <a:gd name="T80" fmla="*/ 11488 w 1101"/>
                <a:gd name="T81" fmla="*/ 25883 h 1433"/>
                <a:gd name="T82" fmla="*/ 16064 w 1101"/>
                <a:gd name="T83" fmla="*/ 21172 h 1433"/>
                <a:gd name="T84" fmla="*/ 5931 w 1101"/>
                <a:gd name="T85" fmla="*/ 17279 h 1433"/>
                <a:gd name="T86" fmla="*/ 11488 w 1101"/>
                <a:gd name="T87" fmla="*/ 15303 h 1433"/>
                <a:gd name="T88" fmla="*/ 31844 w 1101"/>
                <a:gd name="T89" fmla="*/ 15545 h 143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101"/>
                <a:gd name="T136" fmla="*/ 0 h 1433"/>
                <a:gd name="T137" fmla="*/ 1101 w 1101"/>
                <a:gd name="T138" fmla="*/ 1433 h 143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101" h="1433">
                  <a:moveTo>
                    <a:pt x="251" y="432"/>
                  </a:moveTo>
                  <a:lnTo>
                    <a:pt x="236" y="392"/>
                  </a:lnTo>
                  <a:lnTo>
                    <a:pt x="236" y="352"/>
                  </a:lnTo>
                  <a:lnTo>
                    <a:pt x="273" y="360"/>
                  </a:lnTo>
                  <a:lnTo>
                    <a:pt x="303" y="344"/>
                  </a:lnTo>
                  <a:lnTo>
                    <a:pt x="347" y="352"/>
                  </a:lnTo>
                  <a:lnTo>
                    <a:pt x="325" y="408"/>
                  </a:lnTo>
                  <a:lnTo>
                    <a:pt x="369" y="432"/>
                  </a:lnTo>
                  <a:lnTo>
                    <a:pt x="458" y="472"/>
                  </a:lnTo>
                  <a:lnTo>
                    <a:pt x="450" y="400"/>
                  </a:lnTo>
                  <a:lnTo>
                    <a:pt x="495" y="392"/>
                  </a:lnTo>
                  <a:lnTo>
                    <a:pt x="502" y="360"/>
                  </a:lnTo>
                  <a:lnTo>
                    <a:pt x="576" y="312"/>
                  </a:lnTo>
                  <a:lnTo>
                    <a:pt x="524" y="272"/>
                  </a:lnTo>
                  <a:lnTo>
                    <a:pt x="539" y="232"/>
                  </a:lnTo>
                  <a:lnTo>
                    <a:pt x="598" y="176"/>
                  </a:lnTo>
                  <a:lnTo>
                    <a:pt x="628" y="192"/>
                  </a:lnTo>
                  <a:lnTo>
                    <a:pt x="642" y="152"/>
                  </a:lnTo>
                  <a:lnTo>
                    <a:pt x="694" y="120"/>
                  </a:lnTo>
                  <a:lnTo>
                    <a:pt x="694" y="152"/>
                  </a:lnTo>
                  <a:lnTo>
                    <a:pt x="724" y="152"/>
                  </a:lnTo>
                  <a:lnTo>
                    <a:pt x="738" y="136"/>
                  </a:lnTo>
                  <a:lnTo>
                    <a:pt x="812" y="136"/>
                  </a:lnTo>
                  <a:lnTo>
                    <a:pt x="812" y="80"/>
                  </a:lnTo>
                  <a:lnTo>
                    <a:pt x="871" y="16"/>
                  </a:lnTo>
                  <a:lnTo>
                    <a:pt x="923" y="40"/>
                  </a:lnTo>
                  <a:lnTo>
                    <a:pt x="945" y="32"/>
                  </a:lnTo>
                  <a:lnTo>
                    <a:pt x="982" y="40"/>
                  </a:lnTo>
                  <a:lnTo>
                    <a:pt x="975" y="0"/>
                  </a:lnTo>
                  <a:lnTo>
                    <a:pt x="1004" y="16"/>
                  </a:lnTo>
                  <a:lnTo>
                    <a:pt x="1034" y="48"/>
                  </a:lnTo>
                  <a:lnTo>
                    <a:pt x="1004" y="112"/>
                  </a:lnTo>
                  <a:lnTo>
                    <a:pt x="997" y="136"/>
                  </a:lnTo>
                  <a:lnTo>
                    <a:pt x="1019" y="176"/>
                  </a:lnTo>
                  <a:lnTo>
                    <a:pt x="1056" y="176"/>
                  </a:lnTo>
                  <a:lnTo>
                    <a:pt x="1071" y="176"/>
                  </a:lnTo>
                  <a:lnTo>
                    <a:pt x="1093" y="200"/>
                  </a:lnTo>
                  <a:lnTo>
                    <a:pt x="1085" y="248"/>
                  </a:lnTo>
                  <a:lnTo>
                    <a:pt x="1048" y="288"/>
                  </a:lnTo>
                  <a:lnTo>
                    <a:pt x="1056" y="336"/>
                  </a:lnTo>
                  <a:lnTo>
                    <a:pt x="1078" y="352"/>
                  </a:lnTo>
                  <a:lnTo>
                    <a:pt x="1071" y="384"/>
                  </a:lnTo>
                  <a:lnTo>
                    <a:pt x="1100" y="400"/>
                  </a:lnTo>
                  <a:lnTo>
                    <a:pt x="1078" y="464"/>
                  </a:lnTo>
                  <a:lnTo>
                    <a:pt x="1056" y="472"/>
                  </a:lnTo>
                  <a:lnTo>
                    <a:pt x="1011" y="496"/>
                  </a:lnTo>
                  <a:lnTo>
                    <a:pt x="1034" y="528"/>
                  </a:lnTo>
                  <a:lnTo>
                    <a:pt x="997" y="560"/>
                  </a:lnTo>
                  <a:lnTo>
                    <a:pt x="1004" y="592"/>
                  </a:lnTo>
                  <a:lnTo>
                    <a:pt x="1056" y="664"/>
                  </a:lnTo>
                  <a:lnTo>
                    <a:pt x="1056" y="696"/>
                  </a:lnTo>
                  <a:lnTo>
                    <a:pt x="1063" y="720"/>
                  </a:lnTo>
                  <a:lnTo>
                    <a:pt x="1026" y="736"/>
                  </a:lnTo>
                  <a:lnTo>
                    <a:pt x="997" y="760"/>
                  </a:lnTo>
                  <a:lnTo>
                    <a:pt x="960" y="744"/>
                  </a:lnTo>
                  <a:lnTo>
                    <a:pt x="952" y="784"/>
                  </a:lnTo>
                  <a:lnTo>
                    <a:pt x="982" y="816"/>
                  </a:lnTo>
                  <a:lnTo>
                    <a:pt x="967" y="872"/>
                  </a:lnTo>
                  <a:lnTo>
                    <a:pt x="1011" y="952"/>
                  </a:lnTo>
                  <a:lnTo>
                    <a:pt x="982" y="1008"/>
                  </a:lnTo>
                  <a:lnTo>
                    <a:pt x="960" y="1008"/>
                  </a:lnTo>
                  <a:lnTo>
                    <a:pt x="960" y="1040"/>
                  </a:lnTo>
                  <a:lnTo>
                    <a:pt x="901" y="1072"/>
                  </a:lnTo>
                  <a:lnTo>
                    <a:pt x="916" y="1144"/>
                  </a:lnTo>
                  <a:lnTo>
                    <a:pt x="908" y="1168"/>
                  </a:lnTo>
                  <a:lnTo>
                    <a:pt x="930" y="1192"/>
                  </a:lnTo>
                  <a:lnTo>
                    <a:pt x="930" y="1232"/>
                  </a:lnTo>
                  <a:lnTo>
                    <a:pt x="960" y="1232"/>
                  </a:lnTo>
                  <a:lnTo>
                    <a:pt x="952" y="1280"/>
                  </a:lnTo>
                  <a:lnTo>
                    <a:pt x="967" y="1312"/>
                  </a:lnTo>
                  <a:lnTo>
                    <a:pt x="923" y="1336"/>
                  </a:lnTo>
                  <a:lnTo>
                    <a:pt x="916" y="1376"/>
                  </a:lnTo>
                  <a:lnTo>
                    <a:pt x="886" y="1376"/>
                  </a:lnTo>
                  <a:lnTo>
                    <a:pt x="849" y="1400"/>
                  </a:lnTo>
                  <a:lnTo>
                    <a:pt x="834" y="1416"/>
                  </a:lnTo>
                  <a:lnTo>
                    <a:pt x="797" y="1416"/>
                  </a:lnTo>
                  <a:lnTo>
                    <a:pt x="775" y="1432"/>
                  </a:lnTo>
                  <a:lnTo>
                    <a:pt x="738" y="1408"/>
                  </a:lnTo>
                  <a:lnTo>
                    <a:pt x="709" y="1424"/>
                  </a:lnTo>
                  <a:lnTo>
                    <a:pt x="679" y="1416"/>
                  </a:lnTo>
                  <a:lnTo>
                    <a:pt x="664" y="1432"/>
                  </a:lnTo>
                  <a:lnTo>
                    <a:pt x="642" y="1416"/>
                  </a:lnTo>
                  <a:lnTo>
                    <a:pt x="605" y="1432"/>
                  </a:lnTo>
                  <a:lnTo>
                    <a:pt x="576" y="1408"/>
                  </a:lnTo>
                  <a:lnTo>
                    <a:pt x="554" y="1392"/>
                  </a:lnTo>
                  <a:lnTo>
                    <a:pt x="546" y="1376"/>
                  </a:lnTo>
                  <a:lnTo>
                    <a:pt x="517" y="1328"/>
                  </a:lnTo>
                  <a:lnTo>
                    <a:pt x="509" y="1304"/>
                  </a:lnTo>
                  <a:lnTo>
                    <a:pt x="495" y="1296"/>
                  </a:lnTo>
                  <a:lnTo>
                    <a:pt x="473" y="1320"/>
                  </a:lnTo>
                  <a:lnTo>
                    <a:pt x="450" y="1296"/>
                  </a:lnTo>
                  <a:lnTo>
                    <a:pt x="413" y="1272"/>
                  </a:lnTo>
                  <a:lnTo>
                    <a:pt x="377" y="1312"/>
                  </a:lnTo>
                  <a:lnTo>
                    <a:pt x="369" y="1360"/>
                  </a:lnTo>
                  <a:lnTo>
                    <a:pt x="340" y="1400"/>
                  </a:lnTo>
                  <a:lnTo>
                    <a:pt x="325" y="1376"/>
                  </a:lnTo>
                  <a:lnTo>
                    <a:pt x="317" y="1392"/>
                  </a:lnTo>
                  <a:lnTo>
                    <a:pt x="273" y="1408"/>
                  </a:lnTo>
                  <a:lnTo>
                    <a:pt x="266" y="1424"/>
                  </a:lnTo>
                  <a:lnTo>
                    <a:pt x="244" y="1424"/>
                  </a:lnTo>
                  <a:lnTo>
                    <a:pt x="236" y="1384"/>
                  </a:lnTo>
                  <a:lnTo>
                    <a:pt x="244" y="1296"/>
                  </a:lnTo>
                  <a:lnTo>
                    <a:pt x="214" y="1272"/>
                  </a:lnTo>
                  <a:lnTo>
                    <a:pt x="199" y="1248"/>
                  </a:lnTo>
                  <a:lnTo>
                    <a:pt x="207" y="1224"/>
                  </a:lnTo>
                  <a:lnTo>
                    <a:pt x="185" y="1216"/>
                  </a:lnTo>
                  <a:lnTo>
                    <a:pt x="185" y="1176"/>
                  </a:lnTo>
                  <a:lnTo>
                    <a:pt x="148" y="1144"/>
                  </a:lnTo>
                  <a:lnTo>
                    <a:pt x="140" y="1128"/>
                  </a:lnTo>
                  <a:lnTo>
                    <a:pt x="133" y="1104"/>
                  </a:lnTo>
                  <a:lnTo>
                    <a:pt x="66" y="1104"/>
                  </a:lnTo>
                  <a:lnTo>
                    <a:pt x="59" y="1064"/>
                  </a:lnTo>
                  <a:lnTo>
                    <a:pt x="74" y="1032"/>
                  </a:lnTo>
                  <a:lnTo>
                    <a:pt x="52" y="1000"/>
                  </a:lnTo>
                  <a:lnTo>
                    <a:pt x="44" y="960"/>
                  </a:lnTo>
                  <a:lnTo>
                    <a:pt x="22" y="952"/>
                  </a:lnTo>
                  <a:lnTo>
                    <a:pt x="52" y="912"/>
                  </a:lnTo>
                  <a:lnTo>
                    <a:pt x="37" y="888"/>
                  </a:lnTo>
                  <a:lnTo>
                    <a:pt x="37" y="856"/>
                  </a:lnTo>
                  <a:lnTo>
                    <a:pt x="22" y="816"/>
                  </a:lnTo>
                  <a:lnTo>
                    <a:pt x="0" y="784"/>
                  </a:lnTo>
                  <a:lnTo>
                    <a:pt x="30" y="752"/>
                  </a:lnTo>
                  <a:lnTo>
                    <a:pt x="59" y="744"/>
                  </a:lnTo>
                  <a:lnTo>
                    <a:pt x="59" y="696"/>
                  </a:lnTo>
                  <a:lnTo>
                    <a:pt x="103" y="632"/>
                  </a:lnTo>
                  <a:lnTo>
                    <a:pt x="81" y="608"/>
                  </a:lnTo>
                  <a:lnTo>
                    <a:pt x="81" y="576"/>
                  </a:lnTo>
                  <a:lnTo>
                    <a:pt x="44" y="544"/>
                  </a:lnTo>
                  <a:lnTo>
                    <a:pt x="30" y="496"/>
                  </a:lnTo>
                  <a:lnTo>
                    <a:pt x="37" y="456"/>
                  </a:lnTo>
                  <a:lnTo>
                    <a:pt x="44" y="464"/>
                  </a:lnTo>
                  <a:lnTo>
                    <a:pt x="59" y="440"/>
                  </a:lnTo>
                  <a:lnTo>
                    <a:pt x="81" y="464"/>
                  </a:lnTo>
                  <a:lnTo>
                    <a:pt x="155" y="416"/>
                  </a:lnTo>
                  <a:lnTo>
                    <a:pt x="162" y="448"/>
                  </a:lnTo>
                  <a:lnTo>
                    <a:pt x="251" y="4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Freeform 88"/>
            <p:cNvSpPr>
              <a:spLocks/>
            </p:cNvSpPr>
            <p:nvPr/>
          </p:nvSpPr>
          <p:spPr bwMode="auto">
            <a:xfrm rot="704206">
              <a:off x="2593" y="1552"/>
              <a:ext cx="49" cy="28"/>
            </a:xfrm>
            <a:custGeom>
              <a:avLst/>
              <a:gdLst>
                <a:gd name="T0" fmla="*/ 0 w 30"/>
                <a:gd name="T1" fmla="*/ 0 h 25"/>
                <a:gd name="T2" fmla="*/ 0 w 30"/>
                <a:gd name="T3" fmla="*/ 722 h 25"/>
                <a:gd name="T4" fmla="*/ 3052 w 30"/>
                <a:gd name="T5" fmla="*/ 722 h 25"/>
                <a:gd name="T6" fmla="*/ 2280 w 30"/>
                <a:gd name="T7" fmla="*/ 0 h 25"/>
                <a:gd name="T8" fmla="*/ 0 w 30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5"/>
                <a:gd name="T17" fmla="*/ 30 w 30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5">
                  <a:moveTo>
                    <a:pt x="0" y="0"/>
                  </a:moveTo>
                  <a:lnTo>
                    <a:pt x="0" y="24"/>
                  </a:lnTo>
                  <a:lnTo>
                    <a:pt x="29" y="24"/>
                  </a:lnTo>
                  <a:lnTo>
                    <a:pt x="22" y="0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Freeform 89"/>
            <p:cNvSpPr>
              <a:spLocks/>
            </p:cNvSpPr>
            <p:nvPr/>
          </p:nvSpPr>
          <p:spPr bwMode="auto">
            <a:xfrm rot="704206">
              <a:off x="3160" y="1077"/>
              <a:ext cx="80" cy="109"/>
            </a:xfrm>
            <a:custGeom>
              <a:avLst/>
              <a:gdLst>
                <a:gd name="T0" fmla="*/ 0 w 67"/>
                <a:gd name="T1" fmla="*/ 2651 h 97"/>
                <a:gd name="T2" fmla="*/ 4455 w 67"/>
                <a:gd name="T3" fmla="*/ 3171 h 97"/>
                <a:gd name="T4" fmla="*/ 13453 w 67"/>
                <a:gd name="T5" fmla="*/ 2388 h 97"/>
                <a:gd name="T6" fmla="*/ 13453 w 67"/>
                <a:gd name="T7" fmla="*/ 800 h 97"/>
                <a:gd name="T8" fmla="*/ 7583 w 67"/>
                <a:gd name="T9" fmla="*/ 0 h 97"/>
                <a:gd name="T10" fmla="*/ 1477 w 67"/>
                <a:gd name="T11" fmla="*/ 800 h 97"/>
                <a:gd name="T12" fmla="*/ 0 w 67"/>
                <a:gd name="T13" fmla="*/ 2651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"/>
                <a:gd name="T22" fmla="*/ 0 h 97"/>
                <a:gd name="T23" fmla="*/ 67 w 67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" h="97">
                  <a:moveTo>
                    <a:pt x="0" y="80"/>
                  </a:moveTo>
                  <a:lnTo>
                    <a:pt x="22" y="96"/>
                  </a:lnTo>
                  <a:lnTo>
                    <a:pt x="66" y="72"/>
                  </a:lnTo>
                  <a:lnTo>
                    <a:pt x="66" y="24"/>
                  </a:lnTo>
                  <a:lnTo>
                    <a:pt x="37" y="0"/>
                  </a:lnTo>
                  <a:lnTo>
                    <a:pt x="7" y="24"/>
                  </a:lnTo>
                  <a:lnTo>
                    <a:pt x="0" y="8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Freeform 90"/>
            <p:cNvSpPr>
              <a:spLocks/>
            </p:cNvSpPr>
            <p:nvPr/>
          </p:nvSpPr>
          <p:spPr bwMode="auto">
            <a:xfrm rot="704206">
              <a:off x="3173" y="1190"/>
              <a:ext cx="80" cy="100"/>
            </a:xfrm>
            <a:custGeom>
              <a:avLst/>
              <a:gdLst>
                <a:gd name="T0" fmla="*/ 0 w 67"/>
                <a:gd name="T1" fmla="*/ 1610 h 89"/>
                <a:gd name="T2" fmla="*/ 1477 w 67"/>
                <a:gd name="T3" fmla="*/ 513 h 89"/>
                <a:gd name="T4" fmla="*/ 7583 w 67"/>
                <a:gd name="T5" fmla="*/ 0 h 89"/>
                <a:gd name="T6" fmla="*/ 7583 w 67"/>
                <a:gd name="T7" fmla="*/ 800 h 89"/>
                <a:gd name="T8" fmla="*/ 11961 w 67"/>
                <a:gd name="T9" fmla="*/ 0 h 89"/>
                <a:gd name="T10" fmla="*/ 13453 w 67"/>
                <a:gd name="T11" fmla="*/ 1867 h 89"/>
                <a:gd name="T12" fmla="*/ 11961 w 67"/>
                <a:gd name="T13" fmla="*/ 2883 h 89"/>
                <a:gd name="T14" fmla="*/ 0 w 67"/>
                <a:gd name="T15" fmla="*/ 1610 h 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"/>
                <a:gd name="T25" fmla="*/ 0 h 89"/>
                <a:gd name="T26" fmla="*/ 67 w 67"/>
                <a:gd name="T27" fmla="*/ 89 h 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" h="89">
                  <a:moveTo>
                    <a:pt x="0" y="48"/>
                  </a:moveTo>
                  <a:lnTo>
                    <a:pt x="7" y="16"/>
                  </a:lnTo>
                  <a:lnTo>
                    <a:pt x="37" y="0"/>
                  </a:lnTo>
                  <a:lnTo>
                    <a:pt x="37" y="24"/>
                  </a:lnTo>
                  <a:lnTo>
                    <a:pt x="59" y="0"/>
                  </a:lnTo>
                  <a:lnTo>
                    <a:pt x="66" y="56"/>
                  </a:lnTo>
                  <a:lnTo>
                    <a:pt x="59" y="88"/>
                  </a:lnTo>
                  <a:lnTo>
                    <a:pt x="0" y="4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Freeform 91"/>
            <p:cNvSpPr>
              <a:spLocks/>
            </p:cNvSpPr>
            <p:nvPr/>
          </p:nvSpPr>
          <p:spPr bwMode="auto">
            <a:xfrm rot="704206">
              <a:off x="3266" y="1248"/>
              <a:ext cx="90" cy="127"/>
            </a:xfrm>
            <a:custGeom>
              <a:avLst/>
              <a:gdLst>
                <a:gd name="T0" fmla="*/ 0 w 75"/>
                <a:gd name="T1" fmla="*/ 807 h 113"/>
                <a:gd name="T2" fmla="*/ 5077 w 75"/>
                <a:gd name="T3" fmla="*/ 0 h 113"/>
                <a:gd name="T4" fmla="*/ 7091 w 75"/>
                <a:gd name="T5" fmla="*/ 1059 h 113"/>
                <a:gd name="T6" fmla="*/ 10526 w 75"/>
                <a:gd name="T7" fmla="*/ 807 h 113"/>
                <a:gd name="T8" fmla="*/ 17645 w 75"/>
                <a:gd name="T9" fmla="*/ 2133 h 113"/>
                <a:gd name="T10" fmla="*/ 0 w 75"/>
                <a:gd name="T11" fmla="*/ 3762 h 113"/>
                <a:gd name="T12" fmla="*/ 0 w 75"/>
                <a:gd name="T13" fmla="*/ 807 h 1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113"/>
                <a:gd name="T23" fmla="*/ 75 w 75"/>
                <a:gd name="T24" fmla="*/ 113 h 1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113">
                  <a:moveTo>
                    <a:pt x="0" y="24"/>
                  </a:moveTo>
                  <a:lnTo>
                    <a:pt x="22" y="0"/>
                  </a:lnTo>
                  <a:lnTo>
                    <a:pt x="30" y="32"/>
                  </a:lnTo>
                  <a:lnTo>
                    <a:pt x="44" y="24"/>
                  </a:lnTo>
                  <a:lnTo>
                    <a:pt x="74" y="64"/>
                  </a:lnTo>
                  <a:lnTo>
                    <a:pt x="0" y="112"/>
                  </a:lnTo>
                  <a:lnTo>
                    <a:pt x="0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Freeform 92"/>
            <p:cNvSpPr>
              <a:spLocks/>
            </p:cNvSpPr>
            <p:nvPr/>
          </p:nvSpPr>
          <p:spPr bwMode="auto">
            <a:xfrm rot="704206">
              <a:off x="3128" y="1175"/>
              <a:ext cx="38" cy="29"/>
            </a:xfrm>
            <a:custGeom>
              <a:avLst/>
              <a:gdLst>
                <a:gd name="T0" fmla="*/ 3571 w 31"/>
                <a:gd name="T1" fmla="*/ 0 h 25"/>
                <a:gd name="T2" fmla="*/ 13358 w 31"/>
                <a:gd name="T3" fmla="*/ 695 h 25"/>
                <a:gd name="T4" fmla="*/ 6576 w 31"/>
                <a:gd name="T5" fmla="*/ 2013 h 25"/>
                <a:gd name="T6" fmla="*/ 0 w 31"/>
                <a:gd name="T7" fmla="*/ 1460 h 25"/>
                <a:gd name="T8" fmla="*/ 3571 w 31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25"/>
                <a:gd name="T17" fmla="*/ 31 w 31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25">
                  <a:moveTo>
                    <a:pt x="8" y="0"/>
                  </a:moveTo>
                  <a:lnTo>
                    <a:pt x="30" y="8"/>
                  </a:lnTo>
                  <a:lnTo>
                    <a:pt x="15" y="24"/>
                  </a:lnTo>
                  <a:lnTo>
                    <a:pt x="0" y="16"/>
                  </a:lnTo>
                  <a:lnTo>
                    <a:pt x="8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Freeform 93"/>
            <p:cNvSpPr>
              <a:spLocks/>
            </p:cNvSpPr>
            <p:nvPr/>
          </p:nvSpPr>
          <p:spPr bwMode="auto">
            <a:xfrm rot="704206">
              <a:off x="1968" y="1479"/>
              <a:ext cx="49" cy="55"/>
            </a:xfrm>
            <a:custGeom>
              <a:avLst/>
              <a:gdLst>
                <a:gd name="T0" fmla="*/ 0 w 45"/>
                <a:gd name="T1" fmla="*/ 1294 h 49"/>
                <a:gd name="T2" fmla="*/ 8772 w 45"/>
                <a:gd name="T3" fmla="*/ 1537 h 49"/>
                <a:gd name="T4" fmla="*/ 10526 w 45"/>
                <a:gd name="T5" fmla="*/ 1027 h 49"/>
                <a:gd name="T6" fmla="*/ 5077 w 45"/>
                <a:gd name="T7" fmla="*/ 0 h 49"/>
                <a:gd name="T8" fmla="*/ 1597 w 45"/>
                <a:gd name="T9" fmla="*/ 242 h 49"/>
                <a:gd name="T10" fmla="*/ 0 w 45"/>
                <a:gd name="T11" fmla="*/ 1294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49"/>
                <a:gd name="T20" fmla="*/ 45 w 45"/>
                <a:gd name="T21" fmla="*/ 49 h 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49">
                  <a:moveTo>
                    <a:pt x="0" y="40"/>
                  </a:moveTo>
                  <a:lnTo>
                    <a:pt x="37" y="48"/>
                  </a:lnTo>
                  <a:lnTo>
                    <a:pt x="44" y="32"/>
                  </a:lnTo>
                  <a:lnTo>
                    <a:pt x="22" y="0"/>
                  </a:lnTo>
                  <a:lnTo>
                    <a:pt x="7" y="8"/>
                  </a:lnTo>
                  <a:lnTo>
                    <a:pt x="0" y="4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 rot="704206">
              <a:off x="2603" y="809"/>
              <a:ext cx="49" cy="39"/>
            </a:xfrm>
            <a:custGeom>
              <a:avLst/>
              <a:gdLst>
                <a:gd name="T0" fmla="*/ 0 w 30"/>
                <a:gd name="T1" fmla="*/ 0 h 33"/>
                <a:gd name="T2" fmla="*/ 6866 w 30"/>
                <a:gd name="T3" fmla="*/ 0 h 33"/>
                <a:gd name="T4" fmla="*/ 6866 w 30"/>
                <a:gd name="T5" fmla="*/ 488 h 33"/>
                <a:gd name="T6" fmla="*/ 0 w 30"/>
                <a:gd name="T7" fmla="*/ 989 h 33"/>
                <a:gd name="T8" fmla="*/ 0 w 30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3"/>
                <a:gd name="T17" fmla="*/ 30 w 30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3">
                  <a:moveTo>
                    <a:pt x="0" y="0"/>
                  </a:moveTo>
                  <a:lnTo>
                    <a:pt x="29" y="0"/>
                  </a:lnTo>
                  <a:lnTo>
                    <a:pt x="29" y="16"/>
                  </a:lnTo>
                  <a:lnTo>
                    <a:pt x="0" y="32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Freeform 95"/>
            <p:cNvSpPr>
              <a:spLocks/>
            </p:cNvSpPr>
            <p:nvPr/>
          </p:nvSpPr>
          <p:spPr bwMode="auto">
            <a:xfrm rot="704206">
              <a:off x="2595" y="853"/>
              <a:ext cx="49" cy="50"/>
            </a:xfrm>
            <a:custGeom>
              <a:avLst/>
              <a:gdLst>
                <a:gd name="T0" fmla="*/ 0 w 30"/>
                <a:gd name="T1" fmla="*/ 0 h 25"/>
                <a:gd name="T2" fmla="*/ 1597 w 30"/>
                <a:gd name="T3" fmla="*/ 722 h 25"/>
                <a:gd name="T4" fmla="*/ 6866 w 30"/>
                <a:gd name="T5" fmla="*/ 233 h 25"/>
                <a:gd name="T6" fmla="*/ 0 w 30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5"/>
                <a:gd name="T14" fmla="*/ 30 w 30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5">
                  <a:moveTo>
                    <a:pt x="0" y="0"/>
                  </a:moveTo>
                  <a:lnTo>
                    <a:pt x="7" y="24"/>
                  </a:lnTo>
                  <a:lnTo>
                    <a:pt x="29" y="8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 rot="704206">
              <a:off x="2640" y="844"/>
              <a:ext cx="36" cy="37"/>
            </a:xfrm>
            <a:custGeom>
              <a:avLst/>
              <a:gdLst>
                <a:gd name="T0" fmla="*/ 0 w 30"/>
                <a:gd name="T1" fmla="*/ 238 h 33"/>
                <a:gd name="T2" fmla="*/ 1597 w 30"/>
                <a:gd name="T3" fmla="*/ 989 h 33"/>
                <a:gd name="T4" fmla="*/ 6866 w 30"/>
                <a:gd name="T5" fmla="*/ 747 h 33"/>
                <a:gd name="T6" fmla="*/ 5077 w 30"/>
                <a:gd name="T7" fmla="*/ 0 h 33"/>
                <a:gd name="T8" fmla="*/ 0 w 30"/>
                <a:gd name="T9" fmla="*/ 238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3"/>
                <a:gd name="T17" fmla="*/ 30 w 30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3">
                  <a:moveTo>
                    <a:pt x="0" y="8"/>
                  </a:moveTo>
                  <a:lnTo>
                    <a:pt x="7" y="32"/>
                  </a:lnTo>
                  <a:lnTo>
                    <a:pt x="29" y="24"/>
                  </a:lnTo>
                  <a:lnTo>
                    <a:pt x="22" y="0"/>
                  </a:lnTo>
                  <a:lnTo>
                    <a:pt x="0" y="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 rot="704206">
              <a:off x="2703" y="886"/>
              <a:ext cx="54" cy="38"/>
            </a:xfrm>
            <a:custGeom>
              <a:avLst/>
              <a:gdLst>
                <a:gd name="T0" fmla="*/ 0 w 45"/>
                <a:gd name="T1" fmla="*/ 550 h 33"/>
                <a:gd name="T2" fmla="*/ 3526 w 45"/>
                <a:gd name="T3" fmla="*/ 0 h 33"/>
                <a:gd name="T4" fmla="*/ 10526 w 45"/>
                <a:gd name="T5" fmla="*/ 0 h 33"/>
                <a:gd name="T6" fmla="*/ 10526 w 45"/>
                <a:gd name="T7" fmla="*/ 1697 h 33"/>
                <a:gd name="T8" fmla="*/ 5077 w 45"/>
                <a:gd name="T9" fmla="*/ 2250 h 33"/>
                <a:gd name="T10" fmla="*/ 0 w 45"/>
                <a:gd name="T11" fmla="*/ 550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33"/>
                <a:gd name="T20" fmla="*/ 45 w 45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33">
                  <a:moveTo>
                    <a:pt x="0" y="8"/>
                  </a:moveTo>
                  <a:lnTo>
                    <a:pt x="15" y="0"/>
                  </a:lnTo>
                  <a:lnTo>
                    <a:pt x="44" y="0"/>
                  </a:lnTo>
                  <a:lnTo>
                    <a:pt x="44" y="24"/>
                  </a:lnTo>
                  <a:lnTo>
                    <a:pt x="22" y="32"/>
                  </a:lnTo>
                  <a:lnTo>
                    <a:pt x="0" y="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Freeform 98"/>
            <p:cNvSpPr>
              <a:spLocks/>
            </p:cNvSpPr>
            <p:nvPr/>
          </p:nvSpPr>
          <p:spPr bwMode="auto">
            <a:xfrm rot="704206">
              <a:off x="2752" y="874"/>
              <a:ext cx="18" cy="19"/>
            </a:xfrm>
            <a:custGeom>
              <a:avLst/>
              <a:gdLst>
                <a:gd name="T0" fmla="*/ 0 w 15"/>
                <a:gd name="T1" fmla="*/ 0 h 17"/>
                <a:gd name="T2" fmla="*/ 0 w 15"/>
                <a:gd name="T3" fmla="*/ 448 h 17"/>
                <a:gd name="T4" fmla="*/ 3311 w 15"/>
                <a:gd name="T5" fmla="*/ 448 h 17"/>
                <a:gd name="T6" fmla="*/ 0 w 15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7"/>
                <a:gd name="T14" fmla="*/ 15 w 15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7">
                  <a:moveTo>
                    <a:pt x="0" y="0"/>
                  </a:moveTo>
                  <a:lnTo>
                    <a:pt x="0" y="16"/>
                  </a:lnTo>
                  <a:lnTo>
                    <a:pt x="14" y="16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 rot="704206">
              <a:off x="2655" y="910"/>
              <a:ext cx="18" cy="19"/>
            </a:xfrm>
            <a:custGeom>
              <a:avLst/>
              <a:gdLst>
                <a:gd name="T0" fmla="*/ 3311 w 15"/>
                <a:gd name="T1" fmla="*/ 0 h 17"/>
                <a:gd name="T2" fmla="*/ 0 w 15"/>
                <a:gd name="T3" fmla="*/ 0 h 17"/>
                <a:gd name="T4" fmla="*/ 0 w 15"/>
                <a:gd name="T5" fmla="*/ 448 h 17"/>
                <a:gd name="T6" fmla="*/ 3311 w 15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7"/>
                <a:gd name="T14" fmla="*/ 15 w 15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7">
                  <a:moveTo>
                    <a:pt x="14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4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 rot="704206">
              <a:off x="2692" y="937"/>
              <a:ext cx="28" cy="46"/>
            </a:xfrm>
            <a:custGeom>
              <a:avLst/>
              <a:gdLst>
                <a:gd name="T0" fmla="*/ 8126 w 23"/>
                <a:gd name="T1" fmla="*/ 239 h 41"/>
                <a:gd name="T2" fmla="*/ 2557 w 23"/>
                <a:gd name="T3" fmla="*/ 0 h 41"/>
                <a:gd name="T4" fmla="*/ 0 w 23"/>
                <a:gd name="T5" fmla="*/ 497 h 41"/>
                <a:gd name="T6" fmla="*/ 5483 w 23"/>
                <a:gd name="T7" fmla="*/ 1260 h 41"/>
                <a:gd name="T8" fmla="*/ 8126 w 23"/>
                <a:gd name="T9" fmla="*/ 239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41"/>
                <a:gd name="T17" fmla="*/ 23 w 23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41">
                  <a:moveTo>
                    <a:pt x="22" y="8"/>
                  </a:moveTo>
                  <a:lnTo>
                    <a:pt x="7" y="0"/>
                  </a:lnTo>
                  <a:lnTo>
                    <a:pt x="0" y="16"/>
                  </a:lnTo>
                  <a:lnTo>
                    <a:pt x="15" y="40"/>
                  </a:lnTo>
                  <a:lnTo>
                    <a:pt x="22" y="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Freeform 101"/>
            <p:cNvSpPr>
              <a:spLocks/>
            </p:cNvSpPr>
            <p:nvPr/>
          </p:nvSpPr>
          <p:spPr bwMode="auto">
            <a:xfrm rot="704206">
              <a:off x="2722" y="933"/>
              <a:ext cx="49" cy="29"/>
            </a:xfrm>
            <a:custGeom>
              <a:avLst/>
              <a:gdLst>
                <a:gd name="T0" fmla="*/ 0 w 23"/>
                <a:gd name="T1" fmla="*/ 695 h 25"/>
                <a:gd name="T2" fmla="*/ 831 w 23"/>
                <a:gd name="T3" fmla="*/ 2013 h 25"/>
                <a:gd name="T4" fmla="*/ 2705 w 23"/>
                <a:gd name="T5" fmla="*/ 2013 h 25"/>
                <a:gd name="T6" fmla="*/ 1854 w 23"/>
                <a:gd name="T7" fmla="*/ 0 h 25"/>
                <a:gd name="T8" fmla="*/ 0 w 23"/>
                <a:gd name="T9" fmla="*/ 695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0" y="8"/>
                  </a:moveTo>
                  <a:lnTo>
                    <a:pt x="7" y="24"/>
                  </a:lnTo>
                  <a:lnTo>
                    <a:pt x="22" y="24"/>
                  </a:lnTo>
                  <a:lnTo>
                    <a:pt x="15" y="0"/>
                  </a:lnTo>
                  <a:lnTo>
                    <a:pt x="0" y="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 rot="704206">
              <a:off x="2720" y="978"/>
              <a:ext cx="49" cy="34"/>
            </a:xfrm>
            <a:custGeom>
              <a:avLst/>
              <a:gdLst>
                <a:gd name="T0" fmla="*/ 0 w 16"/>
                <a:gd name="T1" fmla="*/ 0 h 25"/>
                <a:gd name="T2" fmla="*/ 0 w 16"/>
                <a:gd name="T3" fmla="*/ 1460 h 25"/>
                <a:gd name="T4" fmla="*/ 2649 w 16"/>
                <a:gd name="T5" fmla="*/ 2013 h 25"/>
                <a:gd name="T6" fmla="*/ 0 w 16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25"/>
                <a:gd name="T14" fmla="*/ 16 w 16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25">
                  <a:moveTo>
                    <a:pt x="0" y="0"/>
                  </a:moveTo>
                  <a:lnTo>
                    <a:pt x="0" y="16"/>
                  </a:lnTo>
                  <a:lnTo>
                    <a:pt x="15" y="24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 rot="704206">
              <a:off x="2757" y="933"/>
              <a:ext cx="36" cy="37"/>
            </a:xfrm>
            <a:custGeom>
              <a:avLst/>
              <a:gdLst>
                <a:gd name="T0" fmla="*/ 703 w 31"/>
                <a:gd name="T1" fmla="*/ 0 h 33"/>
                <a:gd name="T2" fmla="*/ 2701 w 31"/>
                <a:gd name="T3" fmla="*/ 238 h 33"/>
                <a:gd name="T4" fmla="*/ 2701 w 31"/>
                <a:gd name="T5" fmla="*/ 989 h 33"/>
                <a:gd name="T6" fmla="*/ 0 w 31"/>
                <a:gd name="T7" fmla="*/ 747 h 33"/>
                <a:gd name="T8" fmla="*/ 703 w 31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3"/>
                <a:gd name="T17" fmla="*/ 31 w 3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3">
                  <a:moveTo>
                    <a:pt x="8" y="0"/>
                  </a:moveTo>
                  <a:lnTo>
                    <a:pt x="30" y="8"/>
                  </a:lnTo>
                  <a:lnTo>
                    <a:pt x="30" y="32"/>
                  </a:lnTo>
                  <a:lnTo>
                    <a:pt x="0" y="24"/>
                  </a:lnTo>
                  <a:lnTo>
                    <a:pt x="8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Freeform 104"/>
            <p:cNvSpPr>
              <a:spLocks/>
            </p:cNvSpPr>
            <p:nvPr/>
          </p:nvSpPr>
          <p:spPr bwMode="auto">
            <a:xfrm rot="704206">
              <a:off x="2799" y="944"/>
              <a:ext cx="53" cy="45"/>
            </a:xfrm>
            <a:custGeom>
              <a:avLst/>
              <a:gdLst>
                <a:gd name="T0" fmla="*/ 0 w 45"/>
                <a:gd name="T1" fmla="*/ 262 h 41"/>
                <a:gd name="T2" fmla="*/ 2015 w 45"/>
                <a:gd name="T3" fmla="*/ 125 h 41"/>
                <a:gd name="T4" fmla="*/ 3877 w 45"/>
                <a:gd name="T5" fmla="*/ 0 h 41"/>
                <a:gd name="T6" fmla="*/ 5982 w 45"/>
                <a:gd name="T7" fmla="*/ 262 h 41"/>
                <a:gd name="T8" fmla="*/ 2015 w 45"/>
                <a:gd name="T9" fmla="*/ 653 h 41"/>
                <a:gd name="T10" fmla="*/ 0 w 45"/>
                <a:gd name="T11" fmla="*/ 262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41"/>
                <a:gd name="T20" fmla="*/ 45 w 45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41">
                  <a:moveTo>
                    <a:pt x="0" y="16"/>
                  </a:moveTo>
                  <a:lnTo>
                    <a:pt x="15" y="8"/>
                  </a:lnTo>
                  <a:lnTo>
                    <a:pt x="29" y="0"/>
                  </a:lnTo>
                  <a:lnTo>
                    <a:pt x="44" y="16"/>
                  </a:lnTo>
                  <a:lnTo>
                    <a:pt x="15" y="40"/>
                  </a:lnTo>
                  <a:lnTo>
                    <a:pt x="0" y="1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 rot="704206">
              <a:off x="2182" y="1224"/>
              <a:ext cx="501" cy="370"/>
            </a:xfrm>
            <a:custGeom>
              <a:avLst/>
              <a:gdLst>
                <a:gd name="T0" fmla="*/ 12274 w 421"/>
                <a:gd name="T1" fmla="*/ 11126 h 329"/>
                <a:gd name="T2" fmla="*/ 13763 w 421"/>
                <a:gd name="T3" fmla="*/ 7879 h 329"/>
                <a:gd name="T4" fmla="*/ 24614 w 421"/>
                <a:gd name="T5" fmla="*/ 5977 h 329"/>
                <a:gd name="T6" fmla="*/ 39640 w 421"/>
                <a:gd name="T7" fmla="*/ 3508 h 329"/>
                <a:gd name="T8" fmla="*/ 57223 w 421"/>
                <a:gd name="T9" fmla="*/ 2435 h 329"/>
                <a:gd name="T10" fmla="*/ 74905 w 421"/>
                <a:gd name="T11" fmla="*/ 1666 h 329"/>
                <a:gd name="T12" fmla="*/ 77657 w 421"/>
                <a:gd name="T13" fmla="*/ 254 h 329"/>
                <a:gd name="T14" fmla="*/ 72193 w 421"/>
                <a:gd name="T15" fmla="*/ 0 h 329"/>
                <a:gd name="T16" fmla="*/ 61228 w 421"/>
                <a:gd name="T17" fmla="*/ 823 h 329"/>
                <a:gd name="T18" fmla="*/ 55812 w 421"/>
                <a:gd name="T19" fmla="*/ 516 h 329"/>
                <a:gd name="T20" fmla="*/ 50561 w 421"/>
                <a:gd name="T21" fmla="*/ 254 h 329"/>
                <a:gd name="T22" fmla="*/ 46516 w 421"/>
                <a:gd name="T23" fmla="*/ 1070 h 329"/>
                <a:gd name="T24" fmla="*/ 39640 w 421"/>
                <a:gd name="T25" fmla="*/ 1070 h 329"/>
                <a:gd name="T26" fmla="*/ 34135 w 421"/>
                <a:gd name="T27" fmla="*/ 1666 h 329"/>
                <a:gd name="T28" fmla="*/ 32846 w 421"/>
                <a:gd name="T29" fmla="*/ 2165 h 329"/>
                <a:gd name="T30" fmla="*/ 26022 w 421"/>
                <a:gd name="T31" fmla="*/ 3215 h 329"/>
                <a:gd name="T32" fmla="*/ 20506 w 421"/>
                <a:gd name="T33" fmla="*/ 3215 h 329"/>
                <a:gd name="T34" fmla="*/ 19070 w 421"/>
                <a:gd name="T35" fmla="*/ 4060 h 329"/>
                <a:gd name="T36" fmla="*/ 23194 w 421"/>
                <a:gd name="T37" fmla="*/ 5135 h 329"/>
                <a:gd name="T38" fmla="*/ 21867 w 421"/>
                <a:gd name="T39" fmla="*/ 5400 h 329"/>
                <a:gd name="T40" fmla="*/ 15007 w 421"/>
                <a:gd name="T41" fmla="*/ 4574 h 329"/>
                <a:gd name="T42" fmla="*/ 9718 w 421"/>
                <a:gd name="T43" fmla="*/ 5135 h 329"/>
                <a:gd name="T44" fmla="*/ 6862 w 421"/>
                <a:gd name="T45" fmla="*/ 6241 h 329"/>
                <a:gd name="T46" fmla="*/ 1358 w 421"/>
                <a:gd name="T47" fmla="*/ 6241 h 329"/>
                <a:gd name="T48" fmla="*/ 0 w 421"/>
                <a:gd name="T49" fmla="*/ 7879 h 329"/>
                <a:gd name="T50" fmla="*/ 5461 w 421"/>
                <a:gd name="T51" fmla="*/ 8414 h 329"/>
                <a:gd name="T52" fmla="*/ 2841 w 421"/>
                <a:gd name="T53" fmla="*/ 10312 h 329"/>
                <a:gd name="T54" fmla="*/ 8166 w 421"/>
                <a:gd name="T55" fmla="*/ 11126 h 329"/>
                <a:gd name="T56" fmla="*/ 12274 w 421"/>
                <a:gd name="T57" fmla="*/ 11126 h 3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21"/>
                <a:gd name="T88" fmla="*/ 0 h 329"/>
                <a:gd name="T89" fmla="*/ 421 w 421"/>
                <a:gd name="T90" fmla="*/ 329 h 32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21" h="329">
                  <a:moveTo>
                    <a:pt x="66" y="328"/>
                  </a:moveTo>
                  <a:lnTo>
                    <a:pt x="74" y="232"/>
                  </a:lnTo>
                  <a:lnTo>
                    <a:pt x="133" y="176"/>
                  </a:lnTo>
                  <a:lnTo>
                    <a:pt x="214" y="104"/>
                  </a:lnTo>
                  <a:lnTo>
                    <a:pt x="310" y="72"/>
                  </a:lnTo>
                  <a:lnTo>
                    <a:pt x="405" y="48"/>
                  </a:lnTo>
                  <a:lnTo>
                    <a:pt x="420" y="8"/>
                  </a:lnTo>
                  <a:lnTo>
                    <a:pt x="391" y="0"/>
                  </a:lnTo>
                  <a:lnTo>
                    <a:pt x="332" y="24"/>
                  </a:lnTo>
                  <a:lnTo>
                    <a:pt x="302" y="16"/>
                  </a:lnTo>
                  <a:lnTo>
                    <a:pt x="273" y="8"/>
                  </a:lnTo>
                  <a:lnTo>
                    <a:pt x="251" y="32"/>
                  </a:lnTo>
                  <a:lnTo>
                    <a:pt x="214" y="32"/>
                  </a:lnTo>
                  <a:lnTo>
                    <a:pt x="184" y="48"/>
                  </a:lnTo>
                  <a:lnTo>
                    <a:pt x="177" y="64"/>
                  </a:lnTo>
                  <a:lnTo>
                    <a:pt x="140" y="96"/>
                  </a:lnTo>
                  <a:lnTo>
                    <a:pt x="111" y="96"/>
                  </a:lnTo>
                  <a:lnTo>
                    <a:pt x="103" y="120"/>
                  </a:lnTo>
                  <a:lnTo>
                    <a:pt x="125" y="152"/>
                  </a:lnTo>
                  <a:lnTo>
                    <a:pt x="118" y="160"/>
                  </a:lnTo>
                  <a:lnTo>
                    <a:pt x="81" y="136"/>
                  </a:lnTo>
                  <a:lnTo>
                    <a:pt x="52" y="152"/>
                  </a:lnTo>
                  <a:lnTo>
                    <a:pt x="37" y="184"/>
                  </a:lnTo>
                  <a:lnTo>
                    <a:pt x="7" y="184"/>
                  </a:lnTo>
                  <a:lnTo>
                    <a:pt x="0" y="232"/>
                  </a:lnTo>
                  <a:lnTo>
                    <a:pt x="29" y="248"/>
                  </a:lnTo>
                  <a:lnTo>
                    <a:pt x="15" y="304"/>
                  </a:lnTo>
                  <a:lnTo>
                    <a:pt x="44" y="328"/>
                  </a:lnTo>
                  <a:lnTo>
                    <a:pt x="66" y="32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 rot="704206">
              <a:off x="4803" y="2776"/>
              <a:ext cx="441" cy="486"/>
            </a:xfrm>
            <a:custGeom>
              <a:avLst/>
              <a:gdLst>
                <a:gd name="T0" fmla="*/ 18551 w 370"/>
                <a:gd name="T1" fmla="*/ 2054 h 433"/>
                <a:gd name="T2" fmla="*/ 11312 w 370"/>
                <a:gd name="T3" fmla="*/ 768 h 433"/>
                <a:gd name="T4" fmla="*/ 8474 w 370"/>
                <a:gd name="T5" fmla="*/ 1027 h 433"/>
                <a:gd name="T6" fmla="*/ 2915 w 370"/>
                <a:gd name="T7" fmla="*/ 0 h 433"/>
                <a:gd name="T8" fmla="*/ 0 w 370"/>
                <a:gd name="T9" fmla="*/ 501 h 433"/>
                <a:gd name="T10" fmla="*/ 4199 w 370"/>
                <a:gd name="T11" fmla="*/ 1027 h 433"/>
                <a:gd name="T12" fmla="*/ 7110 w 370"/>
                <a:gd name="T13" fmla="*/ 1818 h 433"/>
                <a:gd name="T14" fmla="*/ 2915 w 370"/>
                <a:gd name="T15" fmla="*/ 1818 h 433"/>
                <a:gd name="T16" fmla="*/ 4199 w 370"/>
                <a:gd name="T17" fmla="*/ 2571 h 433"/>
                <a:gd name="T18" fmla="*/ 8474 w 370"/>
                <a:gd name="T19" fmla="*/ 3320 h 433"/>
                <a:gd name="T20" fmla="*/ 14348 w 370"/>
                <a:gd name="T21" fmla="*/ 4872 h 433"/>
                <a:gd name="T22" fmla="*/ 20080 w 370"/>
                <a:gd name="T23" fmla="*/ 4872 h 433"/>
                <a:gd name="T24" fmla="*/ 25872 w 370"/>
                <a:gd name="T25" fmla="*/ 6137 h 433"/>
                <a:gd name="T26" fmla="*/ 28562 w 370"/>
                <a:gd name="T27" fmla="*/ 7174 h 433"/>
                <a:gd name="T28" fmla="*/ 34142 w 370"/>
                <a:gd name="T29" fmla="*/ 7664 h 433"/>
                <a:gd name="T30" fmla="*/ 38443 w 370"/>
                <a:gd name="T31" fmla="*/ 9215 h 433"/>
                <a:gd name="T32" fmla="*/ 48503 w 370"/>
                <a:gd name="T33" fmla="*/ 10489 h 433"/>
                <a:gd name="T34" fmla="*/ 48503 w 370"/>
                <a:gd name="T35" fmla="*/ 11484 h 433"/>
                <a:gd name="T36" fmla="*/ 58680 w 370"/>
                <a:gd name="T37" fmla="*/ 13298 h 433"/>
                <a:gd name="T38" fmla="*/ 65920 w 370"/>
                <a:gd name="T39" fmla="*/ 13812 h 433"/>
                <a:gd name="T40" fmla="*/ 61522 w 370"/>
                <a:gd name="T41" fmla="*/ 12269 h 433"/>
                <a:gd name="T42" fmla="*/ 62660 w 370"/>
                <a:gd name="T43" fmla="*/ 12011 h 433"/>
                <a:gd name="T44" fmla="*/ 67309 w 370"/>
                <a:gd name="T45" fmla="*/ 11773 h 433"/>
                <a:gd name="T46" fmla="*/ 70106 w 370"/>
                <a:gd name="T47" fmla="*/ 12269 h 433"/>
                <a:gd name="T48" fmla="*/ 71485 w 370"/>
                <a:gd name="T49" fmla="*/ 11484 h 433"/>
                <a:gd name="T50" fmla="*/ 67309 w 370"/>
                <a:gd name="T51" fmla="*/ 10710 h 433"/>
                <a:gd name="T52" fmla="*/ 55654 w 370"/>
                <a:gd name="T53" fmla="*/ 10213 h 433"/>
                <a:gd name="T54" fmla="*/ 51617 w 370"/>
                <a:gd name="T55" fmla="*/ 9960 h 433"/>
                <a:gd name="T56" fmla="*/ 47380 w 370"/>
                <a:gd name="T57" fmla="*/ 8155 h 433"/>
                <a:gd name="T58" fmla="*/ 44108 w 370"/>
                <a:gd name="T59" fmla="*/ 7664 h 433"/>
                <a:gd name="T60" fmla="*/ 48503 w 370"/>
                <a:gd name="T61" fmla="*/ 6888 h 433"/>
                <a:gd name="T62" fmla="*/ 52572 w 370"/>
                <a:gd name="T63" fmla="*/ 6638 h 433"/>
                <a:gd name="T64" fmla="*/ 44108 w 370"/>
                <a:gd name="T65" fmla="*/ 5605 h 433"/>
                <a:gd name="T66" fmla="*/ 32869 w 370"/>
                <a:gd name="T67" fmla="*/ 4106 h 433"/>
                <a:gd name="T68" fmla="*/ 27061 w 370"/>
                <a:gd name="T69" fmla="*/ 3565 h 433"/>
                <a:gd name="T70" fmla="*/ 18551 w 370"/>
                <a:gd name="T71" fmla="*/ 2054 h 43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70"/>
                <a:gd name="T109" fmla="*/ 0 h 433"/>
                <a:gd name="T110" fmla="*/ 370 w 370"/>
                <a:gd name="T111" fmla="*/ 433 h 43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70" h="433">
                  <a:moveTo>
                    <a:pt x="96" y="64"/>
                  </a:moveTo>
                  <a:lnTo>
                    <a:pt x="59" y="24"/>
                  </a:lnTo>
                  <a:lnTo>
                    <a:pt x="44" y="32"/>
                  </a:lnTo>
                  <a:lnTo>
                    <a:pt x="15" y="0"/>
                  </a:lnTo>
                  <a:lnTo>
                    <a:pt x="0" y="16"/>
                  </a:lnTo>
                  <a:lnTo>
                    <a:pt x="22" y="32"/>
                  </a:lnTo>
                  <a:lnTo>
                    <a:pt x="37" y="56"/>
                  </a:lnTo>
                  <a:lnTo>
                    <a:pt x="15" y="56"/>
                  </a:lnTo>
                  <a:lnTo>
                    <a:pt x="22" y="80"/>
                  </a:lnTo>
                  <a:lnTo>
                    <a:pt x="44" y="104"/>
                  </a:lnTo>
                  <a:lnTo>
                    <a:pt x="74" y="152"/>
                  </a:lnTo>
                  <a:lnTo>
                    <a:pt x="103" y="152"/>
                  </a:lnTo>
                  <a:lnTo>
                    <a:pt x="133" y="192"/>
                  </a:lnTo>
                  <a:lnTo>
                    <a:pt x="148" y="224"/>
                  </a:lnTo>
                  <a:lnTo>
                    <a:pt x="177" y="240"/>
                  </a:lnTo>
                  <a:lnTo>
                    <a:pt x="199" y="288"/>
                  </a:lnTo>
                  <a:lnTo>
                    <a:pt x="251" y="328"/>
                  </a:lnTo>
                  <a:lnTo>
                    <a:pt x="251" y="360"/>
                  </a:lnTo>
                  <a:lnTo>
                    <a:pt x="303" y="416"/>
                  </a:lnTo>
                  <a:lnTo>
                    <a:pt x="340" y="432"/>
                  </a:lnTo>
                  <a:lnTo>
                    <a:pt x="317" y="384"/>
                  </a:lnTo>
                  <a:lnTo>
                    <a:pt x="325" y="376"/>
                  </a:lnTo>
                  <a:lnTo>
                    <a:pt x="347" y="368"/>
                  </a:lnTo>
                  <a:lnTo>
                    <a:pt x="362" y="384"/>
                  </a:lnTo>
                  <a:lnTo>
                    <a:pt x="369" y="360"/>
                  </a:lnTo>
                  <a:lnTo>
                    <a:pt x="347" y="336"/>
                  </a:lnTo>
                  <a:lnTo>
                    <a:pt x="288" y="320"/>
                  </a:lnTo>
                  <a:lnTo>
                    <a:pt x="266" y="312"/>
                  </a:lnTo>
                  <a:lnTo>
                    <a:pt x="244" y="256"/>
                  </a:lnTo>
                  <a:lnTo>
                    <a:pt x="229" y="240"/>
                  </a:lnTo>
                  <a:lnTo>
                    <a:pt x="251" y="216"/>
                  </a:lnTo>
                  <a:lnTo>
                    <a:pt x="273" y="208"/>
                  </a:lnTo>
                  <a:lnTo>
                    <a:pt x="229" y="176"/>
                  </a:lnTo>
                  <a:lnTo>
                    <a:pt x="170" y="128"/>
                  </a:lnTo>
                  <a:lnTo>
                    <a:pt x="140" y="112"/>
                  </a:lnTo>
                  <a:lnTo>
                    <a:pt x="96" y="6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Freeform 107"/>
            <p:cNvSpPr>
              <a:spLocks/>
            </p:cNvSpPr>
            <p:nvPr/>
          </p:nvSpPr>
          <p:spPr bwMode="auto">
            <a:xfrm rot="704206">
              <a:off x="5458" y="917"/>
              <a:ext cx="54" cy="118"/>
            </a:xfrm>
            <a:custGeom>
              <a:avLst/>
              <a:gdLst>
                <a:gd name="T0" fmla="*/ 10526 w 45"/>
                <a:gd name="T1" fmla="*/ 0 h 105"/>
                <a:gd name="T2" fmla="*/ 0 w 45"/>
                <a:gd name="T3" fmla="*/ 1337 h 105"/>
                <a:gd name="T4" fmla="*/ 0 w 45"/>
                <a:gd name="T5" fmla="*/ 2913 h 105"/>
                <a:gd name="T6" fmla="*/ 5077 w 45"/>
                <a:gd name="T7" fmla="*/ 3435 h 105"/>
                <a:gd name="T8" fmla="*/ 6866 w 45"/>
                <a:gd name="T9" fmla="*/ 1870 h 105"/>
                <a:gd name="T10" fmla="*/ 10526 w 45"/>
                <a:gd name="T11" fmla="*/ 1625 h 105"/>
                <a:gd name="T12" fmla="*/ 10526 w 45"/>
                <a:gd name="T13" fmla="*/ 0 h 1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"/>
                <a:gd name="T22" fmla="*/ 0 h 105"/>
                <a:gd name="T23" fmla="*/ 45 w 45"/>
                <a:gd name="T24" fmla="*/ 105 h 1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" h="105">
                  <a:moveTo>
                    <a:pt x="44" y="0"/>
                  </a:moveTo>
                  <a:lnTo>
                    <a:pt x="0" y="40"/>
                  </a:lnTo>
                  <a:lnTo>
                    <a:pt x="0" y="88"/>
                  </a:lnTo>
                  <a:lnTo>
                    <a:pt x="22" y="104"/>
                  </a:lnTo>
                  <a:lnTo>
                    <a:pt x="29" y="56"/>
                  </a:lnTo>
                  <a:lnTo>
                    <a:pt x="44" y="48"/>
                  </a:lnTo>
                  <a:lnTo>
                    <a:pt x="44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 rot="704206">
              <a:off x="4828" y="924"/>
              <a:ext cx="49" cy="109"/>
            </a:xfrm>
            <a:custGeom>
              <a:avLst/>
              <a:gdLst>
                <a:gd name="T0" fmla="*/ 5982 w 45"/>
                <a:gd name="T1" fmla="*/ 800 h 97"/>
                <a:gd name="T2" fmla="*/ 3877 w 45"/>
                <a:gd name="T3" fmla="*/ 2125 h 97"/>
                <a:gd name="T4" fmla="*/ 5079 w 45"/>
                <a:gd name="T5" fmla="*/ 3171 h 97"/>
                <a:gd name="T6" fmla="*/ 3108 w 45"/>
                <a:gd name="T7" fmla="*/ 3171 h 97"/>
                <a:gd name="T8" fmla="*/ 0 w 45"/>
                <a:gd name="T9" fmla="*/ 1333 h 97"/>
                <a:gd name="T10" fmla="*/ 3877 w 45"/>
                <a:gd name="T11" fmla="*/ 0 h 97"/>
                <a:gd name="T12" fmla="*/ 5982 w 45"/>
                <a:gd name="T13" fmla="*/ 80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"/>
                <a:gd name="T22" fmla="*/ 0 h 97"/>
                <a:gd name="T23" fmla="*/ 45 w 45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" h="97">
                  <a:moveTo>
                    <a:pt x="44" y="24"/>
                  </a:moveTo>
                  <a:lnTo>
                    <a:pt x="29" y="64"/>
                  </a:lnTo>
                  <a:lnTo>
                    <a:pt x="37" y="96"/>
                  </a:lnTo>
                  <a:lnTo>
                    <a:pt x="22" y="96"/>
                  </a:lnTo>
                  <a:lnTo>
                    <a:pt x="0" y="40"/>
                  </a:lnTo>
                  <a:lnTo>
                    <a:pt x="29" y="0"/>
                  </a:lnTo>
                  <a:lnTo>
                    <a:pt x="44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 rot="704206">
              <a:off x="4763" y="1275"/>
              <a:ext cx="49" cy="28"/>
            </a:xfrm>
            <a:custGeom>
              <a:avLst/>
              <a:gdLst>
                <a:gd name="T0" fmla="*/ 0 w 23"/>
                <a:gd name="T1" fmla="*/ 722 h 25"/>
                <a:gd name="T2" fmla="*/ 2705 w 23"/>
                <a:gd name="T3" fmla="*/ 722 h 25"/>
                <a:gd name="T4" fmla="*/ 2705 w 23"/>
                <a:gd name="T5" fmla="*/ 0 h 25"/>
                <a:gd name="T6" fmla="*/ 831 w 23"/>
                <a:gd name="T7" fmla="*/ 0 h 25"/>
                <a:gd name="T8" fmla="*/ 0 w 23"/>
                <a:gd name="T9" fmla="*/ 72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0" y="24"/>
                  </a:moveTo>
                  <a:lnTo>
                    <a:pt x="22" y="24"/>
                  </a:lnTo>
                  <a:lnTo>
                    <a:pt x="22" y="0"/>
                  </a:lnTo>
                  <a:lnTo>
                    <a:pt x="7" y="0"/>
                  </a:lnTo>
                  <a:lnTo>
                    <a:pt x="0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Freeform 110"/>
            <p:cNvSpPr>
              <a:spLocks/>
            </p:cNvSpPr>
            <p:nvPr/>
          </p:nvSpPr>
          <p:spPr bwMode="auto">
            <a:xfrm rot="704206">
              <a:off x="5543" y="2020"/>
              <a:ext cx="62" cy="35"/>
            </a:xfrm>
            <a:custGeom>
              <a:avLst/>
              <a:gdLst>
                <a:gd name="T0" fmla="*/ 0 w 52"/>
                <a:gd name="T1" fmla="*/ 472 h 25"/>
                <a:gd name="T2" fmla="*/ 5906 w 52"/>
                <a:gd name="T3" fmla="*/ 0 h 25"/>
                <a:gd name="T4" fmla="*/ 10029 w 52"/>
                <a:gd name="T5" fmla="*/ 472 h 25"/>
                <a:gd name="T6" fmla="*/ 4222 w 52"/>
                <a:gd name="T7" fmla="*/ 722 h 25"/>
                <a:gd name="T8" fmla="*/ 0 w 52"/>
                <a:gd name="T9" fmla="*/ 47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25"/>
                <a:gd name="T17" fmla="*/ 52 w 52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25">
                  <a:moveTo>
                    <a:pt x="0" y="16"/>
                  </a:moveTo>
                  <a:lnTo>
                    <a:pt x="29" y="0"/>
                  </a:lnTo>
                  <a:lnTo>
                    <a:pt x="51" y="16"/>
                  </a:lnTo>
                  <a:lnTo>
                    <a:pt x="22" y="24"/>
                  </a:lnTo>
                  <a:lnTo>
                    <a:pt x="0" y="1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 rot="704206">
              <a:off x="5474" y="2575"/>
              <a:ext cx="49" cy="28"/>
            </a:xfrm>
            <a:custGeom>
              <a:avLst/>
              <a:gdLst>
                <a:gd name="T0" fmla="*/ 1238 w 38"/>
                <a:gd name="T1" fmla="*/ 240 h 25"/>
                <a:gd name="T2" fmla="*/ 3008 w 38"/>
                <a:gd name="T3" fmla="*/ 84 h 25"/>
                <a:gd name="T4" fmla="*/ 0 w 38"/>
                <a:gd name="T5" fmla="*/ 0 h 25"/>
                <a:gd name="T6" fmla="*/ 1238 w 38"/>
                <a:gd name="T7" fmla="*/ 24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25"/>
                <a:gd name="T14" fmla="*/ 38 w 38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25">
                  <a:moveTo>
                    <a:pt x="15" y="24"/>
                  </a:moveTo>
                  <a:lnTo>
                    <a:pt x="37" y="8"/>
                  </a:lnTo>
                  <a:lnTo>
                    <a:pt x="0" y="0"/>
                  </a:lnTo>
                  <a:lnTo>
                    <a:pt x="15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Freeform 112"/>
            <p:cNvSpPr>
              <a:spLocks/>
            </p:cNvSpPr>
            <p:nvPr/>
          </p:nvSpPr>
          <p:spPr bwMode="auto">
            <a:xfrm rot="704206">
              <a:off x="5489" y="2604"/>
              <a:ext cx="28" cy="65"/>
            </a:xfrm>
            <a:custGeom>
              <a:avLst/>
              <a:gdLst>
                <a:gd name="T0" fmla="*/ 0 w 23"/>
                <a:gd name="T1" fmla="*/ 400 h 57"/>
                <a:gd name="T2" fmla="*/ 8126 w 23"/>
                <a:gd name="T3" fmla="*/ 0 h 57"/>
                <a:gd name="T4" fmla="*/ 5483 w 23"/>
                <a:gd name="T5" fmla="*/ 2866 h 57"/>
                <a:gd name="T6" fmla="*/ 0 w 23"/>
                <a:gd name="T7" fmla="*/ 400 h 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57"/>
                <a:gd name="T14" fmla="*/ 23 w 23"/>
                <a:gd name="T15" fmla="*/ 57 h 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57">
                  <a:moveTo>
                    <a:pt x="0" y="8"/>
                  </a:moveTo>
                  <a:lnTo>
                    <a:pt x="22" y="0"/>
                  </a:lnTo>
                  <a:lnTo>
                    <a:pt x="15" y="56"/>
                  </a:lnTo>
                  <a:lnTo>
                    <a:pt x="0" y="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Freeform 113"/>
            <p:cNvSpPr>
              <a:spLocks/>
            </p:cNvSpPr>
            <p:nvPr/>
          </p:nvSpPr>
          <p:spPr bwMode="auto">
            <a:xfrm rot="704206">
              <a:off x="5493" y="2687"/>
              <a:ext cx="27" cy="37"/>
            </a:xfrm>
            <a:custGeom>
              <a:avLst/>
              <a:gdLst>
                <a:gd name="T0" fmla="*/ 0 w 23"/>
                <a:gd name="T1" fmla="*/ 0 h 33"/>
                <a:gd name="T2" fmla="*/ 831 w 23"/>
                <a:gd name="T3" fmla="*/ 989 h 33"/>
                <a:gd name="T4" fmla="*/ 2705 w 23"/>
                <a:gd name="T5" fmla="*/ 238 h 33"/>
                <a:gd name="T6" fmla="*/ 0 w 23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33"/>
                <a:gd name="T14" fmla="*/ 23 w 23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33">
                  <a:moveTo>
                    <a:pt x="0" y="0"/>
                  </a:moveTo>
                  <a:lnTo>
                    <a:pt x="7" y="32"/>
                  </a:lnTo>
                  <a:lnTo>
                    <a:pt x="22" y="8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 rot="704206">
              <a:off x="5451" y="2594"/>
              <a:ext cx="19" cy="8"/>
            </a:xfrm>
            <a:custGeom>
              <a:avLst/>
              <a:gdLst>
                <a:gd name="T0" fmla="*/ 0 w 16"/>
                <a:gd name="T1" fmla="*/ 0 h 17"/>
                <a:gd name="T2" fmla="*/ 2649 w 16"/>
                <a:gd name="T3" fmla="*/ 0 h 17"/>
                <a:gd name="T4" fmla="*/ 2649 w 16"/>
                <a:gd name="T5" fmla="*/ 448 h 17"/>
                <a:gd name="T6" fmla="*/ 0 w 16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7"/>
                <a:gd name="T14" fmla="*/ 16 w 16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7">
                  <a:moveTo>
                    <a:pt x="0" y="0"/>
                  </a:moveTo>
                  <a:lnTo>
                    <a:pt x="15" y="0"/>
                  </a:lnTo>
                  <a:lnTo>
                    <a:pt x="15" y="16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 rot="704206">
              <a:off x="5502" y="2735"/>
              <a:ext cx="19" cy="19"/>
            </a:xfrm>
            <a:custGeom>
              <a:avLst/>
              <a:gdLst>
                <a:gd name="T0" fmla="*/ 0 w 16"/>
                <a:gd name="T1" fmla="*/ 448 h 17"/>
                <a:gd name="T2" fmla="*/ 1420 w 16"/>
                <a:gd name="T3" fmla="*/ 0 h 17"/>
                <a:gd name="T4" fmla="*/ 2649 w 16"/>
                <a:gd name="T5" fmla="*/ 448 h 17"/>
                <a:gd name="T6" fmla="*/ 0 w 16"/>
                <a:gd name="T7" fmla="*/ 448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7"/>
                <a:gd name="T14" fmla="*/ 16 w 16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7">
                  <a:moveTo>
                    <a:pt x="0" y="16"/>
                  </a:moveTo>
                  <a:lnTo>
                    <a:pt x="8" y="0"/>
                  </a:lnTo>
                  <a:lnTo>
                    <a:pt x="15" y="16"/>
                  </a:lnTo>
                  <a:lnTo>
                    <a:pt x="0" y="1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 rot="704206">
              <a:off x="5506" y="2762"/>
              <a:ext cx="19" cy="5"/>
            </a:xfrm>
            <a:custGeom>
              <a:avLst/>
              <a:gdLst>
                <a:gd name="T0" fmla="*/ 0 w 15"/>
                <a:gd name="T1" fmla="*/ 448 h 17"/>
                <a:gd name="T2" fmla="*/ 0 w 15"/>
                <a:gd name="T3" fmla="*/ 0 h 17"/>
                <a:gd name="T4" fmla="*/ 17461 w 15"/>
                <a:gd name="T5" fmla="*/ 0 h 17"/>
                <a:gd name="T6" fmla="*/ 0 w 15"/>
                <a:gd name="T7" fmla="*/ 448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7"/>
                <a:gd name="T14" fmla="*/ 15 w 15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7">
                  <a:moveTo>
                    <a:pt x="0" y="16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0" y="1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Freeform 117"/>
            <p:cNvSpPr>
              <a:spLocks/>
            </p:cNvSpPr>
            <p:nvPr/>
          </p:nvSpPr>
          <p:spPr bwMode="auto">
            <a:xfrm rot="704206">
              <a:off x="5508" y="2910"/>
              <a:ext cx="19" cy="47"/>
            </a:xfrm>
            <a:custGeom>
              <a:avLst/>
              <a:gdLst>
                <a:gd name="T0" fmla="*/ 1420 w 16"/>
                <a:gd name="T1" fmla="*/ 0 h 41"/>
                <a:gd name="T2" fmla="*/ 2649 w 16"/>
                <a:gd name="T3" fmla="*/ 2421 h 41"/>
                <a:gd name="T4" fmla="*/ 0 w 16"/>
                <a:gd name="T5" fmla="*/ 1933 h 41"/>
                <a:gd name="T6" fmla="*/ 1420 w 16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41"/>
                <a:gd name="T14" fmla="*/ 16 w 16"/>
                <a:gd name="T15" fmla="*/ 41 h 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41">
                  <a:moveTo>
                    <a:pt x="8" y="0"/>
                  </a:moveTo>
                  <a:lnTo>
                    <a:pt x="15" y="40"/>
                  </a:lnTo>
                  <a:lnTo>
                    <a:pt x="0" y="32"/>
                  </a:lnTo>
                  <a:lnTo>
                    <a:pt x="8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Freeform 118"/>
            <p:cNvSpPr>
              <a:spLocks/>
            </p:cNvSpPr>
            <p:nvPr/>
          </p:nvSpPr>
          <p:spPr bwMode="auto">
            <a:xfrm rot="704206">
              <a:off x="5473" y="3024"/>
              <a:ext cx="49" cy="72"/>
            </a:xfrm>
            <a:custGeom>
              <a:avLst/>
              <a:gdLst>
                <a:gd name="T0" fmla="*/ 0 w 23"/>
                <a:gd name="T1" fmla="*/ 1844 h 65"/>
                <a:gd name="T2" fmla="*/ 1854 w 23"/>
                <a:gd name="T3" fmla="*/ 2093 h 65"/>
                <a:gd name="T4" fmla="*/ 2705 w 23"/>
                <a:gd name="T5" fmla="*/ 1316 h 65"/>
                <a:gd name="T6" fmla="*/ 831 w 23"/>
                <a:gd name="T7" fmla="*/ 0 h 65"/>
                <a:gd name="T8" fmla="*/ 0 w 23"/>
                <a:gd name="T9" fmla="*/ 245 h 65"/>
                <a:gd name="T10" fmla="*/ 0 w 23"/>
                <a:gd name="T11" fmla="*/ 1844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65"/>
                <a:gd name="T20" fmla="*/ 23 w 23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65">
                  <a:moveTo>
                    <a:pt x="0" y="56"/>
                  </a:moveTo>
                  <a:lnTo>
                    <a:pt x="15" y="64"/>
                  </a:lnTo>
                  <a:lnTo>
                    <a:pt x="22" y="40"/>
                  </a:lnTo>
                  <a:lnTo>
                    <a:pt x="7" y="0"/>
                  </a:lnTo>
                  <a:lnTo>
                    <a:pt x="0" y="8"/>
                  </a:lnTo>
                  <a:lnTo>
                    <a:pt x="0" y="5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Freeform 119"/>
            <p:cNvSpPr>
              <a:spLocks/>
            </p:cNvSpPr>
            <p:nvPr/>
          </p:nvSpPr>
          <p:spPr bwMode="auto">
            <a:xfrm rot="704206">
              <a:off x="5402" y="3121"/>
              <a:ext cx="46" cy="128"/>
            </a:xfrm>
            <a:custGeom>
              <a:avLst/>
              <a:gdLst>
                <a:gd name="T0" fmla="*/ 6946 w 38"/>
                <a:gd name="T1" fmla="*/ 1021 h 113"/>
                <a:gd name="T2" fmla="*/ 9173 w 38"/>
                <a:gd name="T3" fmla="*/ 0 h 113"/>
                <a:gd name="T4" fmla="*/ 11294 w 38"/>
                <a:gd name="T5" fmla="*/ 1336 h 113"/>
                <a:gd name="T6" fmla="*/ 9173 w 38"/>
                <a:gd name="T7" fmla="*/ 1989 h 113"/>
                <a:gd name="T8" fmla="*/ 9173 w 38"/>
                <a:gd name="T9" fmla="*/ 4022 h 113"/>
                <a:gd name="T10" fmla="*/ 6946 w 38"/>
                <a:gd name="T11" fmla="*/ 4748 h 113"/>
                <a:gd name="T12" fmla="*/ 4740 w 38"/>
                <a:gd name="T13" fmla="*/ 3403 h 113"/>
                <a:gd name="T14" fmla="*/ 0 w 38"/>
                <a:gd name="T15" fmla="*/ 2341 h 113"/>
                <a:gd name="T16" fmla="*/ 0 w 38"/>
                <a:gd name="T17" fmla="*/ 1336 h 113"/>
                <a:gd name="T18" fmla="*/ 4740 w 38"/>
                <a:gd name="T19" fmla="*/ 648 h 113"/>
                <a:gd name="T20" fmla="*/ 6946 w 38"/>
                <a:gd name="T21" fmla="*/ 1021 h 1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113"/>
                <a:gd name="T35" fmla="*/ 38 w 38"/>
                <a:gd name="T36" fmla="*/ 113 h 1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113">
                  <a:moveTo>
                    <a:pt x="22" y="24"/>
                  </a:moveTo>
                  <a:lnTo>
                    <a:pt x="30" y="0"/>
                  </a:lnTo>
                  <a:lnTo>
                    <a:pt x="37" y="32"/>
                  </a:lnTo>
                  <a:lnTo>
                    <a:pt x="30" y="48"/>
                  </a:lnTo>
                  <a:lnTo>
                    <a:pt x="30" y="96"/>
                  </a:lnTo>
                  <a:lnTo>
                    <a:pt x="22" y="112"/>
                  </a:lnTo>
                  <a:lnTo>
                    <a:pt x="15" y="80"/>
                  </a:lnTo>
                  <a:lnTo>
                    <a:pt x="0" y="56"/>
                  </a:lnTo>
                  <a:lnTo>
                    <a:pt x="0" y="32"/>
                  </a:lnTo>
                  <a:lnTo>
                    <a:pt x="15" y="16"/>
                  </a:lnTo>
                  <a:lnTo>
                    <a:pt x="22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Freeform 120"/>
            <p:cNvSpPr>
              <a:spLocks/>
            </p:cNvSpPr>
            <p:nvPr/>
          </p:nvSpPr>
          <p:spPr bwMode="auto">
            <a:xfrm rot="704206">
              <a:off x="5373" y="3251"/>
              <a:ext cx="49" cy="64"/>
            </a:xfrm>
            <a:custGeom>
              <a:avLst/>
              <a:gdLst>
                <a:gd name="T0" fmla="*/ 1854 w 23"/>
                <a:gd name="T1" fmla="*/ 1830 h 57"/>
                <a:gd name="T2" fmla="*/ 2705 w 23"/>
                <a:gd name="T3" fmla="*/ 776 h 57"/>
                <a:gd name="T4" fmla="*/ 1854 w 23"/>
                <a:gd name="T5" fmla="*/ 0 h 57"/>
                <a:gd name="T6" fmla="*/ 0 w 23"/>
                <a:gd name="T7" fmla="*/ 243 h 57"/>
                <a:gd name="T8" fmla="*/ 0 w 23"/>
                <a:gd name="T9" fmla="*/ 1037 h 57"/>
                <a:gd name="T10" fmla="*/ 831 w 23"/>
                <a:gd name="T11" fmla="*/ 1830 h 57"/>
                <a:gd name="T12" fmla="*/ 1854 w 23"/>
                <a:gd name="T13" fmla="*/ 183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"/>
                <a:gd name="T22" fmla="*/ 0 h 57"/>
                <a:gd name="T23" fmla="*/ 23 w 23"/>
                <a:gd name="T24" fmla="*/ 57 h 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" h="57">
                  <a:moveTo>
                    <a:pt x="15" y="56"/>
                  </a:moveTo>
                  <a:lnTo>
                    <a:pt x="22" y="24"/>
                  </a:lnTo>
                  <a:lnTo>
                    <a:pt x="15" y="0"/>
                  </a:lnTo>
                  <a:lnTo>
                    <a:pt x="0" y="8"/>
                  </a:lnTo>
                  <a:lnTo>
                    <a:pt x="0" y="32"/>
                  </a:lnTo>
                  <a:lnTo>
                    <a:pt x="7" y="56"/>
                  </a:lnTo>
                  <a:lnTo>
                    <a:pt x="15" y="5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Freeform 121"/>
            <p:cNvSpPr>
              <a:spLocks/>
            </p:cNvSpPr>
            <p:nvPr/>
          </p:nvSpPr>
          <p:spPr bwMode="auto">
            <a:xfrm rot="704206">
              <a:off x="5287" y="1882"/>
              <a:ext cx="36" cy="62"/>
            </a:xfrm>
            <a:custGeom>
              <a:avLst/>
              <a:gdLst>
                <a:gd name="T0" fmla="*/ 6866 w 30"/>
                <a:gd name="T1" fmla="*/ 1319 h 73"/>
                <a:gd name="T2" fmla="*/ 6866 w 30"/>
                <a:gd name="T3" fmla="*/ 249 h 73"/>
                <a:gd name="T4" fmla="*/ 3526 w 30"/>
                <a:gd name="T5" fmla="*/ 0 h 73"/>
                <a:gd name="T6" fmla="*/ 0 w 30"/>
                <a:gd name="T7" fmla="*/ 1045 h 73"/>
                <a:gd name="T8" fmla="*/ 6866 w 30"/>
                <a:gd name="T9" fmla="*/ 2360 h 73"/>
                <a:gd name="T10" fmla="*/ 6866 w 30"/>
                <a:gd name="T11" fmla="*/ 1319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73"/>
                <a:gd name="T20" fmla="*/ 30 w 30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73">
                  <a:moveTo>
                    <a:pt x="29" y="40"/>
                  </a:moveTo>
                  <a:lnTo>
                    <a:pt x="29" y="8"/>
                  </a:lnTo>
                  <a:lnTo>
                    <a:pt x="15" y="0"/>
                  </a:lnTo>
                  <a:lnTo>
                    <a:pt x="0" y="32"/>
                  </a:lnTo>
                  <a:lnTo>
                    <a:pt x="29" y="72"/>
                  </a:lnTo>
                  <a:lnTo>
                    <a:pt x="29" y="4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Freeform 122"/>
            <p:cNvSpPr>
              <a:spLocks/>
            </p:cNvSpPr>
            <p:nvPr/>
          </p:nvSpPr>
          <p:spPr bwMode="auto">
            <a:xfrm rot="704206">
              <a:off x="4086" y="1489"/>
              <a:ext cx="72" cy="55"/>
            </a:xfrm>
            <a:custGeom>
              <a:avLst/>
              <a:gdLst>
                <a:gd name="T0" fmla="*/ 0 w 60"/>
                <a:gd name="T1" fmla="*/ 1537 h 49"/>
                <a:gd name="T2" fmla="*/ 13865 w 60"/>
                <a:gd name="T3" fmla="*/ 501 h 49"/>
                <a:gd name="T4" fmla="*/ 10526 w 60"/>
                <a:gd name="T5" fmla="*/ 0 h 49"/>
                <a:gd name="T6" fmla="*/ 1597 w 60"/>
                <a:gd name="T7" fmla="*/ 0 h 49"/>
                <a:gd name="T8" fmla="*/ 0 w 60"/>
                <a:gd name="T9" fmla="*/ 1537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0" y="48"/>
                  </a:moveTo>
                  <a:lnTo>
                    <a:pt x="59" y="16"/>
                  </a:lnTo>
                  <a:lnTo>
                    <a:pt x="44" y="0"/>
                  </a:lnTo>
                  <a:lnTo>
                    <a:pt x="7" y="0"/>
                  </a:lnTo>
                  <a:lnTo>
                    <a:pt x="0" y="4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Freeform 123"/>
            <p:cNvSpPr>
              <a:spLocks/>
            </p:cNvSpPr>
            <p:nvPr/>
          </p:nvSpPr>
          <p:spPr bwMode="auto">
            <a:xfrm rot="704206">
              <a:off x="4048" y="1468"/>
              <a:ext cx="36" cy="38"/>
            </a:xfrm>
            <a:custGeom>
              <a:avLst/>
              <a:gdLst>
                <a:gd name="T0" fmla="*/ 2701 w 31"/>
                <a:gd name="T1" fmla="*/ 989 h 33"/>
                <a:gd name="T2" fmla="*/ 2049 w 31"/>
                <a:gd name="T3" fmla="*/ 238 h 33"/>
                <a:gd name="T4" fmla="*/ 703 w 31"/>
                <a:gd name="T5" fmla="*/ 0 h 33"/>
                <a:gd name="T6" fmla="*/ 0 w 31"/>
                <a:gd name="T7" fmla="*/ 747 h 33"/>
                <a:gd name="T8" fmla="*/ 2701 w 31"/>
                <a:gd name="T9" fmla="*/ 989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3"/>
                <a:gd name="T17" fmla="*/ 31 w 3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3">
                  <a:moveTo>
                    <a:pt x="30" y="32"/>
                  </a:moveTo>
                  <a:lnTo>
                    <a:pt x="23" y="8"/>
                  </a:lnTo>
                  <a:lnTo>
                    <a:pt x="8" y="0"/>
                  </a:lnTo>
                  <a:lnTo>
                    <a:pt x="0" y="24"/>
                  </a:lnTo>
                  <a:lnTo>
                    <a:pt x="30" y="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Freeform 124"/>
            <p:cNvSpPr>
              <a:spLocks/>
            </p:cNvSpPr>
            <p:nvPr/>
          </p:nvSpPr>
          <p:spPr bwMode="auto">
            <a:xfrm rot="704206">
              <a:off x="3950" y="1330"/>
              <a:ext cx="134" cy="120"/>
            </a:xfrm>
            <a:custGeom>
              <a:avLst/>
              <a:gdLst>
                <a:gd name="T0" fmla="*/ 0 w 112"/>
                <a:gd name="T1" fmla="*/ 1699 h 121"/>
                <a:gd name="T2" fmla="*/ 0 w 112"/>
                <a:gd name="T3" fmla="*/ 2360 h 121"/>
                <a:gd name="T4" fmla="*/ 7955 w 112"/>
                <a:gd name="T5" fmla="*/ 3203 h 121"/>
                <a:gd name="T6" fmla="*/ 12915 w 112"/>
                <a:gd name="T7" fmla="*/ 3203 h 121"/>
                <a:gd name="T8" fmla="*/ 24014 w 112"/>
                <a:gd name="T9" fmla="*/ 1300 h 121"/>
                <a:gd name="T10" fmla="*/ 24014 w 112"/>
                <a:gd name="T11" fmla="*/ 0 h 121"/>
                <a:gd name="T12" fmla="*/ 7955 w 112"/>
                <a:gd name="T13" fmla="*/ 0 h 121"/>
                <a:gd name="T14" fmla="*/ 6436 w 112"/>
                <a:gd name="T15" fmla="*/ 634 h 121"/>
                <a:gd name="T16" fmla="*/ 7955 w 112"/>
                <a:gd name="T17" fmla="*/ 1061 h 121"/>
                <a:gd name="T18" fmla="*/ 3245 w 112"/>
                <a:gd name="T19" fmla="*/ 1061 h 121"/>
                <a:gd name="T20" fmla="*/ 0 w 112"/>
                <a:gd name="T21" fmla="*/ 1699 h 1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2"/>
                <a:gd name="T34" fmla="*/ 0 h 121"/>
                <a:gd name="T35" fmla="*/ 112 w 112"/>
                <a:gd name="T36" fmla="*/ 121 h 1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2" h="121">
                  <a:moveTo>
                    <a:pt x="0" y="64"/>
                  </a:moveTo>
                  <a:lnTo>
                    <a:pt x="0" y="88"/>
                  </a:lnTo>
                  <a:lnTo>
                    <a:pt x="37" y="120"/>
                  </a:lnTo>
                  <a:lnTo>
                    <a:pt x="59" y="120"/>
                  </a:lnTo>
                  <a:lnTo>
                    <a:pt x="111" y="48"/>
                  </a:lnTo>
                  <a:lnTo>
                    <a:pt x="111" y="0"/>
                  </a:lnTo>
                  <a:lnTo>
                    <a:pt x="37" y="0"/>
                  </a:lnTo>
                  <a:lnTo>
                    <a:pt x="30" y="24"/>
                  </a:lnTo>
                  <a:lnTo>
                    <a:pt x="37" y="40"/>
                  </a:lnTo>
                  <a:lnTo>
                    <a:pt x="15" y="40"/>
                  </a:lnTo>
                  <a:lnTo>
                    <a:pt x="0" y="6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Freeform 125"/>
            <p:cNvSpPr>
              <a:spLocks/>
            </p:cNvSpPr>
            <p:nvPr/>
          </p:nvSpPr>
          <p:spPr bwMode="auto">
            <a:xfrm rot="704206">
              <a:off x="4107" y="1294"/>
              <a:ext cx="107" cy="65"/>
            </a:xfrm>
            <a:custGeom>
              <a:avLst/>
              <a:gdLst>
                <a:gd name="T0" fmla="*/ 0 w 90"/>
                <a:gd name="T1" fmla="*/ 1208 h 57"/>
                <a:gd name="T2" fmla="*/ 5475 w 90"/>
                <a:gd name="T3" fmla="*/ 1208 h 57"/>
                <a:gd name="T4" fmla="*/ 12002 w 90"/>
                <a:gd name="T5" fmla="*/ 0 h 57"/>
                <a:gd name="T6" fmla="*/ 16031 w 90"/>
                <a:gd name="T7" fmla="*/ 815 h 57"/>
                <a:gd name="T8" fmla="*/ 8094 w 90"/>
                <a:gd name="T9" fmla="*/ 2866 h 57"/>
                <a:gd name="T10" fmla="*/ 2740 w 90"/>
                <a:gd name="T11" fmla="*/ 2866 h 57"/>
                <a:gd name="T12" fmla="*/ 0 w 90"/>
                <a:gd name="T13" fmla="*/ 1208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57"/>
                <a:gd name="T23" fmla="*/ 90 w 90"/>
                <a:gd name="T24" fmla="*/ 57 h 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57">
                  <a:moveTo>
                    <a:pt x="0" y="24"/>
                  </a:moveTo>
                  <a:lnTo>
                    <a:pt x="30" y="24"/>
                  </a:lnTo>
                  <a:lnTo>
                    <a:pt x="67" y="0"/>
                  </a:lnTo>
                  <a:lnTo>
                    <a:pt x="89" y="16"/>
                  </a:lnTo>
                  <a:lnTo>
                    <a:pt x="45" y="56"/>
                  </a:lnTo>
                  <a:lnTo>
                    <a:pt x="15" y="56"/>
                  </a:lnTo>
                  <a:lnTo>
                    <a:pt x="0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Freeform 126"/>
            <p:cNvSpPr>
              <a:spLocks/>
            </p:cNvSpPr>
            <p:nvPr/>
          </p:nvSpPr>
          <p:spPr bwMode="auto">
            <a:xfrm rot="704206">
              <a:off x="3916" y="1411"/>
              <a:ext cx="28" cy="40"/>
            </a:xfrm>
            <a:custGeom>
              <a:avLst/>
              <a:gdLst>
                <a:gd name="T0" fmla="*/ 0 w 23"/>
                <a:gd name="T1" fmla="*/ 0 h 25"/>
                <a:gd name="T2" fmla="*/ 8126 w 23"/>
                <a:gd name="T3" fmla="*/ 722 h 25"/>
                <a:gd name="T4" fmla="*/ 2557 w 23"/>
                <a:gd name="T5" fmla="*/ 722 h 25"/>
                <a:gd name="T6" fmla="*/ 0 w 23"/>
                <a:gd name="T7" fmla="*/ 472 h 25"/>
                <a:gd name="T8" fmla="*/ 0 w 23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0" y="0"/>
                  </a:moveTo>
                  <a:lnTo>
                    <a:pt x="22" y="24"/>
                  </a:lnTo>
                  <a:lnTo>
                    <a:pt x="7" y="24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Freeform 127"/>
            <p:cNvSpPr>
              <a:spLocks/>
            </p:cNvSpPr>
            <p:nvPr/>
          </p:nvSpPr>
          <p:spPr bwMode="auto">
            <a:xfrm rot="704206">
              <a:off x="3875" y="1698"/>
              <a:ext cx="49" cy="28"/>
            </a:xfrm>
            <a:custGeom>
              <a:avLst/>
              <a:gdLst>
                <a:gd name="T0" fmla="*/ 0 w 30"/>
                <a:gd name="T1" fmla="*/ 472 h 25"/>
                <a:gd name="T2" fmla="*/ 5077 w 30"/>
                <a:gd name="T3" fmla="*/ 722 h 25"/>
                <a:gd name="T4" fmla="*/ 6866 w 30"/>
                <a:gd name="T5" fmla="*/ 0 h 25"/>
                <a:gd name="T6" fmla="*/ 1597 w 30"/>
                <a:gd name="T7" fmla="*/ 0 h 25"/>
                <a:gd name="T8" fmla="*/ 0 w 30"/>
                <a:gd name="T9" fmla="*/ 47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5"/>
                <a:gd name="T17" fmla="*/ 30 w 30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5">
                  <a:moveTo>
                    <a:pt x="0" y="16"/>
                  </a:moveTo>
                  <a:lnTo>
                    <a:pt x="22" y="24"/>
                  </a:lnTo>
                  <a:lnTo>
                    <a:pt x="29" y="0"/>
                  </a:lnTo>
                  <a:lnTo>
                    <a:pt x="7" y="0"/>
                  </a:lnTo>
                  <a:lnTo>
                    <a:pt x="0" y="1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 rot="704206">
              <a:off x="3482" y="1635"/>
              <a:ext cx="49" cy="38"/>
            </a:xfrm>
            <a:custGeom>
              <a:avLst/>
              <a:gdLst>
                <a:gd name="T0" fmla="*/ 0 w 31"/>
                <a:gd name="T1" fmla="*/ 1697 h 33"/>
                <a:gd name="T2" fmla="*/ 2998 w 31"/>
                <a:gd name="T3" fmla="*/ 2250 h 33"/>
                <a:gd name="T4" fmla="*/ 6085 w 31"/>
                <a:gd name="T5" fmla="*/ 1112 h 33"/>
                <a:gd name="T6" fmla="*/ 6085 w 31"/>
                <a:gd name="T7" fmla="*/ 0 h 33"/>
                <a:gd name="T8" fmla="*/ 0 w 31"/>
                <a:gd name="T9" fmla="*/ 550 h 33"/>
                <a:gd name="T10" fmla="*/ 0 w 31"/>
                <a:gd name="T11" fmla="*/ 1697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33"/>
                <a:gd name="T20" fmla="*/ 31 w 31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33">
                  <a:moveTo>
                    <a:pt x="0" y="24"/>
                  </a:moveTo>
                  <a:lnTo>
                    <a:pt x="15" y="32"/>
                  </a:lnTo>
                  <a:lnTo>
                    <a:pt x="30" y="16"/>
                  </a:lnTo>
                  <a:lnTo>
                    <a:pt x="30" y="0"/>
                  </a:lnTo>
                  <a:lnTo>
                    <a:pt x="0" y="8"/>
                  </a:lnTo>
                  <a:lnTo>
                    <a:pt x="0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Freeform 129"/>
            <p:cNvSpPr>
              <a:spLocks/>
            </p:cNvSpPr>
            <p:nvPr/>
          </p:nvSpPr>
          <p:spPr bwMode="auto">
            <a:xfrm rot="704206">
              <a:off x="2157" y="1442"/>
              <a:ext cx="26" cy="37"/>
            </a:xfrm>
            <a:custGeom>
              <a:avLst/>
              <a:gdLst>
                <a:gd name="T0" fmla="*/ 601 w 23"/>
                <a:gd name="T1" fmla="*/ 989 h 33"/>
                <a:gd name="T2" fmla="*/ 879 w 23"/>
                <a:gd name="T3" fmla="*/ 488 h 33"/>
                <a:gd name="T4" fmla="*/ 259 w 23"/>
                <a:gd name="T5" fmla="*/ 0 h 33"/>
                <a:gd name="T6" fmla="*/ 0 w 23"/>
                <a:gd name="T7" fmla="*/ 488 h 33"/>
                <a:gd name="T8" fmla="*/ 601 w 23"/>
                <a:gd name="T9" fmla="*/ 989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33"/>
                <a:gd name="T17" fmla="*/ 23 w 2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33">
                  <a:moveTo>
                    <a:pt x="15" y="32"/>
                  </a:moveTo>
                  <a:lnTo>
                    <a:pt x="22" y="16"/>
                  </a:lnTo>
                  <a:lnTo>
                    <a:pt x="7" y="0"/>
                  </a:lnTo>
                  <a:lnTo>
                    <a:pt x="0" y="16"/>
                  </a:lnTo>
                  <a:lnTo>
                    <a:pt x="15" y="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Freeform 131"/>
            <p:cNvSpPr>
              <a:spLocks/>
            </p:cNvSpPr>
            <p:nvPr/>
          </p:nvSpPr>
          <p:spPr bwMode="auto">
            <a:xfrm rot="704206">
              <a:off x="1940" y="2440"/>
              <a:ext cx="344" cy="163"/>
            </a:xfrm>
            <a:custGeom>
              <a:avLst/>
              <a:gdLst>
                <a:gd name="T0" fmla="*/ 0 w 274"/>
                <a:gd name="T1" fmla="*/ 1895 h 137"/>
                <a:gd name="T2" fmla="*/ 2572 w 274"/>
                <a:gd name="T3" fmla="*/ 1895 h 137"/>
                <a:gd name="T4" fmla="*/ 6243 w 274"/>
                <a:gd name="T5" fmla="*/ 1340 h 137"/>
                <a:gd name="T6" fmla="*/ 12357 w 274"/>
                <a:gd name="T7" fmla="*/ 1340 h 137"/>
                <a:gd name="T8" fmla="*/ 16057 w 274"/>
                <a:gd name="T9" fmla="*/ 1060 h 137"/>
                <a:gd name="T10" fmla="*/ 20944 w 274"/>
                <a:gd name="T11" fmla="*/ 0 h 137"/>
                <a:gd name="T12" fmla="*/ 24842 w 274"/>
                <a:gd name="T13" fmla="*/ 814 h 137"/>
                <a:gd name="T14" fmla="*/ 27128 w 274"/>
                <a:gd name="T15" fmla="*/ 516 h 137"/>
                <a:gd name="T16" fmla="*/ 38403 w 274"/>
                <a:gd name="T17" fmla="*/ 4022 h 137"/>
                <a:gd name="T18" fmla="*/ 42077 w 274"/>
                <a:gd name="T19" fmla="*/ 4022 h 137"/>
                <a:gd name="T20" fmla="*/ 45698 w 274"/>
                <a:gd name="T21" fmla="*/ 4524 h 13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74"/>
                <a:gd name="T34" fmla="*/ 0 h 137"/>
                <a:gd name="T35" fmla="*/ 274 w 274"/>
                <a:gd name="T36" fmla="*/ 137 h 13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74" h="137">
                  <a:moveTo>
                    <a:pt x="0" y="56"/>
                  </a:moveTo>
                  <a:lnTo>
                    <a:pt x="15" y="56"/>
                  </a:lnTo>
                  <a:lnTo>
                    <a:pt x="37" y="40"/>
                  </a:lnTo>
                  <a:lnTo>
                    <a:pt x="74" y="40"/>
                  </a:lnTo>
                  <a:lnTo>
                    <a:pt x="96" y="32"/>
                  </a:lnTo>
                  <a:lnTo>
                    <a:pt x="125" y="0"/>
                  </a:lnTo>
                  <a:lnTo>
                    <a:pt x="148" y="24"/>
                  </a:lnTo>
                  <a:lnTo>
                    <a:pt x="162" y="16"/>
                  </a:lnTo>
                  <a:lnTo>
                    <a:pt x="229" y="120"/>
                  </a:lnTo>
                  <a:lnTo>
                    <a:pt x="251" y="120"/>
                  </a:lnTo>
                  <a:lnTo>
                    <a:pt x="273" y="13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Freeform 132"/>
            <p:cNvSpPr>
              <a:spLocks/>
            </p:cNvSpPr>
            <p:nvPr/>
          </p:nvSpPr>
          <p:spPr bwMode="auto">
            <a:xfrm rot="704206">
              <a:off x="4775" y="1634"/>
              <a:ext cx="176" cy="72"/>
            </a:xfrm>
            <a:custGeom>
              <a:avLst/>
              <a:gdLst>
                <a:gd name="T0" fmla="*/ 0 w 148"/>
                <a:gd name="T1" fmla="*/ 856 h 65"/>
                <a:gd name="T2" fmla="*/ 7978 w 148"/>
                <a:gd name="T3" fmla="*/ 1384 h 65"/>
                <a:gd name="T4" fmla="*/ 17530 w 148"/>
                <a:gd name="T5" fmla="*/ 697 h 65"/>
                <a:gd name="T6" fmla="*/ 21229 w 148"/>
                <a:gd name="T7" fmla="*/ 697 h 65"/>
                <a:gd name="T8" fmla="*/ 26589 w 148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8"/>
                <a:gd name="T16" fmla="*/ 0 h 65"/>
                <a:gd name="T17" fmla="*/ 148 w 148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8" h="65">
                  <a:moveTo>
                    <a:pt x="0" y="40"/>
                  </a:moveTo>
                  <a:lnTo>
                    <a:pt x="44" y="64"/>
                  </a:lnTo>
                  <a:lnTo>
                    <a:pt x="96" y="32"/>
                  </a:lnTo>
                  <a:lnTo>
                    <a:pt x="118" y="32"/>
                  </a:lnTo>
                  <a:lnTo>
                    <a:pt x="147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Freeform 133"/>
            <p:cNvSpPr>
              <a:spLocks/>
            </p:cNvSpPr>
            <p:nvPr/>
          </p:nvSpPr>
          <p:spPr bwMode="auto">
            <a:xfrm rot="704206">
              <a:off x="4712" y="3213"/>
              <a:ext cx="229" cy="569"/>
            </a:xfrm>
            <a:custGeom>
              <a:avLst/>
              <a:gdLst>
                <a:gd name="T0" fmla="*/ 4244 w 192"/>
                <a:gd name="T1" fmla="*/ 6874 h 505"/>
                <a:gd name="T2" fmla="*/ 8588 w 192"/>
                <a:gd name="T3" fmla="*/ 6874 h 505"/>
                <a:gd name="T4" fmla="*/ 7200 w 192"/>
                <a:gd name="T5" fmla="*/ 5756 h 505"/>
                <a:gd name="T6" fmla="*/ 13113 w 192"/>
                <a:gd name="T7" fmla="*/ 5426 h 505"/>
                <a:gd name="T8" fmla="*/ 23358 w 192"/>
                <a:gd name="T9" fmla="*/ 4274 h 505"/>
                <a:gd name="T10" fmla="*/ 21703 w 192"/>
                <a:gd name="T11" fmla="*/ 3169 h 505"/>
                <a:gd name="T12" fmla="*/ 26019 w 192"/>
                <a:gd name="T13" fmla="*/ 2598 h 505"/>
                <a:gd name="T14" fmla="*/ 26019 w 192"/>
                <a:gd name="T15" fmla="*/ 1746 h 505"/>
                <a:gd name="T16" fmla="*/ 20375 w 192"/>
                <a:gd name="T17" fmla="*/ 1432 h 505"/>
                <a:gd name="T18" fmla="*/ 17378 w 192"/>
                <a:gd name="T19" fmla="*/ 854 h 505"/>
                <a:gd name="T20" fmla="*/ 23358 w 192"/>
                <a:gd name="T21" fmla="*/ 0 h 505"/>
                <a:gd name="T22" fmla="*/ 27727 w 192"/>
                <a:gd name="T23" fmla="*/ 1148 h 505"/>
                <a:gd name="T24" fmla="*/ 31968 w 192"/>
                <a:gd name="T25" fmla="*/ 1148 h 505"/>
                <a:gd name="T26" fmla="*/ 36211 w 192"/>
                <a:gd name="T27" fmla="*/ 3726 h 505"/>
                <a:gd name="T28" fmla="*/ 37750 w 192"/>
                <a:gd name="T29" fmla="*/ 5756 h 505"/>
                <a:gd name="T30" fmla="*/ 36211 w 192"/>
                <a:gd name="T31" fmla="*/ 8052 h 505"/>
                <a:gd name="T32" fmla="*/ 36211 w 192"/>
                <a:gd name="T33" fmla="*/ 14065 h 505"/>
                <a:gd name="T34" fmla="*/ 23358 w 192"/>
                <a:gd name="T35" fmla="*/ 16341 h 505"/>
                <a:gd name="T36" fmla="*/ 14505 w 192"/>
                <a:gd name="T37" fmla="*/ 15793 h 505"/>
                <a:gd name="T38" fmla="*/ 14505 w 192"/>
                <a:gd name="T39" fmla="*/ 17530 h 505"/>
                <a:gd name="T40" fmla="*/ 10196 w 192"/>
                <a:gd name="T41" fmla="*/ 18063 h 505"/>
                <a:gd name="T42" fmla="*/ 8588 w 192"/>
                <a:gd name="T43" fmla="*/ 18063 h 505"/>
                <a:gd name="T44" fmla="*/ 10196 w 192"/>
                <a:gd name="T45" fmla="*/ 16075 h 505"/>
                <a:gd name="T46" fmla="*/ 0 w 192"/>
                <a:gd name="T47" fmla="*/ 13514 h 505"/>
                <a:gd name="T48" fmla="*/ 0 w 192"/>
                <a:gd name="T49" fmla="*/ 12054 h 505"/>
                <a:gd name="T50" fmla="*/ 8588 w 192"/>
                <a:gd name="T51" fmla="*/ 11517 h 505"/>
                <a:gd name="T52" fmla="*/ 7200 w 192"/>
                <a:gd name="T53" fmla="*/ 8588 h 505"/>
                <a:gd name="T54" fmla="*/ 4244 w 192"/>
                <a:gd name="T55" fmla="*/ 6874 h 50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92"/>
                <a:gd name="T85" fmla="*/ 0 h 505"/>
                <a:gd name="T86" fmla="*/ 192 w 192"/>
                <a:gd name="T87" fmla="*/ 505 h 50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92" h="505">
                  <a:moveTo>
                    <a:pt x="22" y="192"/>
                  </a:moveTo>
                  <a:lnTo>
                    <a:pt x="44" y="192"/>
                  </a:lnTo>
                  <a:lnTo>
                    <a:pt x="37" y="160"/>
                  </a:lnTo>
                  <a:lnTo>
                    <a:pt x="66" y="152"/>
                  </a:lnTo>
                  <a:lnTo>
                    <a:pt x="118" y="120"/>
                  </a:lnTo>
                  <a:lnTo>
                    <a:pt x="110" y="88"/>
                  </a:lnTo>
                  <a:lnTo>
                    <a:pt x="132" y="72"/>
                  </a:lnTo>
                  <a:lnTo>
                    <a:pt x="132" y="48"/>
                  </a:lnTo>
                  <a:lnTo>
                    <a:pt x="103" y="40"/>
                  </a:lnTo>
                  <a:lnTo>
                    <a:pt x="88" y="24"/>
                  </a:lnTo>
                  <a:lnTo>
                    <a:pt x="118" y="0"/>
                  </a:lnTo>
                  <a:lnTo>
                    <a:pt x="140" y="32"/>
                  </a:lnTo>
                  <a:lnTo>
                    <a:pt x="162" y="32"/>
                  </a:lnTo>
                  <a:lnTo>
                    <a:pt x="184" y="104"/>
                  </a:lnTo>
                  <a:lnTo>
                    <a:pt x="191" y="160"/>
                  </a:lnTo>
                  <a:lnTo>
                    <a:pt x="184" y="224"/>
                  </a:lnTo>
                  <a:lnTo>
                    <a:pt x="184" y="392"/>
                  </a:lnTo>
                  <a:lnTo>
                    <a:pt x="118" y="456"/>
                  </a:lnTo>
                  <a:lnTo>
                    <a:pt x="73" y="440"/>
                  </a:lnTo>
                  <a:lnTo>
                    <a:pt x="73" y="488"/>
                  </a:lnTo>
                  <a:lnTo>
                    <a:pt x="51" y="504"/>
                  </a:lnTo>
                  <a:lnTo>
                    <a:pt x="44" y="504"/>
                  </a:lnTo>
                  <a:lnTo>
                    <a:pt x="51" y="448"/>
                  </a:lnTo>
                  <a:lnTo>
                    <a:pt x="0" y="376"/>
                  </a:lnTo>
                  <a:lnTo>
                    <a:pt x="0" y="336"/>
                  </a:lnTo>
                  <a:lnTo>
                    <a:pt x="44" y="320"/>
                  </a:lnTo>
                  <a:lnTo>
                    <a:pt x="37" y="240"/>
                  </a:lnTo>
                  <a:lnTo>
                    <a:pt x="22" y="19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Freeform 134"/>
            <p:cNvSpPr>
              <a:spLocks/>
            </p:cNvSpPr>
            <p:nvPr/>
          </p:nvSpPr>
          <p:spPr bwMode="auto">
            <a:xfrm rot="704206">
              <a:off x="3906" y="2826"/>
              <a:ext cx="698" cy="490"/>
            </a:xfrm>
            <a:custGeom>
              <a:avLst/>
              <a:gdLst>
                <a:gd name="T0" fmla="*/ 103081 w 585"/>
                <a:gd name="T1" fmla="*/ 753 h 417"/>
                <a:gd name="T2" fmla="*/ 113465 w 585"/>
                <a:gd name="T3" fmla="*/ 0 h 417"/>
                <a:gd name="T4" fmla="*/ 122228 w 585"/>
                <a:gd name="T5" fmla="*/ 367 h 417"/>
                <a:gd name="T6" fmla="*/ 116011 w 585"/>
                <a:gd name="T7" fmla="*/ 2938 h 417"/>
                <a:gd name="T8" fmla="*/ 116011 w 585"/>
                <a:gd name="T9" fmla="*/ 4054 h 417"/>
                <a:gd name="T10" fmla="*/ 113465 w 585"/>
                <a:gd name="T11" fmla="*/ 4796 h 417"/>
                <a:gd name="T12" fmla="*/ 117791 w 585"/>
                <a:gd name="T13" fmla="*/ 5827 h 417"/>
                <a:gd name="T14" fmla="*/ 124149 w 585"/>
                <a:gd name="T15" fmla="*/ 5512 h 417"/>
                <a:gd name="T16" fmla="*/ 132669 w 585"/>
                <a:gd name="T17" fmla="*/ 6568 h 417"/>
                <a:gd name="T18" fmla="*/ 140923 w 585"/>
                <a:gd name="T19" fmla="*/ 5512 h 417"/>
                <a:gd name="T20" fmla="*/ 145195 w 585"/>
                <a:gd name="T21" fmla="*/ 3611 h 417"/>
                <a:gd name="T22" fmla="*/ 153559 w 585"/>
                <a:gd name="T23" fmla="*/ 3611 h 417"/>
                <a:gd name="T24" fmla="*/ 155679 w 585"/>
                <a:gd name="T25" fmla="*/ 2229 h 417"/>
                <a:gd name="T26" fmla="*/ 162002 w 585"/>
                <a:gd name="T27" fmla="*/ 3611 h 417"/>
                <a:gd name="T28" fmla="*/ 164129 w 585"/>
                <a:gd name="T29" fmla="*/ 5512 h 417"/>
                <a:gd name="T30" fmla="*/ 153559 w 585"/>
                <a:gd name="T31" fmla="*/ 6245 h 417"/>
                <a:gd name="T32" fmla="*/ 157964 w 585"/>
                <a:gd name="T33" fmla="*/ 7375 h 417"/>
                <a:gd name="T34" fmla="*/ 151532 w 585"/>
                <a:gd name="T35" fmla="*/ 8090 h 417"/>
                <a:gd name="T36" fmla="*/ 151532 w 585"/>
                <a:gd name="T37" fmla="*/ 9576 h 417"/>
                <a:gd name="T38" fmla="*/ 145195 w 585"/>
                <a:gd name="T39" fmla="*/ 10600 h 417"/>
                <a:gd name="T40" fmla="*/ 147447 w 585"/>
                <a:gd name="T41" fmla="*/ 11083 h 417"/>
                <a:gd name="T42" fmla="*/ 147447 w 585"/>
                <a:gd name="T43" fmla="*/ 13649 h 417"/>
                <a:gd name="T44" fmla="*/ 160279 w 585"/>
                <a:gd name="T45" fmla="*/ 13974 h 417"/>
                <a:gd name="T46" fmla="*/ 166513 w 585"/>
                <a:gd name="T47" fmla="*/ 16584 h 417"/>
                <a:gd name="T48" fmla="*/ 162002 w 585"/>
                <a:gd name="T49" fmla="*/ 18420 h 417"/>
                <a:gd name="T50" fmla="*/ 128481 w 585"/>
                <a:gd name="T51" fmla="*/ 19123 h 417"/>
                <a:gd name="T52" fmla="*/ 77940 w 585"/>
                <a:gd name="T53" fmla="*/ 12165 h 417"/>
                <a:gd name="T54" fmla="*/ 65262 w 585"/>
                <a:gd name="T55" fmla="*/ 12548 h 417"/>
                <a:gd name="T56" fmla="*/ 44382 w 585"/>
                <a:gd name="T57" fmla="*/ 14356 h 417"/>
                <a:gd name="T58" fmla="*/ 35825 w 585"/>
                <a:gd name="T59" fmla="*/ 12886 h 417"/>
                <a:gd name="T60" fmla="*/ 35825 w 585"/>
                <a:gd name="T61" fmla="*/ 11433 h 417"/>
                <a:gd name="T62" fmla="*/ 29707 w 585"/>
                <a:gd name="T63" fmla="*/ 10305 h 417"/>
                <a:gd name="T64" fmla="*/ 29707 w 585"/>
                <a:gd name="T65" fmla="*/ 8791 h 417"/>
                <a:gd name="T66" fmla="*/ 23151 w 585"/>
                <a:gd name="T67" fmla="*/ 9184 h 417"/>
                <a:gd name="T68" fmla="*/ 18957 w 585"/>
                <a:gd name="T69" fmla="*/ 7740 h 417"/>
                <a:gd name="T70" fmla="*/ 8629 w 585"/>
                <a:gd name="T71" fmla="*/ 9576 h 417"/>
                <a:gd name="T72" fmla="*/ 10326 w 585"/>
                <a:gd name="T73" fmla="*/ 7375 h 417"/>
                <a:gd name="T74" fmla="*/ 0 w 585"/>
                <a:gd name="T75" fmla="*/ 7375 h 417"/>
                <a:gd name="T76" fmla="*/ 0 w 585"/>
                <a:gd name="T77" fmla="*/ 6245 h 417"/>
                <a:gd name="T78" fmla="*/ 10326 w 585"/>
                <a:gd name="T79" fmla="*/ 5512 h 417"/>
                <a:gd name="T80" fmla="*/ 16696 w 585"/>
                <a:gd name="T81" fmla="*/ 6245 h 417"/>
                <a:gd name="T82" fmla="*/ 20929 w 585"/>
                <a:gd name="T83" fmla="*/ 5512 h 417"/>
                <a:gd name="T84" fmla="*/ 29707 w 585"/>
                <a:gd name="T85" fmla="*/ 5827 h 417"/>
                <a:gd name="T86" fmla="*/ 38003 w 585"/>
                <a:gd name="T87" fmla="*/ 5150 h 417"/>
                <a:gd name="T88" fmla="*/ 48482 w 585"/>
                <a:gd name="T89" fmla="*/ 6245 h 417"/>
                <a:gd name="T90" fmla="*/ 54697 w 585"/>
                <a:gd name="T91" fmla="*/ 5512 h 417"/>
                <a:gd name="T92" fmla="*/ 65262 w 585"/>
                <a:gd name="T93" fmla="*/ 5512 h 417"/>
                <a:gd name="T94" fmla="*/ 69345 w 585"/>
                <a:gd name="T95" fmla="*/ 4796 h 417"/>
                <a:gd name="T96" fmla="*/ 79932 w 585"/>
                <a:gd name="T97" fmla="*/ 3611 h 417"/>
                <a:gd name="T98" fmla="*/ 88650 w 585"/>
                <a:gd name="T99" fmla="*/ 3611 h 417"/>
                <a:gd name="T100" fmla="*/ 90254 w 585"/>
                <a:gd name="T101" fmla="*/ 1821 h 417"/>
                <a:gd name="T102" fmla="*/ 103081 w 585"/>
                <a:gd name="T103" fmla="*/ 753 h 41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85"/>
                <a:gd name="T157" fmla="*/ 0 h 417"/>
                <a:gd name="T158" fmla="*/ 585 w 585"/>
                <a:gd name="T159" fmla="*/ 417 h 41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85" h="417">
                  <a:moveTo>
                    <a:pt x="362" y="16"/>
                  </a:moveTo>
                  <a:lnTo>
                    <a:pt x="399" y="0"/>
                  </a:lnTo>
                  <a:lnTo>
                    <a:pt x="429" y="8"/>
                  </a:lnTo>
                  <a:lnTo>
                    <a:pt x="407" y="64"/>
                  </a:lnTo>
                  <a:lnTo>
                    <a:pt x="407" y="88"/>
                  </a:lnTo>
                  <a:lnTo>
                    <a:pt x="399" y="104"/>
                  </a:lnTo>
                  <a:lnTo>
                    <a:pt x="414" y="128"/>
                  </a:lnTo>
                  <a:lnTo>
                    <a:pt x="436" y="120"/>
                  </a:lnTo>
                  <a:lnTo>
                    <a:pt x="466" y="144"/>
                  </a:lnTo>
                  <a:lnTo>
                    <a:pt x="495" y="120"/>
                  </a:lnTo>
                  <a:lnTo>
                    <a:pt x="510" y="80"/>
                  </a:lnTo>
                  <a:lnTo>
                    <a:pt x="540" y="80"/>
                  </a:lnTo>
                  <a:lnTo>
                    <a:pt x="547" y="48"/>
                  </a:lnTo>
                  <a:lnTo>
                    <a:pt x="569" y="80"/>
                  </a:lnTo>
                  <a:lnTo>
                    <a:pt x="577" y="120"/>
                  </a:lnTo>
                  <a:lnTo>
                    <a:pt x="540" y="136"/>
                  </a:lnTo>
                  <a:lnTo>
                    <a:pt x="555" y="160"/>
                  </a:lnTo>
                  <a:lnTo>
                    <a:pt x="532" y="176"/>
                  </a:lnTo>
                  <a:lnTo>
                    <a:pt x="532" y="208"/>
                  </a:lnTo>
                  <a:lnTo>
                    <a:pt x="510" y="232"/>
                  </a:lnTo>
                  <a:lnTo>
                    <a:pt x="518" y="240"/>
                  </a:lnTo>
                  <a:lnTo>
                    <a:pt x="518" y="296"/>
                  </a:lnTo>
                  <a:lnTo>
                    <a:pt x="562" y="304"/>
                  </a:lnTo>
                  <a:lnTo>
                    <a:pt x="584" y="360"/>
                  </a:lnTo>
                  <a:lnTo>
                    <a:pt x="569" y="400"/>
                  </a:lnTo>
                  <a:lnTo>
                    <a:pt x="451" y="416"/>
                  </a:lnTo>
                  <a:lnTo>
                    <a:pt x="274" y="264"/>
                  </a:lnTo>
                  <a:lnTo>
                    <a:pt x="229" y="272"/>
                  </a:lnTo>
                  <a:lnTo>
                    <a:pt x="155" y="312"/>
                  </a:lnTo>
                  <a:lnTo>
                    <a:pt x="126" y="280"/>
                  </a:lnTo>
                  <a:lnTo>
                    <a:pt x="126" y="248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81" y="200"/>
                  </a:lnTo>
                  <a:lnTo>
                    <a:pt x="67" y="168"/>
                  </a:lnTo>
                  <a:lnTo>
                    <a:pt x="30" y="208"/>
                  </a:lnTo>
                  <a:lnTo>
                    <a:pt x="37" y="160"/>
                  </a:lnTo>
                  <a:lnTo>
                    <a:pt x="0" y="160"/>
                  </a:lnTo>
                  <a:lnTo>
                    <a:pt x="0" y="136"/>
                  </a:lnTo>
                  <a:lnTo>
                    <a:pt x="37" y="120"/>
                  </a:lnTo>
                  <a:lnTo>
                    <a:pt x="59" y="136"/>
                  </a:lnTo>
                  <a:lnTo>
                    <a:pt x="74" y="120"/>
                  </a:lnTo>
                  <a:lnTo>
                    <a:pt x="104" y="128"/>
                  </a:lnTo>
                  <a:lnTo>
                    <a:pt x="133" y="112"/>
                  </a:lnTo>
                  <a:lnTo>
                    <a:pt x="170" y="136"/>
                  </a:lnTo>
                  <a:lnTo>
                    <a:pt x="192" y="120"/>
                  </a:lnTo>
                  <a:lnTo>
                    <a:pt x="229" y="120"/>
                  </a:lnTo>
                  <a:lnTo>
                    <a:pt x="244" y="104"/>
                  </a:lnTo>
                  <a:lnTo>
                    <a:pt x="281" y="80"/>
                  </a:lnTo>
                  <a:lnTo>
                    <a:pt x="311" y="80"/>
                  </a:lnTo>
                  <a:lnTo>
                    <a:pt x="318" y="40"/>
                  </a:lnTo>
                  <a:lnTo>
                    <a:pt x="362" y="1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ru-RU" sz="1400" ker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</a:t>
              </a:r>
            </a:p>
            <a:p>
              <a:pPr>
                <a:defRPr/>
              </a:pPr>
              <a:r>
                <a:rPr lang="ru-RU" sz="1400" ker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</a:t>
              </a:r>
              <a:endParaRPr lang="ru-RU" sz="1400" b="1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9" name="Freeform 135"/>
            <p:cNvSpPr>
              <a:spLocks/>
            </p:cNvSpPr>
            <p:nvPr/>
          </p:nvSpPr>
          <p:spPr bwMode="auto">
            <a:xfrm rot="704206">
              <a:off x="4320" y="2198"/>
              <a:ext cx="732" cy="1216"/>
            </a:xfrm>
            <a:custGeom>
              <a:avLst/>
              <a:gdLst>
                <a:gd name="T0" fmla="*/ 85102 w 614"/>
                <a:gd name="T1" fmla="*/ 33051 h 1081"/>
                <a:gd name="T2" fmla="*/ 74926 w 614"/>
                <a:gd name="T3" fmla="*/ 35508 h 1081"/>
                <a:gd name="T4" fmla="*/ 53183 w 614"/>
                <a:gd name="T5" fmla="*/ 35222 h 1081"/>
                <a:gd name="T6" fmla="*/ 51959 w 614"/>
                <a:gd name="T7" fmla="*/ 31970 h 1081"/>
                <a:gd name="T8" fmla="*/ 43362 w 614"/>
                <a:gd name="T9" fmla="*/ 29769 h 1081"/>
                <a:gd name="T10" fmla="*/ 45954 w 614"/>
                <a:gd name="T11" fmla="*/ 28686 h 1081"/>
                <a:gd name="T12" fmla="*/ 50525 w 614"/>
                <a:gd name="T13" fmla="*/ 27016 h 1081"/>
                <a:gd name="T14" fmla="*/ 54786 w 614"/>
                <a:gd name="T15" fmla="*/ 25688 h 1081"/>
                <a:gd name="T16" fmla="*/ 48782 w 614"/>
                <a:gd name="T17" fmla="*/ 23247 h 1081"/>
                <a:gd name="T18" fmla="*/ 41739 w 614"/>
                <a:gd name="T19" fmla="*/ 24321 h 1081"/>
                <a:gd name="T20" fmla="*/ 33287 w 614"/>
                <a:gd name="T21" fmla="*/ 26519 h 1081"/>
                <a:gd name="T22" fmla="*/ 23062 w 614"/>
                <a:gd name="T23" fmla="*/ 25942 h 1081"/>
                <a:gd name="T24" fmla="*/ 21575 w 614"/>
                <a:gd name="T25" fmla="*/ 24578 h 1081"/>
                <a:gd name="T26" fmla="*/ 26131 w 614"/>
                <a:gd name="T27" fmla="*/ 21849 h 1081"/>
                <a:gd name="T28" fmla="*/ 12954 w 614"/>
                <a:gd name="T29" fmla="*/ 22099 h 1081"/>
                <a:gd name="T30" fmla="*/ 11416 w 614"/>
                <a:gd name="T31" fmla="*/ 19413 h 1081"/>
                <a:gd name="T32" fmla="*/ 5914 w 614"/>
                <a:gd name="T33" fmla="*/ 18039 h 1081"/>
                <a:gd name="T34" fmla="*/ 2927 w 614"/>
                <a:gd name="T35" fmla="*/ 16357 h 1081"/>
                <a:gd name="T36" fmla="*/ 11416 w 614"/>
                <a:gd name="T37" fmla="*/ 12826 h 1081"/>
                <a:gd name="T38" fmla="*/ 15968 w 614"/>
                <a:gd name="T39" fmla="*/ 11735 h 1081"/>
                <a:gd name="T40" fmla="*/ 12954 w 614"/>
                <a:gd name="T41" fmla="*/ 7109 h 1081"/>
                <a:gd name="T42" fmla="*/ 10141 w 614"/>
                <a:gd name="T43" fmla="*/ 4070 h 1081"/>
                <a:gd name="T44" fmla="*/ 18614 w 614"/>
                <a:gd name="T45" fmla="*/ 3244 h 1081"/>
                <a:gd name="T46" fmla="*/ 31699 w 614"/>
                <a:gd name="T47" fmla="*/ 1916 h 1081"/>
                <a:gd name="T48" fmla="*/ 37419 w 614"/>
                <a:gd name="T49" fmla="*/ 0 h 1081"/>
                <a:gd name="T50" fmla="*/ 48782 w 614"/>
                <a:gd name="T51" fmla="*/ 3244 h 1081"/>
                <a:gd name="T52" fmla="*/ 62122 w 614"/>
                <a:gd name="T53" fmla="*/ 2727 h 1081"/>
                <a:gd name="T54" fmla="*/ 60518 w 614"/>
                <a:gd name="T55" fmla="*/ 3810 h 1081"/>
                <a:gd name="T56" fmla="*/ 56191 w 614"/>
                <a:gd name="T57" fmla="*/ 4618 h 1081"/>
                <a:gd name="T58" fmla="*/ 44610 w 614"/>
                <a:gd name="T59" fmla="*/ 10641 h 1081"/>
                <a:gd name="T60" fmla="*/ 44610 w 614"/>
                <a:gd name="T61" fmla="*/ 16935 h 1081"/>
                <a:gd name="T62" fmla="*/ 48782 w 614"/>
                <a:gd name="T63" fmla="*/ 20489 h 1081"/>
                <a:gd name="T64" fmla="*/ 56191 w 614"/>
                <a:gd name="T65" fmla="*/ 21329 h 1081"/>
                <a:gd name="T66" fmla="*/ 57647 w 614"/>
                <a:gd name="T67" fmla="*/ 19930 h 1081"/>
                <a:gd name="T68" fmla="*/ 66368 w 614"/>
                <a:gd name="T69" fmla="*/ 19413 h 1081"/>
                <a:gd name="T70" fmla="*/ 72069 w 614"/>
                <a:gd name="T71" fmla="*/ 17465 h 1081"/>
                <a:gd name="T72" fmla="*/ 97838 w 614"/>
                <a:gd name="T73" fmla="*/ 21041 h 1081"/>
                <a:gd name="T74" fmla="*/ 113939 w 614"/>
                <a:gd name="T75" fmla="*/ 26519 h 1081"/>
                <a:gd name="T76" fmla="*/ 118094 w 614"/>
                <a:gd name="T77" fmla="*/ 30592 h 1081"/>
                <a:gd name="T78" fmla="*/ 109534 w 614"/>
                <a:gd name="T79" fmla="*/ 29462 h 1081"/>
                <a:gd name="T80" fmla="*/ 106635 w 614"/>
                <a:gd name="T81" fmla="*/ 30859 h 1081"/>
                <a:gd name="T82" fmla="*/ 112457 w 614"/>
                <a:gd name="T83" fmla="*/ 31970 h 1081"/>
                <a:gd name="T84" fmla="*/ 109534 w 614"/>
                <a:gd name="T85" fmla="*/ 33579 h 1081"/>
                <a:gd name="T86" fmla="*/ 93619 w 614"/>
                <a:gd name="T87" fmla="*/ 34965 h 1081"/>
                <a:gd name="T88" fmla="*/ 90556 w 614"/>
                <a:gd name="T89" fmla="*/ 36053 h 1081"/>
                <a:gd name="T90" fmla="*/ 89325 w 614"/>
                <a:gd name="T91" fmla="*/ 34412 h 108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14"/>
                <a:gd name="T139" fmla="*/ 0 h 1081"/>
                <a:gd name="T140" fmla="*/ 614 w 614"/>
                <a:gd name="T141" fmla="*/ 1081 h 108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14" h="1081">
                  <a:moveTo>
                    <a:pt x="443" y="984"/>
                  </a:moveTo>
                  <a:lnTo>
                    <a:pt x="436" y="968"/>
                  </a:lnTo>
                  <a:lnTo>
                    <a:pt x="391" y="1008"/>
                  </a:lnTo>
                  <a:lnTo>
                    <a:pt x="384" y="1040"/>
                  </a:lnTo>
                  <a:lnTo>
                    <a:pt x="332" y="1080"/>
                  </a:lnTo>
                  <a:lnTo>
                    <a:pt x="273" y="1032"/>
                  </a:lnTo>
                  <a:lnTo>
                    <a:pt x="288" y="992"/>
                  </a:lnTo>
                  <a:lnTo>
                    <a:pt x="266" y="936"/>
                  </a:lnTo>
                  <a:lnTo>
                    <a:pt x="222" y="928"/>
                  </a:lnTo>
                  <a:lnTo>
                    <a:pt x="222" y="872"/>
                  </a:lnTo>
                  <a:lnTo>
                    <a:pt x="214" y="864"/>
                  </a:lnTo>
                  <a:lnTo>
                    <a:pt x="236" y="840"/>
                  </a:lnTo>
                  <a:lnTo>
                    <a:pt x="236" y="808"/>
                  </a:lnTo>
                  <a:lnTo>
                    <a:pt x="259" y="792"/>
                  </a:lnTo>
                  <a:lnTo>
                    <a:pt x="244" y="768"/>
                  </a:lnTo>
                  <a:lnTo>
                    <a:pt x="281" y="752"/>
                  </a:lnTo>
                  <a:lnTo>
                    <a:pt x="273" y="712"/>
                  </a:lnTo>
                  <a:lnTo>
                    <a:pt x="251" y="680"/>
                  </a:lnTo>
                  <a:lnTo>
                    <a:pt x="244" y="712"/>
                  </a:lnTo>
                  <a:lnTo>
                    <a:pt x="214" y="712"/>
                  </a:lnTo>
                  <a:lnTo>
                    <a:pt x="199" y="752"/>
                  </a:lnTo>
                  <a:lnTo>
                    <a:pt x="170" y="776"/>
                  </a:lnTo>
                  <a:lnTo>
                    <a:pt x="140" y="752"/>
                  </a:lnTo>
                  <a:lnTo>
                    <a:pt x="118" y="760"/>
                  </a:lnTo>
                  <a:lnTo>
                    <a:pt x="103" y="736"/>
                  </a:lnTo>
                  <a:lnTo>
                    <a:pt x="111" y="720"/>
                  </a:lnTo>
                  <a:lnTo>
                    <a:pt x="111" y="696"/>
                  </a:lnTo>
                  <a:lnTo>
                    <a:pt x="133" y="640"/>
                  </a:lnTo>
                  <a:lnTo>
                    <a:pt x="103" y="632"/>
                  </a:lnTo>
                  <a:lnTo>
                    <a:pt x="66" y="648"/>
                  </a:lnTo>
                  <a:lnTo>
                    <a:pt x="52" y="616"/>
                  </a:lnTo>
                  <a:lnTo>
                    <a:pt x="59" y="568"/>
                  </a:lnTo>
                  <a:lnTo>
                    <a:pt x="30" y="568"/>
                  </a:lnTo>
                  <a:lnTo>
                    <a:pt x="30" y="528"/>
                  </a:lnTo>
                  <a:lnTo>
                    <a:pt x="7" y="504"/>
                  </a:lnTo>
                  <a:lnTo>
                    <a:pt x="15" y="480"/>
                  </a:lnTo>
                  <a:lnTo>
                    <a:pt x="0" y="408"/>
                  </a:lnTo>
                  <a:lnTo>
                    <a:pt x="59" y="376"/>
                  </a:lnTo>
                  <a:lnTo>
                    <a:pt x="59" y="344"/>
                  </a:lnTo>
                  <a:lnTo>
                    <a:pt x="81" y="344"/>
                  </a:lnTo>
                  <a:lnTo>
                    <a:pt x="111" y="288"/>
                  </a:lnTo>
                  <a:lnTo>
                    <a:pt x="66" y="208"/>
                  </a:lnTo>
                  <a:lnTo>
                    <a:pt x="81" y="152"/>
                  </a:lnTo>
                  <a:lnTo>
                    <a:pt x="52" y="120"/>
                  </a:lnTo>
                  <a:lnTo>
                    <a:pt x="59" y="80"/>
                  </a:lnTo>
                  <a:lnTo>
                    <a:pt x="96" y="96"/>
                  </a:lnTo>
                  <a:lnTo>
                    <a:pt x="126" y="72"/>
                  </a:lnTo>
                  <a:lnTo>
                    <a:pt x="163" y="56"/>
                  </a:lnTo>
                  <a:lnTo>
                    <a:pt x="155" y="32"/>
                  </a:lnTo>
                  <a:lnTo>
                    <a:pt x="192" y="0"/>
                  </a:lnTo>
                  <a:lnTo>
                    <a:pt x="244" y="32"/>
                  </a:lnTo>
                  <a:lnTo>
                    <a:pt x="251" y="96"/>
                  </a:lnTo>
                  <a:lnTo>
                    <a:pt x="273" y="72"/>
                  </a:lnTo>
                  <a:lnTo>
                    <a:pt x="318" y="80"/>
                  </a:lnTo>
                  <a:lnTo>
                    <a:pt x="318" y="104"/>
                  </a:lnTo>
                  <a:lnTo>
                    <a:pt x="310" y="112"/>
                  </a:lnTo>
                  <a:lnTo>
                    <a:pt x="310" y="136"/>
                  </a:lnTo>
                  <a:lnTo>
                    <a:pt x="288" y="136"/>
                  </a:lnTo>
                  <a:lnTo>
                    <a:pt x="229" y="216"/>
                  </a:lnTo>
                  <a:lnTo>
                    <a:pt x="229" y="312"/>
                  </a:lnTo>
                  <a:lnTo>
                    <a:pt x="244" y="352"/>
                  </a:lnTo>
                  <a:lnTo>
                    <a:pt x="229" y="496"/>
                  </a:lnTo>
                  <a:lnTo>
                    <a:pt x="207" y="600"/>
                  </a:lnTo>
                  <a:lnTo>
                    <a:pt x="251" y="600"/>
                  </a:lnTo>
                  <a:lnTo>
                    <a:pt x="273" y="576"/>
                  </a:lnTo>
                  <a:lnTo>
                    <a:pt x="288" y="624"/>
                  </a:lnTo>
                  <a:lnTo>
                    <a:pt x="310" y="616"/>
                  </a:lnTo>
                  <a:lnTo>
                    <a:pt x="295" y="584"/>
                  </a:lnTo>
                  <a:lnTo>
                    <a:pt x="340" y="600"/>
                  </a:lnTo>
                  <a:lnTo>
                    <a:pt x="340" y="568"/>
                  </a:lnTo>
                  <a:lnTo>
                    <a:pt x="325" y="544"/>
                  </a:lnTo>
                  <a:lnTo>
                    <a:pt x="369" y="512"/>
                  </a:lnTo>
                  <a:lnTo>
                    <a:pt x="451" y="544"/>
                  </a:lnTo>
                  <a:lnTo>
                    <a:pt x="502" y="616"/>
                  </a:lnTo>
                  <a:lnTo>
                    <a:pt x="502" y="648"/>
                  </a:lnTo>
                  <a:lnTo>
                    <a:pt x="584" y="776"/>
                  </a:lnTo>
                  <a:lnTo>
                    <a:pt x="613" y="816"/>
                  </a:lnTo>
                  <a:lnTo>
                    <a:pt x="606" y="896"/>
                  </a:lnTo>
                  <a:lnTo>
                    <a:pt x="584" y="896"/>
                  </a:lnTo>
                  <a:lnTo>
                    <a:pt x="561" y="864"/>
                  </a:lnTo>
                  <a:lnTo>
                    <a:pt x="532" y="888"/>
                  </a:lnTo>
                  <a:lnTo>
                    <a:pt x="547" y="904"/>
                  </a:lnTo>
                  <a:lnTo>
                    <a:pt x="576" y="912"/>
                  </a:lnTo>
                  <a:lnTo>
                    <a:pt x="576" y="936"/>
                  </a:lnTo>
                  <a:lnTo>
                    <a:pt x="554" y="952"/>
                  </a:lnTo>
                  <a:lnTo>
                    <a:pt x="561" y="984"/>
                  </a:lnTo>
                  <a:lnTo>
                    <a:pt x="510" y="1016"/>
                  </a:lnTo>
                  <a:lnTo>
                    <a:pt x="480" y="1024"/>
                  </a:lnTo>
                  <a:lnTo>
                    <a:pt x="488" y="1056"/>
                  </a:lnTo>
                  <a:lnTo>
                    <a:pt x="465" y="1056"/>
                  </a:lnTo>
                  <a:lnTo>
                    <a:pt x="451" y="1024"/>
                  </a:lnTo>
                  <a:lnTo>
                    <a:pt x="458" y="1008"/>
                  </a:lnTo>
                  <a:lnTo>
                    <a:pt x="443" y="98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Freeform 136"/>
            <p:cNvSpPr>
              <a:spLocks/>
            </p:cNvSpPr>
            <p:nvPr/>
          </p:nvSpPr>
          <p:spPr bwMode="auto">
            <a:xfrm rot="704206">
              <a:off x="4563" y="3275"/>
              <a:ext cx="195" cy="46"/>
            </a:xfrm>
            <a:custGeom>
              <a:avLst/>
              <a:gdLst>
                <a:gd name="T0" fmla="*/ 28125 w 164"/>
                <a:gd name="T1" fmla="*/ 1001 h 41"/>
                <a:gd name="T2" fmla="*/ 28125 w 164"/>
                <a:gd name="T3" fmla="*/ 1001 h 41"/>
                <a:gd name="T4" fmla="*/ 29526 w 164"/>
                <a:gd name="T5" fmla="*/ 755 h 41"/>
                <a:gd name="T6" fmla="*/ 26709 w 164"/>
                <a:gd name="T7" fmla="*/ 0 h 41"/>
                <a:gd name="T8" fmla="*/ 23952 w 164"/>
                <a:gd name="T9" fmla="*/ 0 h 41"/>
                <a:gd name="T10" fmla="*/ 18766 w 164"/>
                <a:gd name="T11" fmla="*/ 239 h 41"/>
                <a:gd name="T12" fmla="*/ 12075 w 164"/>
                <a:gd name="T13" fmla="*/ 0 h 41"/>
                <a:gd name="T14" fmla="*/ 6686 w 164"/>
                <a:gd name="T15" fmla="*/ 497 h 41"/>
                <a:gd name="T16" fmla="*/ 0 w 164"/>
                <a:gd name="T17" fmla="*/ 1260 h 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4"/>
                <a:gd name="T28" fmla="*/ 0 h 41"/>
                <a:gd name="T29" fmla="*/ 164 w 164"/>
                <a:gd name="T30" fmla="*/ 41 h 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4" h="41">
                  <a:moveTo>
                    <a:pt x="156" y="32"/>
                  </a:moveTo>
                  <a:lnTo>
                    <a:pt x="156" y="32"/>
                  </a:lnTo>
                  <a:lnTo>
                    <a:pt x="163" y="24"/>
                  </a:lnTo>
                  <a:lnTo>
                    <a:pt x="148" y="0"/>
                  </a:lnTo>
                  <a:lnTo>
                    <a:pt x="133" y="0"/>
                  </a:lnTo>
                  <a:lnTo>
                    <a:pt x="104" y="8"/>
                  </a:lnTo>
                  <a:lnTo>
                    <a:pt x="67" y="0"/>
                  </a:lnTo>
                  <a:lnTo>
                    <a:pt x="37" y="16"/>
                  </a:lnTo>
                  <a:lnTo>
                    <a:pt x="0" y="4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Freeform 137"/>
            <p:cNvSpPr>
              <a:spLocks/>
            </p:cNvSpPr>
            <p:nvPr/>
          </p:nvSpPr>
          <p:spPr bwMode="auto">
            <a:xfrm rot="704206">
              <a:off x="3533" y="2826"/>
              <a:ext cx="519" cy="767"/>
            </a:xfrm>
            <a:custGeom>
              <a:avLst/>
              <a:gdLst>
                <a:gd name="T0" fmla="*/ 0 w 436"/>
                <a:gd name="T1" fmla="*/ 22971 h 681"/>
                <a:gd name="T2" fmla="*/ 2879 w 436"/>
                <a:gd name="T3" fmla="*/ 22971 h 681"/>
                <a:gd name="T4" fmla="*/ 5528 w 436"/>
                <a:gd name="T5" fmla="*/ 24116 h 681"/>
                <a:gd name="T6" fmla="*/ 28947 w 436"/>
                <a:gd name="T7" fmla="*/ 22971 h 681"/>
                <a:gd name="T8" fmla="*/ 38435 w 436"/>
                <a:gd name="T9" fmla="*/ 21556 h 681"/>
                <a:gd name="T10" fmla="*/ 47946 w 436"/>
                <a:gd name="T11" fmla="*/ 19011 h 681"/>
                <a:gd name="T12" fmla="*/ 56113 w 436"/>
                <a:gd name="T13" fmla="*/ 19256 h 681"/>
                <a:gd name="T14" fmla="*/ 63337 w 436"/>
                <a:gd name="T15" fmla="*/ 19256 h 681"/>
                <a:gd name="T16" fmla="*/ 74111 w 436"/>
                <a:gd name="T17" fmla="*/ 19011 h 681"/>
                <a:gd name="T18" fmla="*/ 79582 w 436"/>
                <a:gd name="T19" fmla="*/ 17035 h 681"/>
                <a:gd name="T20" fmla="*/ 78190 w 436"/>
                <a:gd name="T21" fmla="*/ 12739 h 681"/>
                <a:gd name="T22" fmla="*/ 81119 w 436"/>
                <a:gd name="T23" fmla="*/ 11923 h 681"/>
                <a:gd name="T24" fmla="*/ 78190 w 436"/>
                <a:gd name="T25" fmla="*/ 10764 h 681"/>
                <a:gd name="T26" fmla="*/ 74111 w 436"/>
                <a:gd name="T27" fmla="*/ 11311 h 681"/>
                <a:gd name="T28" fmla="*/ 72827 w 436"/>
                <a:gd name="T29" fmla="*/ 10764 h 681"/>
                <a:gd name="T30" fmla="*/ 81119 w 436"/>
                <a:gd name="T31" fmla="*/ 8208 h 681"/>
                <a:gd name="T32" fmla="*/ 75503 w 436"/>
                <a:gd name="T33" fmla="*/ 7071 h 681"/>
                <a:gd name="T34" fmla="*/ 75503 w 436"/>
                <a:gd name="T35" fmla="*/ 5939 h 681"/>
                <a:gd name="T36" fmla="*/ 71360 w 436"/>
                <a:gd name="T37" fmla="*/ 5095 h 681"/>
                <a:gd name="T38" fmla="*/ 71360 w 436"/>
                <a:gd name="T39" fmla="*/ 3987 h 681"/>
                <a:gd name="T40" fmla="*/ 67356 w 436"/>
                <a:gd name="T41" fmla="*/ 4245 h 681"/>
                <a:gd name="T42" fmla="*/ 64815 w 436"/>
                <a:gd name="T43" fmla="*/ 3143 h 681"/>
                <a:gd name="T44" fmla="*/ 57796 w 436"/>
                <a:gd name="T45" fmla="*/ 4524 h 681"/>
                <a:gd name="T46" fmla="*/ 59020 w 436"/>
                <a:gd name="T47" fmla="*/ 2812 h 681"/>
                <a:gd name="T48" fmla="*/ 52054 w 436"/>
                <a:gd name="T49" fmla="*/ 2812 h 681"/>
                <a:gd name="T50" fmla="*/ 52054 w 436"/>
                <a:gd name="T51" fmla="*/ 1968 h 681"/>
                <a:gd name="T52" fmla="*/ 46828 w 436"/>
                <a:gd name="T53" fmla="*/ 1131 h 681"/>
                <a:gd name="T54" fmla="*/ 42859 w 436"/>
                <a:gd name="T55" fmla="*/ 583 h 681"/>
                <a:gd name="T56" fmla="*/ 41290 w 436"/>
                <a:gd name="T57" fmla="*/ 0 h 681"/>
                <a:gd name="T58" fmla="*/ 34328 w 436"/>
                <a:gd name="T59" fmla="*/ 583 h 681"/>
                <a:gd name="T60" fmla="*/ 33048 w 436"/>
                <a:gd name="T61" fmla="*/ 1968 h 681"/>
                <a:gd name="T62" fmla="*/ 38435 w 436"/>
                <a:gd name="T63" fmla="*/ 2812 h 681"/>
                <a:gd name="T64" fmla="*/ 38435 w 436"/>
                <a:gd name="T65" fmla="*/ 3691 h 681"/>
                <a:gd name="T66" fmla="*/ 34328 w 436"/>
                <a:gd name="T67" fmla="*/ 4524 h 681"/>
                <a:gd name="T68" fmla="*/ 27421 w 436"/>
                <a:gd name="T69" fmla="*/ 4245 h 681"/>
                <a:gd name="T70" fmla="*/ 28947 w 436"/>
                <a:gd name="T71" fmla="*/ 5095 h 681"/>
                <a:gd name="T72" fmla="*/ 34328 w 436"/>
                <a:gd name="T73" fmla="*/ 5939 h 681"/>
                <a:gd name="T74" fmla="*/ 37150 w 436"/>
                <a:gd name="T75" fmla="*/ 7364 h 681"/>
                <a:gd name="T76" fmla="*/ 42859 w 436"/>
                <a:gd name="T77" fmla="*/ 7681 h 681"/>
                <a:gd name="T78" fmla="*/ 42859 w 436"/>
                <a:gd name="T79" fmla="*/ 8779 h 681"/>
                <a:gd name="T80" fmla="*/ 40015 w 436"/>
                <a:gd name="T81" fmla="*/ 9040 h 681"/>
                <a:gd name="T82" fmla="*/ 34328 w 436"/>
                <a:gd name="T83" fmla="*/ 11023 h 681"/>
                <a:gd name="T84" fmla="*/ 30279 w 436"/>
                <a:gd name="T85" fmla="*/ 12204 h 681"/>
                <a:gd name="T86" fmla="*/ 30279 w 436"/>
                <a:gd name="T87" fmla="*/ 13018 h 681"/>
                <a:gd name="T88" fmla="*/ 36005 w 436"/>
                <a:gd name="T89" fmla="*/ 13018 h 681"/>
                <a:gd name="T90" fmla="*/ 34328 w 436"/>
                <a:gd name="T91" fmla="*/ 14182 h 681"/>
                <a:gd name="T92" fmla="*/ 27421 w 436"/>
                <a:gd name="T93" fmla="*/ 15904 h 681"/>
                <a:gd name="T94" fmla="*/ 24819 w 436"/>
                <a:gd name="T95" fmla="*/ 15904 h 681"/>
                <a:gd name="T96" fmla="*/ 19207 w 436"/>
                <a:gd name="T97" fmla="*/ 17301 h 681"/>
                <a:gd name="T98" fmla="*/ 16460 w 436"/>
                <a:gd name="T99" fmla="*/ 18708 h 681"/>
                <a:gd name="T100" fmla="*/ 10970 w 436"/>
                <a:gd name="T101" fmla="*/ 18708 h 681"/>
                <a:gd name="T102" fmla="*/ 9759 w 436"/>
                <a:gd name="T103" fmla="*/ 19011 h 681"/>
                <a:gd name="T104" fmla="*/ 1371 w 436"/>
                <a:gd name="T105" fmla="*/ 19011 h 681"/>
                <a:gd name="T106" fmla="*/ 1371 w 436"/>
                <a:gd name="T107" fmla="*/ 21255 h 681"/>
                <a:gd name="T108" fmla="*/ 4084 w 436"/>
                <a:gd name="T109" fmla="*/ 21255 h 681"/>
                <a:gd name="T110" fmla="*/ 5528 w 436"/>
                <a:gd name="T111" fmla="*/ 21843 h 681"/>
                <a:gd name="T112" fmla="*/ 0 w 436"/>
                <a:gd name="T113" fmla="*/ 22708 h 681"/>
                <a:gd name="T114" fmla="*/ 0 w 436"/>
                <a:gd name="T115" fmla="*/ 22971 h 68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36"/>
                <a:gd name="T175" fmla="*/ 0 h 681"/>
                <a:gd name="T176" fmla="*/ 436 w 436"/>
                <a:gd name="T177" fmla="*/ 681 h 68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36" h="681">
                  <a:moveTo>
                    <a:pt x="0" y="648"/>
                  </a:moveTo>
                  <a:lnTo>
                    <a:pt x="15" y="648"/>
                  </a:lnTo>
                  <a:lnTo>
                    <a:pt x="29" y="680"/>
                  </a:lnTo>
                  <a:lnTo>
                    <a:pt x="155" y="648"/>
                  </a:lnTo>
                  <a:lnTo>
                    <a:pt x="206" y="608"/>
                  </a:lnTo>
                  <a:lnTo>
                    <a:pt x="258" y="536"/>
                  </a:lnTo>
                  <a:lnTo>
                    <a:pt x="302" y="544"/>
                  </a:lnTo>
                  <a:lnTo>
                    <a:pt x="339" y="544"/>
                  </a:lnTo>
                  <a:lnTo>
                    <a:pt x="398" y="536"/>
                  </a:lnTo>
                  <a:lnTo>
                    <a:pt x="428" y="480"/>
                  </a:lnTo>
                  <a:lnTo>
                    <a:pt x="420" y="360"/>
                  </a:lnTo>
                  <a:lnTo>
                    <a:pt x="435" y="336"/>
                  </a:lnTo>
                  <a:lnTo>
                    <a:pt x="420" y="304"/>
                  </a:lnTo>
                  <a:lnTo>
                    <a:pt x="398" y="320"/>
                  </a:lnTo>
                  <a:lnTo>
                    <a:pt x="391" y="304"/>
                  </a:lnTo>
                  <a:lnTo>
                    <a:pt x="435" y="232"/>
                  </a:lnTo>
                  <a:lnTo>
                    <a:pt x="406" y="200"/>
                  </a:lnTo>
                  <a:lnTo>
                    <a:pt x="406" y="168"/>
                  </a:lnTo>
                  <a:lnTo>
                    <a:pt x="383" y="144"/>
                  </a:lnTo>
                  <a:lnTo>
                    <a:pt x="383" y="112"/>
                  </a:lnTo>
                  <a:lnTo>
                    <a:pt x="361" y="120"/>
                  </a:lnTo>
                  <a:lnTo>
                    <a:pt x="347" y="88"/>
                  </a:lnTo>
                  <a:lnTo>
                    <a:pt x="310" y="128"/>
                  </a:lnTo>
                  <a:lnTo>
                    <a:pt x="317" y="80"/>
                  </a:lnTo>
                  <a:lnTo>
                    <a:pt x="280" y="80"/>
                  </a:lnTo>
                  <a:lnTo>
                    <a:pt x="280" y="56"/>
                  </a:lnTo>
                  <a:lnTo>
                    <a:pt x="251" y="32"/>
                  </a:lnTo>
                  <a:lnTo>
                    <a:pt x="229" y="16"/>
                  </a:lnTo>
                  <a:lnTo>
                    <a:pt x="221" y="0"/>
                  </a:lnTo>
                  <a:lnTo>
                    <a:pt x="184" y="16"/>
                  </a:lnTo>
                  <a:lnTo>
                    <a:pt x="177" y="56"/>
                  </a:lnTo>
                  <a:lnTo>
                    <a:pt x="206" y="80"/>
                  </a:lnTo>
                  <a:lnTo>
                    <a:pt x="206" y="104"/>
                  </a:lnTo>
                  <a:lnTo>
                    <a:pt x="184" y="128"/>
                  </a:lnTo>
                  <a:lnTo>
                    <a:pt x="147" y="120"/>
                  </a:lnTo>
                  <a:lnTo>
                    <a:pt x="155" y="144"/>
                  </a:lnTo>
                  <a:lnTo>
                    <a:pt x="184" y="168"/>
                  </a:lnTo>
                  <a:lnTo>
                    <a:pt x="199" y="208"/>
                  </a:lnTo>
                  <a:lnTo>
                    <a:pt x="229" y="216"/>
                  </a:lnTo>
                  <a:lnTo>
                    <a:pt x="229" y="248"/>
                  </a:lnTo>
                  <a:lnTo>
                    <a:pt x="214" y="256"/>
                  </a:lnTo>
                  <a:lnTo>
                    <a:pt x="184" y="312"/>
                  </a:lnTo>
                  <a:lnTo>
                    <a:pt x="162" y="344"/>
                  </a:lnTo>
                  <a:lnTo>
                    <a:pt x="162" y="368"/>
                  </a:lnTo>
                  <a:lnTo>
                    <a:pt x="192" y="368"/>
                  </a:lnTo>
                  <a:lnTo>
                    <a:pt x="184" y="400"/>
                  </a:lnTo>
                  <a:lnTo>
                    <a:pt x="147" y="448"/>
                  </a:lnTo>
                  <a:lnTo>
                    <a:pt x="133" y="448"/>
                  </a:lnTo>
                  <a:lnTo>
                    <a:pt x="103" y="488"/>
                  </a:lnTo>
                  <a:lnTo>
                    <a:pt x="88" y="528"/>
                  </a:lnTo>
                  <a:lnTo>
                    <a:pt x="59" y="528"/>
                  </a:lnTo>
                  <a:lnTo>
                    <a:pt x="52" y="536"/>
                  </a:lnTo>
                  <a:lnTo>
                    <a:pt x="7" y="536"/>
                  </a:lnTo>
                  <a:lnTo>
                    <a:pt x="7" y="600"/>
                  </a:lnTo>
                  <a:lnTo>
                    <a:pt x="22" y="600"/>
                  </a:lnTo>
                  <a:lnTo>
                    <a:pt x="29" y="616"/>
                  </a:lnTo>
                  <a:lnTo>
                    <a:pt x="0" y="640"/>
                  </a:lnTo>
                  <a:lnTo>
                    <a:pt x="0" y="64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Freeform 138"/>
            <p:cNvSpPr>
              <a:spLocks/>
            </p:cNvSpPr>
            <p:nvPr/>
          </p:nvSpPr>
          <p:spPr bwMode="auto">
            <a:xfrm rot="704206">
              <a:off x="3106" y="2864"/>
              <a:ext cx="698" cy="650"/>
            </a:xfrm>
            <a:custGeom>
              <a:avLst/>
              <a:gdLst>
                <a:gd name="T0" fmla="*/ 100563 w 585"/>
                <a:gd name="T1" fmla="*/ 851 h 577"/>
                <a:gd name="T2" fmla="*/ 101989 w 585"/>
                <a:gd name="T3" fmla="*/ 1739 h 577"/>
                <a:gd name="T4" fmla="*/ 107864 w 585"/>
                <a:gd name="T5" fmla="*/ 2585 h 577"/>
                <a:gd name="T6" fmla="*/ 110958 w 585"/>
                <a:gd name="T7" fmla="*/ 4004 h 577"/>
                <a:gd name="T8" fmla="*/ 116963 w 585"/>
                <a:gd name="T9" fmla="*/ 4259 h 577"/>
                <a:gd name="T10" fmla="*/ 116963 w 585"/>
                <a:gd name="T11" fmla="*/ 5405 h 577"/>
                <a:gd name="T12" fmla="*/ 113794 w 585"/>
                <a:gd name="T13" fmla="*/ 5725 h 577"/>
                <a:gd name="T14" fmla="*/ 107864 w 585"/>
                <a:gd name="T15" fmla="*/ 7704 h 577"/>
                <a:gd name="T16" fmla="*/ 103571 w 585"/>
                <a:gd name="T17" fmla="*/ 8821 h 577"/>
                <a:gd name="T18" fmla="*/ 103571 w 585"/>
                <a:gd name="T19" fmla="*/ 9671 h 577"/>
                <a:gd name="T20" fmla="*/ 109353 w 585"/>
                <a:gd name="T21" fmla="*/ 9671 h 577"/>
                <a:gd name="T22" fmla="*/ 107864 w 585"/>
                <a:gd name="T23" fmla="*/ 10851 h 577"/>
                <a:gd name="T24" fmla="*/ 100563 w 585"/>
                <a:gd name="T25" fmla="*/ 12569 h 577"/>
                <a:gd name="T26" fmla="*/ 97521 w 585"/>
                <a:gd name="T27" fmla="*/ 12569 h 577"/>
                <a:gd name="T28" fmla="*/ 91501 w 585"/>
                <a:gd name="T29" fmla="*/ 13977 h 577"/>
                <a:gd name="T30" fmla="*/ 88738 w 585"/>
                <a:gd name="T31" fmla="*/ 15413 h 577"/>
                <a:gd name="T32" fmla="*/ 82740 w 585"/>
                <a:gd name="T33" fmla="*/ 15413 h 577"/>
                <a:gd name="T34" fmla="*/ 81489 w 585"/>
                <a:gd name="T35" fmla="*/ 15725 h 577"/>
                <a:gd name="T36" fmla="*/ 72407 w 585"/>
                <a:gd name="T37" fmla="*/ 15725 h 577"/>
                <a:gd name="T38" fmla="*/ 72407 w 585"/>
                <a:gd name="T39" fmla="*/ 17968 h 577"/>
                <a:gd name="T40" fmla="*/ 75453 w 585"/>
                <a:gd name="T41" fmla="*/ 17968 h 577"/>
                <a:gd name="T42" fmla="*/ 76688 w 585"/>
                <a:gd name="T43" fmla="*/ 18529 h 577"/>
                <a:gd name="T44" fmla="*/ 71043 w 585"/>
                <a:gd name="T45" fmla="*/ 19411 h 577"/>
                <a:gd name="T46" fmla="*/ 71043 w 585"/>
                <a:gd name="T47" fmla="*/ 19704 h 577"/>
                <a:gd name="T48" fmla="*/ 51732 w 585"/>
                <a:gd name="T49" fmla="*/ 19411 h 577"/>
                <a:gd name="T50" fmla="*/ 38421 w 585"/>
                <a:gd name="T51" fmla="*/ 20532 h 577"/>
                <a:gd name="T52" fmla="*/ 31175 w 585"/>
                <a:gd name="T53" fmla="*/ 20241 h 577"/>
                <a:gd name="T54" fmla="*/ 25164 w 585"/>
                <a:gd name="T55" fmla="*/ 17968 h 577"/>
                <a:gd name="T56" fmla="*/ 13316 w 585"/>
                <a:gd name="T57" fmla="*/ 17968 h 577"/>
                <a:gd name="T58" fmla="*/ 0 w 585"/>
                <a:gd name="T59" fmla="*/ 16552 h 577"/>
                <a:gd name="T60" fmla="*/ 0 w 585"/>
                <a:gd name="T61" fmla="*/ 15109 h 577"/>
                <a:gd name="T62" fmla="*/ 1452 w 585"/>
                <a:gd name="T63" fmla="*/ 15109 h 577"/>
                <a:gd name="T64" fmla="*/ 8654 w 585"/>
                <a:gd name="T65" fmla="*/ 14243 h 577"/>
                <a:gd name="T66" fmla="*/ 16262 w 585"/>
                <a:gd name="T67" fmla="*/ 15725 h 577"/>
                <a:gd name="T68" fmla="*/ 23523 w 585"/>
                <a:gd name="T69" fmla="*/ 15992 h 577"/>
                <a:gd name="T70" fmla="*/ 26695 w 585"/>
                <a:gd name="T71" fmla="*/ 15992 h 577"/>
                <a:gd name="T72" fmla="*/ 31175 w 585"/>
                <a:gd name="T73" fmla="*/ 17714 h 577"/>
                <a:gd name="T74" fmla="*/ 39957 w 585"/>
                <a:gd name="T75" fmla="*/ 18529 h 577"/>
                <a:gd name="T76" fmla="*/ 44420 w 585"/>
                <a:gd name="T77" fmla="*/ 18253 h 577"/>
                <a:gd name="T78" fmla="*/ 45842 w 585"/>
                <a:gd name="T79" fmla="*/ 17383 h 577"/>
                <a:gd name="T80" fmla="*/ 47458 w 585"/>
                <a:gd name="T81" fmla="*/ 15992 h 577"/>
                <a:gd name="T82" fmla="*/ 54747 w 585"/>
                <a:gd name="T83" fmla="*/ 14573 h 577"/>
                <a:gd name="T84" fmla="*/ 62270 w 585"/>
                <a:gd name="T85" fmla="*/ 12569 h 577"/>
                <a:gd name="T86" fmla="*/ 66501 w 585"/>
                <a:gd name="T87" fmla="*/ 10851 h 577"/>
                <a:gd name="T88" fmla="*/ 65003 w 585"/>
                <a:gd name="T89" fmla="*/ 8821 h 577"/>
                <a:gd name="T90" fmla="*/ 60685 w 585"/>
                <a:gd name="T91" fmla="*/ 8821 h 577"/>
                <a:gd name="T92" fmla="*/ 60685 w 585"/>
                <a:gd name="T93" fmla="*/ 6528 h 577"/>
                <a:gd name="T94" fmla="*/ 65003 w 585"/>
                <a:gd name="T95" fmla="*/ 5725 h 577"/>
                <a:gd name="T96" fmla="*/ 63397 w 585"/>
                <a:gd name="T97" fmla="*/ 5405 h 577"/>
                <a:gd name="T98" fmla="*/ 57478 w 585"/>
                <a:gd name="T99" fmla="*/ 5405 h 577"/>
                <a:gd name="T100" fmla="*/ 57478 w 585"/>
                <a:gd name="T101" fmla="*/ 4859 h 577"/>
                <a:gd name="T102" fmla="*/ 66501 w 585"/>
                <a:gd name="T103" fmla="*/ 2815 h 577"/>
                <a:gd name="T104" fmla="*/ 72407 w 585"/>
                <a:gd name="T105" fmla="*/ 2815 h 577"/>
                <a:gd name="T106" fmla="*/ 73937 w 585"/>
                <a:gd name="T107" fmla="*/ 2295 h 577"/>
                <a:gd name="T108" fmla="*/ 79701 w 585"/>
                <a:gd name="T109" fmla="*/ 1969 h 577"/>
                <a:gd name="T110" fmla="*/ 84227 w 585"/>
                <a:gd name="T111" fmla="*/ 2585 h 577"/>
                <a:gd name="T112" fmla="*/ 96186 w 585"/>
                <a:gd name="T113" fmla="*/ 1739 h 577"/>
                <a:gd name="T114" fmla="*/ 97521 w 585"/>
                <a:gd name="T115" fmla="*/ 586 h 577"/>
                <a:gd name="T116" fmla="*/ 103571 w 585"/>
                <a:gd name="T117" fmla="*/ 0 h 577"/>
                <a:gd name="T118" fmla="*/ 103571 w 585"/>
                <a:gd name="T119" fmla="*/ 287 h 577"/>
                <a:gd name="T120" fmla="*/ 100563 w 585"/>
                <a:gd name="T121" fmla="*/ 851 h 57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85"/>
                <a:gd name="T184" fmla="*/ 0 h 577"/>
                <a:gd name="T185" fmla="*/ 585 w 585"/>
                <a:gd name="T186" fmla="*/ 577 h 57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85" h="577">
                  <a:moveTo>
                    <a:pt x="503" y="24"/>
                  </a:moveTo>
                  <a:lnTo>
                    <a:pt x="510" y="48"/>
                  </a:lnTo>
                  <a:lnTo>
                    <a:pt x="540" y="72"/>
                  </a:lnTo>
                  <a:lnTo>
                    <a:pt x="555" y="112"/>
                  </a:lnTo>
                  <a:lnTo>
                    <a:pt x="584" y="120"/>
                  </a:lnTo>
                  <a:lnTo>
                    <a:pt x="584" y="152"/>
                  </a:lnTo>
                  <a:lnTo>
                    <a:pt x="569" y="160"/>
                  </a:lnTo>
                  <a:lnTo>
                    <a:pt x="540" y="216"/>
                  </a:lnTo>
                  <a:lnTo>
                    <a:pt x="518" y="248"/>
                  </a:lnTo>
                  <a:lnTo>
                    <a:pt x="518" y="272"/>
                  </a:lnTo>
                  <a:lnTo>
                    <a:pt x="547" y="272"/>
                  </a:lnTo>
                  <a:lnTo>
                    <a:pt x="540" y="304"/>
                  </a:lnTo>
                  <a:lnTo>
                    <a:pt x="503" y="352"/>
                  </a:lnTo>
                  <a:lnTo>
                    <a:pt x="488" y="352"/>
                  </a:lnTo>
                  <a:lnTo>
                    <a:pt x="458" y="392"/>
                  </a:lnTo>
                  <a:lnTo>
                    <a:pt x="444" y="432"/>
                  </a:lnTo>
                  <a:lnTo>
                    <a:pt x="414" y="432"/>
                  </a:lnTo>
                  <a:lnTo>
                    <a:pt x="407" y="440"/>
                  </a:lnTo>
                  <a:lnTo>
                    <a:pt x="362" y="440"/>
                  </a:lnTo>
                  <a:lnTo>
                    <a:pt x="362" y="504"/>
                  </a:lnTo>
                  <a:lnTo>
                    <a:pt x="377" y="504"/>
                  </a:lnTo>
                  <a:lnTo>
                    <a:pt x="384" y="520"/>
                  </a:lnTo>
                  <a:lnTo>
                    <a:pt x="355" y="544"/>
                  </a:lnTo>
                  <a:lnTo>
                    <a:pt x="355" y="552"/>
                  </a:lnTo>
                  <a:lnTo>
                    <a:pt x="259" y="544"/>
                  </a:lnTo>
                  <a:lnTo>
                    <a:pt x="192" y="576"/>
                  </a:lnTo>
                  <a:lnTo>
                    <a:pt x="155" y="568"/>
                  </a:lnTo>
                  <a:lnTo>
                    <a:pt x="126" y="504"/>
                  </a:lnTo>
                  <a:lnTo>
                    <a:pt x="67" y="504"/>
                  </a:lnTo>
                  <a:lnTo>
                    <a:pt x="0" y="464"/>
                  </a:lnTo>
                  <a:lnTo>
                    <a:pt x="0" y="424"/>
                  </a:lnTo>
                  <a:lnTo>
                    <a:pt x="7" y="424"/>
                  </a:lnTo>
                  <a:lnTo>
                    <a:pt x="44" y="400"/>
                  </a:lnTo>
                  <a:lnTo>
                    <a:pt x="81" y="440"/>
                  </a:lnTo>
                  <a:lnTo>
                    <a:pt x="118" y="448"/>
                  </a:lnTo>
                  <a:lnTo>
                    <a:pt x="133" y="448"/>
                  </a:lnTo>
                  <a:lnTo>
                    <a:pt x="155" y="496"/>
                  </a:lnTo>
                  <a:lnTo>
                    <a:pt x="200" y="520"/>
                  </a:lnTo>
                  <a:lnTo>
                    <a:pt x="222" y="512"/>
                  </a:lnTo>
                  <a:lnTo>
                    <a:pt x="229" y="488"/>
                  </a:lnTo>
                  <a:lnTo>
                    <a:pt x="237" y="448"/>
                  </a:lnTo>
                  <a:lnTo>
                    <a:pt x="274" y="408"/>
                  </a:lnTo>
                  <a:lnTo>
                    <a:pt x="311" y="352"/>
                  </a:lnTo>
                  <a:lnTo>
                    <a:pt x="333" y="304"/>
                  </a:lnTo>
                  <a:lnTo>
                    <a:pt x="325" y="248"/>
                  </a:lnTo>
                  <a:lnTo>
                    <a:pt x="303" y="248"/>
                  </a:lnTo>
                  <a:lnTo>
                    <a:pt x="303" y="184"/>
                  </a:lnTo>
                  <a:lnTo>
                    <a:pt x="325" y="160"/>
                  </a:lnTo>
                  <a:lnTo>
                    <a:pt x="318" y="152"/>
                  </a:lnTo>
                  <a:lnTo>
                    <a:pt x="288" y="152"/>
                  </a:lnTo>
                  <a:lnTo>
                    <a:pt x="288" y="136"/>
                  </a:lnTo>
                  <a:lnTo>
                    <a:pt x="333" y="80"/>
                  </a:lnTo>
                  <a:lnTo>
                    <a:pt x="362" y="80"/>
                  </a:lnTo>
                  <a:lnTo>
                    <a:pt x="370" y="64"/>
                  </a:lnTo>
                  <a:lnTo>
                    <a:pt x="399" y="56"/>
                  </a:lnTo>
                  <a:lnTo>
                    <a:pt x="421" y="72"/>
                  </a:lnTo>
                  <a:lnTo>
                    <a:pt x="481" y="48"/>
                  </a:lnTo>
                  <a:lnTo>
                    <a:pt x="488" y="16"/>
                  </a:lnTo>
                  <a:lnTo>
                    <a:pt x="518" y="0"/>
                  </a:lnTo>
                  <a:lnTo>
                    <a:pt x="518" y="8"/>
                  </a:lnTo>
                  <a:lnTo>
                    <a:pt x="503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Freeform 139"/>
            <p:cNvSpPr>
              <a:spLocks/>
            </p:cNvSpPr>
            <p:nvPr/>
          </p:nvSpPr>
          <p:spPr bwMode="auto">
            <a:xfrm rot="704206">
              <a:off x="3005" y="2466"/>
              <a:ext cx="837" cy="974"/>
            </a:xfrm>
            <a:custGeom>
              <a:avLst/>
              <a:gdLst>
                <a:gd name="T0" fmla="*/ 59229 w 702"/>
                <a:gd name="T1" fmla="*/ 580 h 865"/>
                <a:gd name="T2" fmla="*/ 66330 w 702"/>
                <a:gd name="T3" fmla="*/ 3092 h 865"/>
                <a:gd name="T4" fmla="*/ 69199 w 702"/>
                <a:gd name="T5" fmla="*/ 4226 h 865"/>
                <a:gd name="T6" fmla="*/ 78189 w 702"/>
                <a:gd name="T7" fmla="*/ 5915 h 865"/>
                <a:gd name="T8" fmla="*/ 78189 w 702"/>
                <a:gd name="T9" fmla="*/ 10383 h 865"/>
                <a:gd name="T10" fmla="*/ 83659 w 702"/>
                <a:gd name="T11" fmla="*/ 9859 h 865"/>
                <a:gd name="T12" fmla="*/ 93836 w 702"/>
                <a:gd name="T13" fmla="*/ 8748 h 865"/>
                <a:gd name="T14" fmla="*/ 102603 w 702"/>
                <a:gd name="T15" fmla="*/ 8176 h 865"/>
                <a:gd name="T16" fmla="*/ 111153 w 702"/>
                <a:gd name="T17" fmla="*/ 5065 h 865"/>
                <a:gd name="T18" fmla="*/ 122902 w 702"/>
                <a:gd name="T19" fmla="*/ 6789 h 865"/>
                <a:gd name="T20" fmla="*/ 130083 w 702"/>
                <a:gd name="T21" fmla="*/ 6196 h 865"/>
                <a:gd name="T22" fmla="*/ 137340 w 702"/>
                <a:gd name="T23" fmla="*/ 8748 h 865"/>
                <a:gd name="T24" fmla="*/ 128553 w 702"/>
                <a:gd name="T25" fmla="*/ 10706 h 865"/>
                <a:gd name="T26" fmla="*/ 134050 w 702"/>
                <a:gd name="T27" fmla="*/ 12352 h 865"/>
                <a:gd name="T28" fmla="*/ 122902 w 702"/>
                <a:gd name="T29" fmla="*/ 12928 h 865"/>
                <a:gd name="T30" fmla="*/ 125427 w 702"/>
                <a:gd name="T31" fmla="*/ 12100 h 865"/>
                <a:gd name="T32" fmla="*/ 118329 w 702"/>
                <a:gd name="T33" fmla="*/ 13836 h 865"/>
                <a:gd name="T34" fmla="*/ 102603 w 702"/>
                <a:gd name="T35" fmla="*/ 14075 h 865"/>
                <a:gd name="T36" fmla="*/ 95356 w 702"/>
                <a:gd name="T37" fmla="*/ 14912 h 865"/>
                <a:gd name="T38" fmla="*/ 80909 w 702"/>
                <a:gd name="T39" fmla="*/ 16861 h 865"/>
                <a:gd name="T40" fmla="*/ 86709 w 702"/>
                <a:gd name="T41" fmla="*/ 17418 h 865"/>
                <a:gd name="T42" fmla="*/ 83659 w 702"/>
                <a:gd name="T43" fmla="*/ 18596 h 865"/>
                <a:gd name="T44" fmla="*/ 88190 w 702"/>
                <a:gd name="T45" fmla="*/ 20837 h 865"/>
                <a:gd name="T46" fmla="*/ 85245 w 702"/>
                <a:gd name="T47" fmla="*/ 24486 h 865"/>
                <a:gd name="T48" fmla="*/ 70946 w 702"/>
                <a:gd name="T49" fmla="*/ 27891 h 865"/>
                <a:gd name="T50" fmla="*/ 68024 w 702"/>
                <a:gd name="T51" fmla="*/ 30105 h 865"/>
                <a:gd name="T52" fmla="*/ 54866 w 702"/>
                <a:gd name="T53" fmla="*/ 29561 h 865"/>
                <a:gd name="T54" fmla="*/ 47850 w 702"/>
                <a:gd name="T55" fmla="*/ 27891 h 865"/>
                <a:gd name="T56" fmla="*/ 33379 w 702"/>
                <a:gd name="T57" fmla="*/ 26183 h 865"/>
                <a:gd name="T58" fmla="*/ 24510 w 702"/>
                <a:gd name="T59" fmla="*/ 27023 h 865"/>
                <a:gd name="T60" fmla="*/ 14460 w 702"/>
                <a:gd name="T61" fmla="*/ 26457 h 865"/>
                <a:gd name="T62" fmla="*/ 7155 w 702"/>
                <a:gd name="T63" fmla="*/ 25590 h 865"/>
                <a:gd name="T64" fmla="*/ 0 w 702"/>
                <a:gd name="T65" fmla="*/ 24811 h 865"/>
                <a:gd name="T66" fmla="*/ 5916 w 702"/>
                <a:gd name="T67" fmla="*/ 23627 h 865"/>
                <a:gd name="T68" fmla="*/ 11434 w 702"/>
                <a:gd name="T69" fmla="*/ 20301 h 865"/>
                <a:gd name="T70" fmla="*/ 5916 w 702"/>
                <a:gd name="T71" fmla="*/ 17757 h 865"/>
                <a:gd name="T72" fmla="*/ 10173 w 702"/>
                <a:gd name="T73" fmla="*/ 16045 h 865"/>
                <a:gd name="T74" fmla="*/ 20201 w 702"/>
                <a:gd name="T75" fmla="*/ 15173 h 865"/>
                <a:gd name="T76" fmla="*/ 27379 w 702"/>
                <a:gd name="T77" fmla="*/ 16302 h 865"/>
                <a:gd name="T78" fmla="*/ 30384 w 702"/>
                <a:gd name="T79" fmla="*/ 15173 h 865"/>
                <a:gd name="T80" fmla="*/ 37652 w 702"/>
                <a:gd name="T81" fmla="*/ 11810 h 865"/>
                <a:gd name="T82" fmla="*/ 43194 w 702"/>
                <a:gd name="T83" fmla="*/ 12654 h 865"/>
                <a:gd name="T84" fmla="*/ 53526 w 702"/>
                <a:gd name="T85" fmla="*/ 11810 h 865"/>
                <a:gd name="T86" fmla="*/ 53526 w 702"/>
                <a:gd name="T87" fmla="*/ 10131 h 865"/>
                <a:gd name="T88" fmla="*/ 46130 w 702"/>
                <a:gd name="T89" fmla="*/ 8444 h 865"/>
                <a:gd name="T90" fmla="*/ 50568 w 702"/>
                <a:gd name="T91" fmla="*/ 5065 h 865"/>
                <a:gd name="T92" fmla="*/ 47850 w 702"/>
                <a:gd name="T93" fmla="*/ 2496 h 865"/>
                <a:gd name="T94" fmla="*/ 52039 w 702"/>
                <a:gd name="T95" fmla="*/ 285 h 865"/>
                <a:gd name="T96" fmla="*/ 57835 w 702"/>
                <a:gd name="T97" fmla="*/ 0 h 86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02"/>
                <a:gd name="T148" fmla="*/ 0 h 865"/>
                <a:gd name="T149" fmla="*/ 702 w 702"/>
                <a:gd name="T150" fmla="*/ 865 h 86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02" h="865">
                  <a:moveTo>
                    <a:pt x="295" y="0"/>
                  </a:moveTo>
                  <a:lnTo>
                    <a:pt x="303" y="16"/>
                  </a:lnTo>
                  <a:lnTo>
                    <a:pt x="339" y="48"/>
                  </a:lnTo>
                  <a:lnTo>
                    <a:pt x="339" y="88"/>
                  </a:lnTo>
                  <a:lnTo>
                    <a:pt x="362" y="96"/>
                  </a:lnTo>
                  <a:lnTo>
                    <a:pt x="354" y="120"/>
                  </a:lnTo>
                  <a:lnTo>
                    <a:pt x="369" y="144"/>
                  </a:lnTo>
                  <a:lnTo>
                    <a:pt x="399" y="168"/>
                  </a:lnTo>
                  <a:lnTo>
                    <a:pt x="391" y="256"/>
                  </a:lnTo>
                  <a:lnTo>
                    <a:pt x="399" y="296"/>
                  </a:lnTo>
                  <a:lnTo>
                    <a:pt x="421" y="296"/>
                  </a:lnTo>
                  <a:lnTo>
                    <a:pt x="428" y="280"/>
                  </a:lnTo>
                  <a:lnTo>
                    <a:pt x="472" y="264"/>
                  </a:lnTo>
                  <a:lnTo>
                    <a:pt x="480" y="248"/>
                  </a:lnTo>
                  <a:lnTo>
                    <a:pt x="494" y="272"/>
                  </a:lnTo>
                  <a:lnTo>
                    <a:pt x="524" y="232"/>
                  </a:lnTo>
                  <a:lnTo>
                    <a:pt x="531" y="184"/>
                  </a:lnTo>
                  <a:lnTo>
                    <a:pt x="568" y="144"/>
                  </a:lnTo>
                  <a:lnTo>
                    <a:pt x="605" y="168"/>
                  </a:lnTo>
                  <a:lnTo>
                    <a:pt x="627" y="192"/>
                  </a:lnTo>
                  <a:lnTo>
                    <a:pt x="649" y="168"/>
                  </a:lnTo>
                  <a:lnTo>
                    <a:pt x="664" y="176"/>
                  </a:lnTo>
                  <a:lnTo>
                    <a:pt x="672" y="200"/>
                  </a:lnTo>
                  <a:lnTo>
                    <a:pt x="701" y="248"/>
                  </a:lnTo>
                  <a:lnTo>
                    <a:pt x="664" y="264"/>
                  </a:lnTo>
                  <a:lnTo>
                    <a:pt x="657" y="304"/>
                  </a:lnTo>
                  <a:lnTo>
                    <a:pt x="686" y="328"/>
                  </a:lnTo>
                  <a:lnTo>
                    <a:pt x="686" y="352"/>
                  </a:lnTo>
                  <a:lnTo>
                    <a:pt x="664" y="376"/>
                  </a:lnTo>
                  <a:lnTo>
                    <a:pt x="627" y="368"/>
                  </a:lnTo>
                  <a:lnTo>
                    <a:pt x="642" y="352"/>
                  </a:lnTo>
                  <a:lnTo>
                    <a:pt x="642" y="344"/>
                  </a:lnTo>
                  <a:lnTo>
                    <a:pt x="613" y="360"/>
                  </a:lnTo>
                  <a:lnTo>
                    <a:pt x="605" y="392"/>
                  </a:lnTo>
                  <a:lnTo>
                    <a:pt x="546" y="416"/>
                  </a:lnTo>
                  <a:lnTo>
                    <a:pt x="524" y="400"/>
                  </a:lnTo>
                  <a:lnTo>
                    <a:pt x="494" y="408"/>
                  </a:lnTo>
                  <a:lnTo>
                    <a:pt x="487" y="424"/>
                  </a:lnTo>
                  <a:lnTo>
                    <a:pt x="458" y="424"/>
                  </a:lnTo>
                  <a:lnTo>
                    <a:pt x="413" y="480"/>
                  </a:lnTo>
                  <a:lnTo>
                    <a:pt x="413" y="496"/>
                  </a:lnTo>
                  <a:lnTo>
                    <a:pt x="443" y="496"/>
                  </a:lnTo>
                  <a:lnTo>
                    <a:pt x="450" y="504"/>
                  </a:lnTo>
                  <a:lnTo>
                    <a:pt x="428" y="528"/>
                  </a:lnTo>
                  <a:lnTo>
                    <a:pt x="428" y="592"/>
                  </a:lnTo>
                  <a:lnTo>
                    <a:pt x="450" y="592"/>
                  </a:lnTo>
                  <a:lnTo>
                    <a:pt x="458" y="648"/>
                  </a:lnTo>
                  <a:lnTo>
                    <a:pt x="435" y="696"/>
                  </a:lnTo>
                  <a:lnTo>
                    <a:pt x="399" y="752"/>
                  </a:lnTo>
                  <a:lnTo>
                    <a:pt x="362" y="792"/>
                  </a:lnTo>
                  <a:lnTo>
                    <a:pt x="354" y="832"/>
                  </a:lnTo>
                  <a:lnTo>
                    <a:pt x="347" y="856"/>
                  </a:lnTo>
                  <a:lnTo>
                    <a:pt x="325" y="864"/>
                  </a:lnTo>
                  <a:lnTo>
                    <a:pt x="280" y="840"/>
                  </a:lnTo>
                  <a:lnTo>
                    <a:pt x="258" y="792"/>
                  </a:lnTo>
                  <a:lnTo>
                    <a:pt x="244" y="792"/>
                  </a:lnTo>
                  <a:lnTo>
                    <a:pt x="207" y="784"/>
                  </a:lnTo>
                  <a:lnTo>
                    <a:pt x="170" y="744"/>
                  </a:lnTo>
                  <a:lnTo>
                    <a:pt x="133" y="768"/>
                  </a:lnTo>
                  <a:lnTo>
                    <a:pt x="125" y="768"/>
                  </a:lnTo>
                  <a:lnTo>
                    <a:pt x="111" y="760"/>
                  </a:lnTo>
                  <a:lnTo>
                    <a:pt x="74" y="752"/>
                  </a:lnTo>
                  <a:lnTo>
                    <a:pt x="52" y="728"/>
                  </a:lnTo>
                  <a:lnTo>
                    <a:pt x="37" y="728"/>
                  </a:lnTo>
                  <a:lnTo>
                    <a:pt x="30" y="728"/>
                  </a:lnTo>
                  <a:lnTo>
                    <a:pt x="0" y="704"/>
                  </a:lnTo>
                  <a:lnTo>
                    <a:pt x="0" y="680"/>
                  </a:lnTo>
                  <a:lnTo>
                    <a:pt x="30" y="672"/>
                  </a:lnTo>
                  <a:lnTo>
                    <a:pt x="37" y="592"/>
                  </a:lnTo>
                  <a:lnTo>
                    <a:pt x="59" y="576"/>
                  </a:lnTo>
                  <a:lnTo>
                    <a:pt x="59" y="536"/>
                  </a:lnTo>
                  <a:lnTo>
                    <a:pt x="30" y="504"/>
                  </a:lnTo>
                  <a:lnTo>
                    <a:pt x="52" y="480"/>
                  </a:lnTo>
                  <a:lnTo>
                    <a:pt x="52" y="456"/>
                  </a:lnTo>
                  <a:lnTo>
                    <a:pt x="96" y="456"/>
                  </a:lnTo>
                  <a:lnTo>
                    <a:pt x="103" y="432"/>
                  </a:lnTo>
                  <a:lnTo>
                    <a:pt x="118" y="432"/>
                  </a:lnTo>
                  <a:lnTo>
                    <a:pt x="140" y="464"/>
                  </a:lnTo>
                  <a:lnTo>
                    <a:pt x="148" y="464"/>
                  </a:lnTo>
                  <a:lnTo>
                    <a:pt x="155" y="432"/>
                  </a:lnTo>
                  <a:lnTo>
                    <a:pt x="192" y="384"/>
                  </a:lnTo>
                  <a:lnTo>
                    <a:pt x="192" y="336"/>
                  </a:lnTo>
                  <a:lnTo>
                    <a:pt x="199" y="336"/>
                  </a:lnTo>
                  <a:lnTo>
                    <a:pt x="221" y="360"/>
                  </a:lnTo>
                  <a:lnTo>
                    <a:pt x="266" y="376"/>
                  </a:lnTo>
                  <a:lnTo>
                    <a:pt x="273" y="336"/>
                  </a:lnTo>
                  <a:lnTo>
                    <a:pt x="258" y="304"/>
                  </a:lnTo>
                  <a:lnTo>
                    <a:pt x="273" y="288"/>
                  </a:lnTo>
                  <a:lnTo>
                    <a:pt x="266" y="264"/>
                  </a:lnTo>
                  <a:lnTo>
                    <a:pt x="236" y="240"/>
                  </a:lnTo>
                  <a:lnTo>
                    <a:pt x="229" y="200"/>
                  </a:lnTo>
                  <a:lnTo>
                    <a:pt x="258" y="144"/>
                  </a:lnTo>
                  <a:lnTo>
                    <a:pt x="266" y="112"/>
                  </a:lnTo>
                  <a:lnTo>
                    <a:pt x="244" y="72"/>
                  </a:lnTo>
                  <a:lnTo>
                    <a:pt x="258" y="56"/>
                  </a:lnTo>
                  <a:lnTo>
                    <a:pt x="266" y="8"/>
                  </a:lnTo>
                  <a:lnTo>
                    <a:pt x="288" y="8"/>
                  </a:lnTo>
                  <a:lnTo>
                    <a:pt x="295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Freeform 140"/>
            <p:cNvSpPr>
              <a:spLocks/>
            </p:cNvSpPr>
            <p:nvPr/>
          </p:nvSpPr>
          <p:spPr bwMode="auto">
            <a:xfrm rot="704206">
              <a:off x="3682" y="3329"/>
              <a:ext cx="168" cy="109"/>
            </a:xfrm>
            <a:custGeom>
              <a:avLst/>
              <a:gdLst>
                <a:gd name="T0" fmla="*/ 22543 w 140"/>
                <a:gd name="T1" fmla="*/ 2651 h 97"/>
                <a:gd name="T2" fmla="*/ 33041 w 140"/>
                <a:gd name="T3" fmla="*/ 1868 h 97"/>
                <a:gd name="T4" fmla="*/ 27649 w 140"/>
                <a:gd name="T5" fmla="*/ 1333 h 97"/>
                <a:gd name="T6" fmla="*/ 29521 w 140"/>
                <a:gd name="T7" fmla="*/ 249 h 97"/>
                <a:gd name="T8" fmla="*/ 22543 w 140"/>
                <a:gd name="T9" fmla="*/ 0 h 97"/>
                <a:gd name="T10" fmla="*/ 17308 w 140"/>
                <a:gd name="T11" fmla="*/ 800 h 97"/>
                <a:gd name="T12" fmla="*/ 13865 w 140"/>
                <a:gd name="T13" fmla="*/ 800 h 97"/>
                <a:gd name="T14" fmla="*/ 12019 w 140"/>
                <a:gd name="T15" fmla="*/ 1610 h 97"/>
                <a:gd name="T16" fmla="*/ 8772 w 140"/>
                <a:gd name="T17" fmla="*/ 1868 h 97"/>
                <a:gd name="T18" fmla="*/ 5077 w 140"/>
                <a:gd name="T19" fmla="*/ 1610 h 97"/>
                <a:gd name="T20" fmla="*/ 0 w 140"/>
                <a:gd name="T21" fmla="*/ 2886 h 97"/>
                <a:gd name="T22" fmla="*/ 6866 w 140"/>
                <a:gd name="T23" fmla="*/ 3171 h 97"/>
                <a:gd name="T24" fmla="*/ 13865 w 140"/>
                <a:gd name="T25" fmla="*/ 2886 h 97"/>
                <a:gd name="T26" fmla="*/ 19121 w 140"/>
                <a:gd name="T27" fmla="*/ 2886 h 97"/>
                <a:gd name="T28" fmla="*/ 22543 w 140"/>
                <a:gd name="T29" fmla="*/ 2651 h 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0"/>
                <a:gd name="T46" fmla="*/ 0 h 97"/>
                <a:gd name="T47" fmla="*/ 140 w 140"/>
                <a:gd name="T48" fmla="*/ 97 h 9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0" h="97">
                  <a:moveTo>
                    <a:pt x="95" y="80"/>
                  </a:moveTo>
                  <a:lnTo>
                    <a:pt x="139" y="56"/>
                  </a:lnTo>
                  <a:lnTo>
                    <a:pt x="117" y="40"/>
                  </a:lnTo>
                  <a:lnTo>
                    <a:pt x="124" y="8"/>
                  </a:lnTo>
                  <a:lnTo>
                    <a:pt x="95" y="0"/>
                  </a:lnTo>
                  <a:lnTo>
                    <a:pt x="73" y="24"/>
                  </a:lnTo>
                  <a:lnTo>
                    <a:pt x="59" y="24"/>
                  </a:lnTo>
                  <a:lnTo>
                    <a:pt x="51" y="48"/>
                  </a:lnTo>
                  <a:lnTo>
                    <a:pt x="37" y="56"/>
                  </a:lnTo>
                  <a:lnTo>
                    <a:pt x="22" y="48"/>
                  </a:lnTo>
                  <a:lnTo>
                    <a:pt x="0" y="88"/>
                  </a:lnTo>
                  <a:lnTo>
                    <a:pt x="29" y="96"/>
                  </a:lnTo>
                  <a:lnTo>
                    <a:pt x="59" y="88"/>
                  </a:lnTo>
                  <a:lnTo>
                    <a:pt x="81" y="88"/>
                  </a:lnTo>
                  <a:lnTo>
                    <a:pt x="95" y="80"/>
                  </a:lnTo>
                </a:path>
              </a:pathLst>
            </a:custGeom>
            <a:solidFill>
              <a:srgbClr val="EAEAEA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Freeform 141"/>
            <p:cNvSpPr>
              <a:spLocks/>
            </p:cNvSpPr>
            <p:nvPr/>
          </p:nvSpPr>
          <p:spPr bwMode="auto">
            <a:xfrm rot="704206">
              <a:off x="3222" y="3205"/>
              <a:ext cx="147" cy="110"/>
            </a:xfrm>
            <a:custGeom>
              <a:avLst/>
              <a:gdLst>
                <a:gd name="T0" fmla="*/ 11896 w 141"/>
                <a:gd name="T1" fmla="*/ 3495 h 97"/>
                <a:gd name="T2" fmla="*/ 11896 w 141"/>
                <a:gd name="T3" fmla="*/ 2796 h 97"/>
                <a:gd name="T4" fmla="*/ 14090 w 141"/>
                <a:gd name="T5" fmla="*/ 2796 h 97"/>
                <a:gd name="T6" fmla="*/ 17759 w 141"/>
                <a:gd name="T7" fmla="*/ 4174 h 97"/>
                <a:gd name="T8" fmla="*/ 22435 w 141"/>
                <a:gd name="T9" fmla="*/ 2026 h 97"/>
                <a:gd name="T10" fmla="*/ 21311 w 141"/>
                <a:gd name="T11" fmla="*/ 653 h 97"/>
                <a:gd name="T12" fmla="*/ 17759 w 141"/>
                <a:gd name="T13" fmla="*/ 653 h 97"/>
                <a:gd name="T14" fmla="*/ 15494 w 141"/>
                <a:gd name="T15" fmla="*/ 1047 h 97"/>
                <a:gd name="T16" fmla="*/ 11896 w 141"/>
                <a:gd name="T17" fmla="*/ 0 h 97"/>
                <a:gd name="T18" fmla="*/ 9431 w 141"/>
                <a:gd name="T19" fmla="*/ 307 h 97"/>
                <a:gd name="T20" fmla="*/ 5914 w 141"/>
                <a:gd name="T21" fmla="*/ 1047 h 97"/>
                <a:gd name="T22" fmla="*/ 3560 w 141"/>
                <a:gd name="T23" fmla="*/ 307 h 97"/>
                <a:gd name="T24" fmla="*/ 0 w 141"/>
                <a:gd name="T25" fmla="*/ 653 h 97"/>
                <a:gd name="T26" fmla="*/ 3560 w 141"/>
                <a:gd name="T27" fmla="*/ 1382 h 97"/>
                <a:gd name="T28" fmla="*/ 0 w 141"/>
                <a:gd name="T29" fmla="*/ 2466 h 97"/>
                <a:gd name="T30" fmla="*/ 3560 w 141"/>
                <a:gd name="T31" fmla="*/ 3130 h 97"/>
                <a:gd name="T32" fmla="*/ 4490 w 141"/>
                <a:gd name="T33" fmla="*/ 2796 h 97"/>
                <a:gd name="T34" fmla="*/ 7005 w 141"/>
                <a:gd name="T35" fmla="*/ 2026 h 97"/>
                <a:gd name="T36" fmla="*/ 8297 w 141"/>
                <a:gd name="T37" fmla="*/ 2796 h 97"/>
                <a:gd name="T38" fmla="*/ 11896 w 141"/>
                <a:gd name="T39" fmla="*/ 3495 h 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1"/>
                <a:gd name="T61" fmla="*/ 0 h 97"/>
                <a:gd name="T62" fmla="*/ 141 w 141"/>
                <a:gd name="T63" fmla="*/ 97 h 9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1" h="97">
                  <a:moveTo>
                    <a:pt x="74" y="80"/>
                  </a:moveTo>
                  <a:lnTo>
                    <a:pt x="74" y="64"/>
                  </a:lnTo>
                  <a:lnTo>
                    <a:pt x="88" y="64"/>
                  </a:lnTo>
                  <a:lnTo>
                    <a:pt x="111" y="96"/>
                  </a:lnTo>
                  <a:lnTo>
                    <a:pt x="140" y="48"/>
                  </a:lnTo>
                  <a:lnTo>
                    <a:pt x="133" y="16"/>
                  </a:lnTo>
                  <a:lnTo>
                    <a:pt x="111" y="16"/>
                  </a:lnTo>
                  <a:lnTo>
                    <a:pt x="96" y="24"/>
                  </a:lnTo>
                  <a:lnTo>
                    <a:pt x="74" y="0"/>
                  </a:lnTo>
                  <a:lnTo>
                    <a:pt x="59" y="8"/>
                  </a:lnTo>
                  <a:lnTo>
                    <a:pt x="37" y="24"/>
                  </a:lnTo>
                  <a:lnTo>
                    <a:pt x="22" y="8"/>
                  </a:lnTo>
                  <a:lnTo>
                    <a:pt x="0" y="16"/>
                  </a:lnTo>
                  <a:lnTo>
                    <a:pt x="22" y="32"/>
                  </a:lnTo>
                  <a:lnTo>
                    <a:pt x="0" y="56"/>
                  </a:lnTo>
                  <a:lnTo>
                    <a:pt x="22" y="72"/>
                  </a:lnTo>
                  <a:lnTo>
                    <a:pt x="29" y="64"/>
                  </a:lnTo>
                  <a:lnTo>
                    <a:pt x="44" y="48"/>
                  </a:lnTo>
                  <a:lnTo>
                    <a:pt x="52" y="64"/>
                  </a:lnTo>
                  <a:lnTo>
                    <a:pt x="74" y="80"/>
                  </a:lnTo>
                </a:path>
              </a:pathLst>
            </a:custGeom>
            <a:solidFill>
              <a:srgbClr val="EAEAEA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Freeform 142"/>
            <p:cNvSpPr>
              <a:spLocks/>
            </p:cNvSpPr>
            <p:nvPr/>
          </p:nvSpPr>
          <p:spPr bwMode="auto">
            <a:xfrm rot="704206">
              <a:off x="2628" y="3177"/>
              <a:ext cx="439" cy="289"/>
            </a:xfrm>
            <a:custGeom>
              <a:avLst/>
              <a:gdLst>
                <a:gd name="T0" fmla="*/ 1098 w 370"/>
                <a:gd name="T1" fmla="*/ 5131 h 257"/>
                <a:gd name="T2" fmla="*/ 0 w 370"/>
                <a:gd name="T3" fmla="*/ 6228 h 257"/>
                <a:gd name="T4" fmla="*/ 6268 w 370"/>
                <a:gd name="T5" fmla="*/ 7557 h 257"/>
                <a:gd name="T6" fmla="*/ 2581 w 370"/>
                <a:gd name="T7" fmla="*/ 7819 h 257"/>
                <a:gd name="T8" fmla="*/ 2581 w 370"/>
                <a:gd name="T9" fmla="*/ 8390 h 257"/>
                <a:gd name="T10" fmla="*/ 3753 w 370"/>
                <a:gd name="T11" fmla="*/ 8633 h 257"/>
                <a:gd name="T12" fmla="*/ 22393 w 370"/>
                <a:gd name="T13" fmla="*/ 6775 h 257"/>
                <a:gd name="T14" fmla="*/ 27389 w 370"/>
                <a:gd name="T15" fmla="*/ 7557 h 257"/>
                <a:gd name="T16" fmla="*/ 35064 w 370"/>
                <a:gd name="T17" fmla="*/ 7296 h 257"/>
                <a:gd name="T18" fmla="*/ 38734 w 370"/>
                <a:gd name="T19" fmla="*/ 8633 h 257"/>
                <a:gd name="T20" fmla="*/ 54869 w 370"/>
                <a:gd name="T21" fmla="*/ 8633 h 257"/>
                <a:gd name="T22" fmla="*/ 62442 w 370"/>
                <a:gd name="T23" fmla="*/ 7296 h 257"/>
                <a:gd name="T24" fmla="*/ 58675 w 370"/>
                <a:gd name="T25" fmla="*/ 5729 h 257"/>
                <a:gd name="T26" fmla="*/ 62442 w 370"/>
                <a:gd name="T27" fmla="*/ 3790 h 257"/>
                <a:gd name="T28" fmla="*/ 62442 w 370"/>
                <a:gd name="T29" fmla="*/ 2710 h 257"/>
                <a:gd name="T30" fmla="*/ 62442 w 370"/>
                <a:gd name="T31" fmla="*/ 1345 h 257"/>
                <a:gd name="T32" fmla="*/ 59766 w 370"/>
                <a:gd name="T33" fmla="*/ 1064 h 257"/>
                <a:gd name="T34" fmla="*/ 53575 w 370"/>
                <a:gd name="T35" fmla="*/ 823 h 257"/>
                <a:gd name="T36" fmla="*/ 49783 w 370"/>
                <a:gd name="T37" fmla="*/ 0 h 257"/>
                <a:gd name="T38" fmla="*/ 47234 w 370"/>
                <a:gd name="T39" fmla="*/ 0 h 257"/>
                <a:gd name="T40" fmla="*/ 46151 w 370"/>
                <a:gd name="T41" fmla="*/ 254 h 257"/>
                <a:gd name="T42" fmla="*/ 39810 w 370"/>
                <a:gd name="T43" fmla="*/ 823 h 257"/>
                <a:gd name="T44" fmla="*/ 33553 w 370"/>
                <a:gd name="T45" fmla="*/ 2150 h 257"/>
                <a:gd name="T46" fmla="*/ 29805 w 370"/>
                <a:gd name="T47" fmla="*/ 3790 h 257"/>
                <a:gd name="T48" fmla="*/ 26214 w 370"/>
                <a:gd name="T49" fmla="*/ 4058 h 257"/>
                <a:gd name="T50" fmla="*/ 23753 w 370"/>
                <a:gd name="T51" fmla="*/ 4873 h 257"/>
                <a:gd name="T52" fmla="*/ 12423 w 370"/>
                <a:gd name="T53" fmla="*/ 4333 h 257"/>
                <a:gd name="T54" fmla="*/ 9924 w 370"/>
                <a:gd name="T55" fmla="*/ 3790 h 257"/>
                <a:gd name="T56" fmla="*/ 7437 w 370"/>
                <a:gd name="T57" fmla="*/ 4058 h 257"/>
                <a:gd name="T58" fmla="*/ 5115 w 370"/>
                <a:gd name="T59" fmla="*/ 5131 h 257"/>
                <a:gd name="T60" fmla="*/ 1098 w 370"/>
                <a:gd name="T61" fmla="*/ 5131 h 25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70"/>
                <a:gd name="T94" fmla="*/ 0 h 257"/>
                <a:gd name="T95" fmla="*/ 370 w 370"/>
                <a:gd name="T96" fmla="*/ 257 h 25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70" h="257">
                  <a:moveTo>
                    <a:pt x="7" y="152"/>
                  </a:moveTo>
                  <a:lnTo>
                    <a:pt x="0" y="184"/>
                  </a:lnTo>
                  <a:lnTo>
                    <a:pt x="37" y="224"/>
                  </a:lnTo>
                  <a:lnTo>
                    <a:pt x="15" y="232"/>
                  </a:lnTo>
                  <a:lnTo>
                    <a:pt x="15" y="248"/>
                  </a:lnTo>
                  <a:lnTo>
                    <a:pt x="22" y="256"/>
                  </a:lnTo>
                  <a:lnTo>
                    <a:pt x="133" y="200"/>
                  </a:lnTo>
                  <a:lnTo>
                    <a:pt x="162" y="224"/>
                  </a:lnTo>
                  <a:lnTo>
                    <a:pt x="207" y="216"/>
                  </a:lnTo>
                  <a:lnTo>
                    <a:pt x="229" y="256"/>
                  </a:lnTo>
                  <a:lnTo>
                    <a:pt x="325" y="256"/>
                  </a:lnTo>
                  <a:lnTo>
                    <a:pt x="369" y="216"/>
                  </a:lnTo>
                  <a:lnTo>
                    <a:pt x="347" y="168"/>
                  </a:lnTo>
                  <a:lnTo>
                    <a:pt x="369" y="112"/>
                  </a:lnTo>
                  <a:lnTo>
                    <a:pt x="369" y="80"/>
                  </a:lnTo>
                  <a:lnTo>
                    <a:pt x="369" y="40"/>
                  </a:lnTo>
                  <a:lnTo>
                    <a:pt x="354" y="32"/>
                  </a:lnTo>
                  <a:lnTo>
                    <a:pt x="317" y="24"/>
                  </a:lnTo>
                  <a:lnTo>
                    <a:pt x="295" y="0"/>
                  </a:lnTo>
                  <a:lnTo>
                    <a:pt x="280" y="0"/>
                  </a:lnTo>
                  <a:lnTo>
                    <a:pt x="273" y="8"/>
                  </a:lnTo>
                  <a:lnTo>
                    <a:pt x="236" y="24"/>
                  </a:lnTo>
                  <a:lnTo>
                    <a:pt x="199" y="64"/>
                  </a:lnTo>
                  <a:lnTo>
                    <a:pt x="177" y="112"/>
                  </a:lnTo>
                  <a:lnTo>
                    <a:pt x="155" y="120"/>
                  </a:lnTo>
                  <a:lnTo>
                    <a:pt x="140" y="144"/>
                  </a:lnTo>
                  <a:lnTo>
                    <a:pt x="74" y="128"/>
                  </a:lnTo>
                  <a:lnTo>
                    <a:pt x="59" y="112"/>
                  </a:lnTo>
                  <a:lnTo>
                    <a:pt x="44" y="120"/>
                  </a:lnTo>
                  <a:lnTo>
                    <a:pt x="30" y="152"/>
                  </a:lnTo>
                  <a:lnTo>
                    <a:pt x="7" y="15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143"/>
            <p:cNvSpPr>
              <a:spLocks/>
            </p:cNvSpPr>
            <p:nvPr/>
          </p:nvSpPr>
          <p:spPr bwMode="auto">
            <a:xfrm rot="704206">
              <a:off x="2497" y="2904"/>
              <a:ext cx="205" cy="326"/>
            </a:xfrm>
            <a:custGeom>
              <a:avLst/>
              <a:gdLst>
                <a:gd name="T0" fmla="*/ 2915 w 172"/>
                <a:gd name="T1" fmla="*/ 5323 h 289"/>
                <a:gd name="T2" fmla="*/ 4199 w 172"/>
                <a:gd name="T3" fmla="*/ 5323 h 289"/>
                <a:gd name="T4" fmla="*/ 7109 w 172"/>
                <a:gd name="T5" fmla="*/ 6503 h 289"/>
                <a:gd name="T6" fmla="*/ 14346 w 172"/>
                <a:gd name="T7" fmla="*/ 7732 h 289"/>
                <a:gd name="T8" fmla="*/ 14346 w 172"/>
                <a:gd name="T9" fmla="*/ 8914 h 289"/>
                <a:gd name="T10" fmla="*/ 17102 w 172"/>
                <a:gd name="T11" fmla="*/ 9833 h 289"/>
                <a:gd name="T12" fmla="*/ 17102 w 172"/>
                <a:gd name="T13" fmla="*/ 10090 h 289"/>
                <a:gd name="T14" fmla="*/ 27203 w 172"/>
                <a:gd name="T15" fmla="*/ 10704 h 289"/>
                <a:gd name="T16" fmla="*/ 31615 w 172"/>
                <a:gd name="T17" fmla="*/ 9197 h 289"/>
                <a:gd name="T18" fmla="*/ 28948 w 172"/>
                <a:gd name="T19" fmla="*/ 8034 h 289"/>
                <a:gd name="T20" fmla="*/ 30322 w 172"/>
                <a:gd name="T21" fmla="*/ 6232 h 289"/>
                <a:gd name="T22" fmla="*/ 26027 w 172"/>
                <a:gd name="T23" fmla="*/ 5901 h 289"/>
                <a:gd name="T24" fmla="*/ 26027 w 172"/>
                <a:gd name="T25" fmla="*/ 5323 h 289"/>
                <a:gd name="T26" fmla="*/ 28948 w 172"/>
                <a:gd name="T27" fmla="*/ 4416 h 289"/>
                <a:gd name="T28" fmla="*/ 26027 w 172"/>
                <a:gd name="T29" fmla="*/ 4111 h 289"/>
                <a:gd name="T30" fmla="*/ 26027 w 172"/>
                <a:gd name="T31" fmla="*/ 3561 h 289"/>
                <a:gd name="T32" fmla="*/ 28948 w 172"/>
                <a:gd name="T33" fmla="*/ 3230 h 289"/>
                <a:gd name="T34" fmla="*/ 33121 w 172"/>
                <a:gd name="T35" fmla="*/ 2083 h 289"/>
                <a:gd name="T36" fmla="*/ 27203 w 172"/>
                <a:gd name="T37" fmla="*/ 597 h 289"/>
                <a:gd name="T38" fmla="*/ 27203 w 172"/>
                <a:gd name="T39" fmla="*/ 0 h 289"/>
                <a:gd name="T40" fmla="*/ 21635 w 172"/>
                <a:gd name="T41" fmla="*/ 872 h 289"/>
                <a:gd name="T42" fmla="*/ 17102 w 172"/>
                <a:gd name="T43" fmla="*/ 290 h 289"/>
                <a:gd name="T44" fmla="*/ 11857 w 172"/>
                <a:gd name="T45" fmla="*/ 597 h 289"/>
                <a:gd name="T46" fmla="*/ 7109 w 172"/>
                <a:gd name="T47" fmla="*/ 1469 h 289"/>
                <a:gd name="T48" fmla="*/ 0 w 172"/>
                <a:gd name="T49" fmla="*/ 1469 h 289"/>
                <a:gd name="T50" fmla="*/ 2915 w 172"/>
                <a:gd name="T51" fmla="*/ 2363 h 289"/>
                <a:gd name="T52" fmla="*/ 2915 w 172"/>
                <a:gd name="T53" fmla="*/ 5323 h 28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2"/>
                <a:gd name="T82" fmla="*/ 0 h 289"/>
                <a:gd name="T83" fmla="*/ 172 w 172"/>
                <a:gd name="T84" fmla="*/ 289 h 28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2" h="289">
                  <a:moveTo>
                    <a:pt x="15" y="144"/>
                  </a:moveTo>
                  <a:lnTo>
                    <a:pt x="22" y="144"/>
                  </a:lnTo>
                  <a:lnTo>
                    <a:pt x="37" y="176"/>
                  </a:lnTo>
                  <a:lnTo>
                    <a:pt x="74" y="208"/>
                  </a:lnTo>
                  <a:lnTo>
                    <a:pt x="74" y="240"/>
                  </a:lnTo>
                  <a:lnTo>
                    <a:pt x="89" y="264"/>
                  </a:lnTo>
                  <a:lnTo>
                    <a:pt x="89" y="272"/>
                  </a:lnTo>
                  <a:lnTo>
                    <a:pt x="141" y="288"/>
                  </a:lnTo>
                  <a:lnTo>
                    <a:pt x="164" y="248"/>
                  </a:lnTo>
                  <a:lnTo>
                    <a:pt x="149" y="216"/>
                  </a:lnTo>
                  <a:lnTo>
                    <a:pt x="156" y="168"/>
                  </a:lnTo>
                  <a:lnTo>
                    <a:pt x="134" y="160"/>
                  </a:lnTo>
                  <a:lnTo>
                    <a:pt x="134" y="144"/>
                  </a:lnTo>
                  <a:lnTo>
                    <a:pt x="149" y="120"/>
                  </a:lnTo>
                  <a:lnTo>
                    <a:pt x="134" y="112"/>
                  </a:lnTo>
                  <a:lnTo>
                    <a:pt x="134" y="96"/>
                  </a:lnTo>
                  <a:lnTo>
                    <a:pt x="149" y="88"/>
                  </a:lnTo>
                  <a:lnTo>
                    <a:pt x="171" y="56"/>
                  </a:lnTo>
                  <a:lnTo>
                    <a:pt x="141" y="16"/>
                  </a:lnTo>
                  <a:lnTo>
                    <a:pt x="141" y="0"/>
                  </a:lnTo>
                  <a:lnTo>
                    <a:pt x="112" y="24"/>
                  </a:lnTo>
                  <a:lnTo>
                    <a:pt x="89" y="8"/>
                  </a:lnTo>
                  <a:lnTo>
                    <a:pt x="60" y="16"/>
                  </a:lnTo>
                  <a:lnTo>
                    <a:pt x="37" y="40"/>
                  </a:lnTo>
                  <a:lnTo>
                    <a:pt x="0" y="40"/>
                  </a:lnTo>
                  <a:lnTo>
                    <a:pt x="15" y="64"/>
                  </a:lnTo>
                  <a:lnTo>
                    <a:pt x="15" y="14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Freeform 144"/>
            <p:cNvSpPr>
              <a:spLocks/>
            </p:cNvSpPr>
            <p:nvPr/>
          </p:nvSpPr>
          <p:spPr bwMode="auto">
            <a:xfrm rot="704206">
              <a:off x="2226" y="2543"/>
              <a:ext cx="540" cy="388"/>
            </a:xfrm>
            <a:custGeom>
              <a:avLst/>
              <a:gdLst>
                <a:gd name="T0" fmla="*/ 59533 w 452"/>
                <a:gd name="T1" fmla="*/ 1070 h 361"/>
                <a:gd name="T2" fmla="*/ 60996 w 452"/>
                <a:gd name="T3" fmla="*/ 1914 h 361"/>
                <a:gd name="T4" fmla="*/ 60996 w 452"/>
                <a:gd name="T5" fmla="*/ 2999 h 361"/>
                <a:gd name="T6" fmla="*/ 71150 w 452"/>
                <a:gd name="T7" fmla="*/ 2999 h 361"/>
                <a:gd name="T8" fmla="*/ 76940 w 452"/>
                <a:gd name="T9" fmla="*/ 3510 h 361"/>
                <a:gd name="T10" fmla="*/ 78385 w 452"/>
                <a:gd name="T11" fmla="*/ 4576 h 361"/>
                <a:gd name="T12" fmla="*/ 85691 w 452"/>
                <a:gd name="T13" fmla="*/ 4576 h 361"/>
                <a:gd name="T14" fmla="*/ 85691 w 452"/>
                <a:gd name="T15" fmla="*/ 5136 h 361"/>
                <a:gd name="T16" fmla="*/ 81313 w 452"/>
                <a:gd name="T17" fmla="*/ 5733 h 361"/>
                <a:gd name="T18" fmla="*/ 78385 w 452"/>
                <a:gd name="T19" fmla="*/ 6810 h 361"/>
                <a:gd name="T20" fmla="*/ 87242 w 452"/>
                <a:gd name="T21" fmla="*/ 7569 h 361"/>
                <a:gd name="T22" fmla="*/ 88804 w 452"/>
                <a:gd name="T23" fmla="*/ 8415 h 361"/>
                <a:gd name="T24" fmla="*/ 82744 w 452"/>
                <a:gd name="T25" fmla="*/ 9238 h 361"/>
                <a:gd name="T26" fmla="*/ 82744 w 452"/>
                <a:gd name="T27" fmla="*/ 10086 h 361"/>
                <a:gd name="T28" fmla="*/ 76940 w 452"/>
                <a:gd name="T29" fmla="*/ 10860 h 361"/>
                <a:gd name="T30" fmla="*/ 72720 w 452"/>
                <a:gd name="T31" fmla="*/ 10316 h 361"/>
                <a:gd name="T32" fmla="*/ 66744 w 452"/>
                <a:gd name="T33" fmla="*/ 10600 h 361"/>
                <a:gd name="T34" fmla="*/ 62543 w 452"/>
                <a:gd name="T35" fmla="*/ 11412 h 361"/>
                <a:gd name="T36" fmla="*/ 55123 w 452"/>
                <a:gd name="T37" fmla="*/ 11412 h 361"/>
                <a:gd name="T38" fmla="*/ 47952 w 452"/>
                <a:gd name="T39" fmla="*/ 12214 h 361"/>
                <a:gd name="T40" fmla="*/ 45036 w 452"/>
                <a:gd name="T41" fmla="*/ 11150 h 361"/>
                <a:gd name="T42" fmla="*/ 49415 w 452"/>
                <a:gd name="T43" fmla="*/ 10860 h 361"/>
                <a:gd name="T44" fmla="*/ 43742 w 452"/>
                <a:gd name="T45" fmla="*/ 10316 h 361"/>
                <a:gd name="T46" fmla="*/ 39335 w 452"/>
                <a:gd name="T47" fmla="*/ 10600 h 361"/>
                <a:gd name="T48" fmla="*/ 34835 w 452"/>
                <a:gd name="T49" fmla="*/ 10086 h 361"/>
                <a:gd name="T50" fmla="*/ 30642 w 452"/>
                <a:gd name="T51" fmla="*/ 10086 h 361"/>
                <a:gd name="T52" fmla="*/ 20327 w 452"/>
                <a:gd name="T53" fmla="*/ 8415 h 361"/>
                <a:gd name="T54" fmla="*/ 8564 w 452"/>
                <a:gd name="T55" fmla="*/ 7884 h 361"/>
                <a:gd name="T56" fmla="*/ 2932 w 452"/>
                <a:gd name="T57" fmla="*/ 7884 h 361"/>
                <a:gd name="T58" fmla="*/ 1446 w 452"/>
                <a:gd name="T59" fmla="*/ 6250 h 361"/>
                <a:gd name="T60" fmla="*/ 0 w 452"/>
                <a:gd name="T61" fmla="*/ 4356 h 361"/>
                <a:gd name="T62" fmla="*/ 5928 w 452"/>
                <a:gd name="T63" fmla="*/ 2999 h 361"/>
                <a:gd name="T64" fmla="*/ 7182 w 452"/>
                <a:gd name="T65" fmla="*/ 2435 h 361"/>
                <a:gd name="T66" fmla="*/ 14522 w 452"/>
                <a:gd name="T67" fmla="*/ 2165 h 361"/>
                <a:gd name="T68" fmla="*/ 13134 w 452"/>
                <a:gd name="T69" fmla="*/ 1353 h 361"/>
                <a:gd name="T70" fmla="*/ 17362 w 452"/>
                <a:gd name="T71" fmla="*/ 0 h 361"/>
                <a:gd name="T72" fmla="*/ 27440 w 452"/>
                <a:gd name="T73" fmla="*/ 0 h 361"/>
                <a:gd name="T74" fmla="*/ 31904 w 452"/>
                <a:gd name="T75" fmla="*/ 516 h 361"/>
                <a:gd name="T76" fmla="*/ 37767 w 452"/>
                <a:gd name="T77" fmla="*/ 516 h 361"/>
                <a:gd name="T78" fmla="*/ 40802 w 452"/>
                <a:gd name="T79" fmla="*/ 823 h 361"/>
                <a:gd name="T80" fmla="*/ 46530 w 452"/>
                <a:gd name="T81" fmla="*/ 1353 h 361"/>
                <a:gd name="T82" fmla="*/ 50893 w 452"/>
                <a:gd name="T83" fmla="*/ 516 h 361"/>
                <a:gd name="T84" fmla="*/ 53955 w 452"/>
                <a:gd name="T85" fmla="*/ 254 h 361"/>
                <a:gd name="T86" fmla="*/ 59533 w 452"/>
                <a:gd name="T87" fmla="*/ 1070 h 36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52"/>
                <a:gd name="T133" fmla="*/ 0 h 361"/>
                <a:gd name="T134" fmla="*/ 452 w 452"/>
                <a:gd name="T135" fmla="*/ 361 h 36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52" h="361">
                  <a:moveTo>
                    <a:pt x="303" y="32"/>
                  </a:moveTo>
                  <a:lnTo>
                    <a:pt x="311" y="56"/>
                  </a:lnTo>
                  <a:lnTo>
                    <a:pt x="311" y="88"/>
                  </a:lnTo>
                  <a:lnTo>
                    <a:pt x="362" y="88"/>
                  </a:lnTo>
                  <a:lnTo>
                    <a:pt x="392" y="104"/>
                  </a:lnTo>
                  <a:lnTo>
                    <a:pt x="399" y="136"/>
                  </a:lnTo>
                  <a:lnTo>
                    <a:pt x="436" y="136"/>
                  </a:lnTo>
                  <a:lnTo>
                    <a:pt x="436" y="152"/>
                  </a:lnTo>
                  <a:lnTo>
                    <a:pt x="414" y="168"/>
                  </a:lnTo>
                  <a:lnTo>
                    <a:pt x="399" y="200"/>
                  </a:lnTo>
                  <a:lnTo>
                    <a:pt x="444" y="224"/>
                  </a:lnTo>
                  <a:lnTo>
                    <a:pt x="451" y="248"/>
                  </a:lnTo>
                  <a:lnTo>
                    <a:pt x="421" y="272"/>
                  </a:lnTo>
                  <a:lnTo>
                    <a:pt x="421" y="296"/>
                  </a:lnTo>
                  <a:lnTo>
                    <a:pt x="392" y="320"/>
                  </a:lnTo>
                  <a:lnTo>
                    <a:pt x="370" y="304"/>
                  </a:lnTo>
                  <a:lnTo>
                    <a:pt x="340" y="312"/>
                  </a:lnTo>
                  <a:lnTo>
                    <a:pt x="318" y="336"/>
                  </a:lnTo>
                  <a:lnTo>
                    <a:pt x="281" y="336"/>
                  </a:lnTo>
                  <a:lnTo>
                    <a:pt x="244" y="360"/>
                  </a:lnTo>
                  <a:lnTo>
                    <a:pt x="229" y="328"/>
                  </a:lnTo>
                  <a:lnTo>
                    <a:pt x="251" y="320"/>
                  </a:lnTo>
                  <a:lnTo>
                    <a:pt x="222" y="304"/>
                  </a:lnTo>
                  <a:lnTo>
                    <a:pt x="200" y="312"/>
                  </a:lnTo>
                  <a:lnTo>
                    <a:pt x="177" y="296"/>
                  </a:lnTo>
                  <a:lnTo>
                    <a:pt x="155" y="296"/>
                  </a:lnTo>
                  <a:lnTo>
                    <a:pt x="104" y="248"/>
                  </a:lnTo>
                  <a:lnTo>
                    <a:pt x="44" y="232"/>
                  </a:lnTo>
                  <a:lnTo>
                    <a:pt x="15" y="232"/>
                  </a:lnTo>
                  <a:lnTo>
                    <a:pt x="7" y="184"/>
                  </a:lnTo>
                  <a:lnTo>
                    <a:pt x="0" y="128"/>
                  </a:lnTo>
                  <a:lnTo>
                    <a:pt x="30" y="88"/>
                  </a:lnTo>
                  <a:lnTo>
                    <a:pt x="37" y="72"/>
                  </a:lnTo>
                  <a:lnTo>
                    <a:pt x="74" y="64"/>
                  </a:lnTo>
                  <a:lnTo>
                    <a:pt x="67" y="40"/>
                  </a:lnTo>
                  <a:lnTo>
                    <a:pt x="89" y="0"/>
                  </a:lnTo>
                  <a:lnTo>
                    <a:pt x="140" y="0"/>
                  </a:lnTo>
                  <a:lnTo>
                    <a:pt x="163" y="16"/>
                  </a:lnTo>
                  <a:lnTo>
                    <a:pt x="192" y="16"/>
                  </a:lnTo>
                  <a:lnTo>
                    <a:pt x="207" y="24"/>
                  </a:lnTo>
                  <a:lnTo>
                    <a:pt x="237" y="40"/>
                  </a:lnTo>
                  <a:lnTo>
                    <a:pt x="259" y="16"/>
                  </a:lnTo>
                  <a:lnTo>
                    <a:pt x="274" y="8"/>
                  </a:lnTo>
                  <a:lnTo>
                    <a:pt x="303" y="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Freeform 145"/>
            <p:cNvSpPr>
              <a:spLocks/>
            </p:cNvSpPr>
            <p:nvPr/>
          </p:nvSpPr>
          <p:spPr bwMode="auto">
            <a:xfrm rot="704206">
              <a:off x="1890" y="1544"/>
              <a:ext cx="889" cy="1278"/>
            </a:xfrm>
            <a:custGeom>
              <a:avLst/>
              <a:gdLst>
                <a:gd name="T0" fmla="*/ 17079 w 746"/>
                <a:gd name="T1" fmla="*/ 30026 h 1137"/>
                <a:gd name="T2" fmla="*/ 10059 w 746"/>
                <a:gd name="T3" fmla="*/ 26641 h 1137"/>
                <a:gd name="T4" fmla="*/ 1418 w 746"/>
                <a:gd name="T5" fmla="*/ 22062 h 1137"/>
                <a:gd name="T6" fmla="*/ 5873 w 746"/>
                <a:gd name="T7" fmla="*/ 18037 h 1137"/>
                <a:gd name="T8" fmla="*/ 15610 w 746"/>
                <a:gd name="T9" fmla="*/ 15206 h 1137"/>
                <a:gd name="T10" fmla="*/ 25534 w 746"/>
                <a:gd name="T11" fmla="*/ 14596 h 1137"/>
                <a:gd name="T12" fmla="*/ 39814 w 746"/>
                <a:gd name="T13" fmla="*/ 13189 h 1137"/>
                <a:gd name="T14" fmla="*/ 55375 w 746"/>
                <a:gd name="T15" fmla="*/ 10545 h 1137"/>
                <a:gd name="T16" fmla="*/ 58240 w 746"/>
                <a:gd name="T17" fmla="*/ 8850 h 1137"/>
                <a:gd name="T18" fmla="*/ 66978 w 746"/>
                <a:gd name="T19" fmla="*/ 10267 h 1137"/>
                <a:gd name="T20" fmla="*/ 65307 w 746"/>
                <a:gd name="T21" fmla="*/ 6004 h 1137"/>
                <a:gd name="T22" fmla="*/ 78338 w 746"/>
                <a:gd name="T23" fmla="*/ 2836 h 1137"/>
                <a:gd name="T24" fmla="*/ 98148 w 746"/>
                <a:gd name="T25" fmla="*/ 587 h 1137"/>
                <a:gd name="T26" fmla="*/ 93714 w 746"/>
                <a:gd name="T27" fmla="*/ 6004 h 1137"/>
                <a:gd name="T28" fmla="*/ 82509 w 746"/>
                <a:gd name="T29" fmla="*/ 13791 h 1137"/>
                <a:gd name="T30" fmla="*/ 66978 w 746"/>
                <a:gd name="T31" fmla="*/ 14886 h 1137"/>
                <a:gd name="T32" fmla="*/ 96807 w 746"/>
                <a:gd name="T33" fmla="*/ 12870 h 1137"/>
                <a:gd name="T34" fmla="*/ 105292 w 746"/>
                <a:gd name="T35" fmla="*/ 12612 h 1137"/>
                <a:gd name="T36" fmla="*/ 113685 w 746"/>
                <a:gd name="T37" fmla="*/ 14596 h 1137"/>
                <a:gd name="T38" fmla="*/ 105292 w 746"/>
                <a:gd name="T39" fmla="*/ 10016 h 1137"/>
                <a:gd name="T40" fmla="*/ 101068 w 746"/>
                <a:gd name="T41" fmla="*/ 6004 h 1137"/>
                <a:gd name="T42" fmla="*/ 106517 w 746"/>
                <a:gd name="T43" fmla="*/ 1147 h 1137"/>
                <a:gd name="T44" fmla="*/ 113685 w 746"/>
                <a:gd name="T45" fmla="*/ 5752 h 1137"/>
                <a:gd name="T46" fmla="*/ 116590 w 746"/>
                <a:gd name="T47" fmla="*/ 4268 h 1137"/>
                <a:gd name="T48" fmla="*/ 119607 w 746"/>
                <a:gd name="T49" fmla="*/ 3437 h 1137"/>
                <a:gd name="T50" fmla="*/ 124993 w 746"/>
                <a:gd name="T51" fmla="*/ 6545 h 1137"/>
                <a:gd name="T52" fmla="*/ 117993 w 746"/>
                <a:gd name="T53" fmla="*/ 9684 h 1137"/>
                <a:gd name="T54" fmla="*/ 132258 w 746"/>
                <a:gd name="T55" fmla="*/ 13497 h 1137"/>
                <a:gd name="T56" fmla="*/ 126634 w 746"/>
                <a:gd name="T57" fmla="*/ 16025 h 1137"/>
                <a:gd name="T58" fmla="*/ 135078 w 746"/>
                <a:gd name="T59" fmla="*/ 20024 h 1137"/>
                <a:gd name="T60" fmla="*/ 143547 w 746"/>
                <a:gd name="T61" fmla="*/ 23484 h 1137"/>
                <a:gd name="T62" fmla="*/ 135078 w 746"/>
                <a:gd name="T63" fmla="*/ 26641 h 1137"/>
                <a:gd name="T64" fmla="*/ 140687 w 746"/>
                <a:gd name="T65" fmla="*/ 29460 h 1137"/>
                <a:gd name="T66" fmla="*/ 130847 w 746"/>
                <a:gd name="T67" fmla="*/ 31473 h 1137"/>
                <a:gd name="T68" fmla="*/ 117993 w 746"/>
                <a:gd name="T69" fmla="*/ 31778 h 1137"/>
                <a:gd name="T70" fmla="*/ 103853 w 746"/>
                <a:gd name="T71" fmla="*/ 30887 h 1137"/>
                <a:gd name="T72" fmla="*/ 85383 w 746"/>
                <a:gd name="T73" fmla="*/ 31778 h 1137"/>
                <a:gd name="T74" fmla="*/ 78338 w 746"/>
                <a:gd name="T75" fmla="*/ 33522 h 1137"/>
                <a:gd name="T76" fmla="*/ 65307 w 746"/>
                <a:gd name="T77" fmla="*/ 35803 h 1137"/>
                <a:gd name="T78" fmla="*/ 49767 w 746"/>
                <a:gd name="T79" fmla="*/ 35183 h 1137"/>
                <a:gd name="T80" fmla="*/ 42486 w 746"/>
                <a:gd name="T81" fmla="*/ 34667 h 1137"/>
                <a:gd name="T82" fmla="*/ 46917 w 746"/>
                <a:gd name="T83" fmla="*/ 38099 h 1137"/>
                <a:gd name="T84" fmla="*/ 36915 w 746"/>
                <a:gd name="T85" fmla="*/ 39518 h 1137"/>
                <a:gd name="T86" fmla="*/ 21309 w 746"/>
                <a:gd name="T87" fmla="*/ 38952 h 1137"/>
                <a:gd name="T88" fmla="*/ 10059 w 746"/>
                <a:gd name="T89" fmla="*/ 37809 h 1137"/>
                <a:gd name="T90" fmla="*/ 10059 w 746"/>
                <a:gd name="T91" fmla="*/ 33191 h 1137"/>
                <a:gd name="T92" fmla="*/ 18482 w 746"/>
                <a:gd name="T93" fmla="*/ 31778 h 113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46"/>
                <a:gd name="T142" fmla="*/ 0 h 1137"/>
                <a:gd name="T143" fmla="*/ 746 w 746"/>
                <a:gd name="T144" fmla="*/ 1137 h 113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46" h="1137">
                  <a:moveTo>
                    <a:pt x="96" y="888"/>
                  </a:moveTo>
                  <a:lnTo>
                    <a:pt x="96" y="888"/>
                  </a:lnTo>
                  <a:lnTo>
                    <a:pt x="89" y="840"/>
                  </a:lnTo>
                  <a:lnTo>
                    <a:pt x="52" y="808"/>
                  </a:lnTo>
                  <a:lnTo>
                    <a:pt x="59" y="776"/>
                  </a:lnTo>
                  <a:lnTo>
                    <a:pt x="52" y="744"/>
                  </a:lnTo>
                  <a:lnTo>
                    <a:pt x="52" y="696"/>
                  </a:lnTo>
                  <a:lnTo>
                    <a:pt x="37" y="648"/>
                  </a:lnTo>
                  <a:lnTo>
                    <a:pt x="7" y="616"/>
                  </a:lnTo>
                  <a:lnTo>
                    <a:pt x="0" y="600"/>
                  </a:lnTo>
                  <a:lnTo>
                    <a:pt x="7" y="592"/>
                  </a:lnTo>
                  <a:lnTo>
                    <a:pt x="30" y="504"/>
                  </a:lnTo>
                  <a:lnTo>
                    <a:pt x="59" y="480"/>
                  </a:lnTo>
                  <a:lnTo>
                    <a:pt x="59" y="448"/>
                  </a:lnTo>
                  <a:lnTo>
                    <a:pt x="81" y="424"/>
                  </a:lnTo>
                  <a:lnTo>
                    <a:pt x="103" y="432"/>
                  </a:lnTo>
                  <a:lnTo>
                    <a:pt x="118" y="432"/>
                  </a:lnTo>
                  <a:lnTo>
                    <a:pt x="133" y="408"/>
                  </a:lnTo>
                  <a:lnTo>
                    <a:pt x="148" y="408"/>
                  </a:lnTo>
                  <a:lnTo>
                    <a:pt x="162" y="400"/>
                  </a:lnTo>
                  <a:lnTo>
                    <a:pt x="207" y="368"/>
                  </a:lnTo>
                  <a:lnTo>
                    <a:pt x="243" y="360"/>
                  </a:lnTo>
                  <a:lnTo>
                    <a:pt x="295" y="320"/>
                  </a:lnTo>
                  <a:lnTo>
                    <a:pt x="288" y="296"/>
                  </a:lnTo>
                  <a:lnTo>
                    <a:pt x="288" y="264"/>
                  </a:lnTo>
                  <a:lnTo>
                    <a:pt x="295" y="264"/>
                  </a:lnTo>
                  <a:lnTo>
                    <a:pt x="302" y="248"/>
                  </a:lnTo>
                  <a:lnTo>
                    <a:pt x="288" y="232"/>
                  </a:lnTo>
                  <a:lnTo>
                    <a:pt x="302" y="216"/>
                  </a:lnTo>
                  <a:lnTo>
                    <a:pt x="347" y="288"/>
                  </a:lnTo>
                  <a:lnTo>
                    <a:pt x="376" y="272"/>
                  </a:lnTo>
                  <a:lnTo>
                    <a:pt x="347" y="200"/>
                  </a:lnTo>
                  <a:lnTo>
                    <a:pt x="339" y="168"/>
                  </a:lnTo>
                  <a:lnTo>
                    <a:pt x="369" y="168"/>
                  </a:lnTo>
                  <a:lnTo>
                    <a:pt x="369" y="88"/>
                  </a:lnTo>
                  <a:lnTo>
                    <a:pt x="406" y="80"/>
                  </a:lnTo>
                  <a:lnTo>
                    <a:pt x="465" y="0"/>
                  </a:lnTo>
                  <a:lnTo>
                    <a:pt x="480" y="16"/>
                  </a:lnTo>
                  <a:lnTo>
                    <a:pt x="509" y="16"/>
                  </a:lnTo>
                  <a:lnTo>
                    <a:pt x="524" y="48"/>
                  </a:lnTo>
                  <a:lnTo>
                    <a:pt x="487" y="96"/>
                  </a:lnTo>
                  <a:lnTo>
                    <a:pt x="487" y="168"/>
                  </a:lnTo>
                  <a:lnTo>
                    <a:pt x="457" y="264"/>
                  </a:lnTo>
                  <a:lnTo>
                    <a:pt x="480" y="328"/>
                  </a:lnTo>
                  <a:lnTo>
                    <a:pt x="428" y="384"/>
                  </a:lnTo>
                  <a:lnTo>
                    <a:pt x="384" y="416"/>
                  </a:lnTo>
                  <a:lnTo>
                    <a:pt x="347" y="392"/>
                  </a:lnTo>
                  <a:lnTo>
                    <a:pt x="347" y="416"/>
                  </a:lnTo>
                  <a:lnTo>
                    <a:pt x="391" y="456"/>
                  </a:lnTo>
                  <a:lnTo>
                    <a:pt x="450" y="424"/>
                  </a:lnTo>
                  <a:lnTo>
                    <a:pt x="502" y="360"/>
                  </a:lnTo>
                  <a:lnTo>
                    <a:pt x="494" y="312"/>
                  </a:lnTo>
                  <a:lnTo>
                    <a:pt x="524" y="304"/>
                  </a:lnTo>
                  <a:lnTo>
                    <a:pt x="546" y="352"/>
                  </a:lnTo>
                  <a:lnTo>
                    <a:pt x="539" y="376"/>
                  </a:lnTo>
                  <a:lnTo>
                    <a:pt x="568" y="416"/>
                  </a:lnTo>
                  <a:lnTo>
                    <a:pt x="590" y="408"/>
                  </a:lnTo>
                  <a:lnTo>
                    <a:pt x="561" y="376"/>
                  </a:lnTo>
                  <a:lnTo>
                    <a:pt x="575" y="328"/>
                  </a:lnTo>
                  <a:lnTo>
                    <a:pt x="546" y="280"/>
                  </a:lnTo>
                  <a:lnTo>
                    <a:pt x="494" y="272"/>
                  </a:lnTo>
                  <a:lnTo>
                    <a:pt x="494" y="240"/>
                  </a:lnTo>
                  <a:lnTo>
                    <a:pt x="524" y="168"/>
                  </a:lnTo>
                  <a:lnTo>
                    <a:pt x="516" y="112"/>
                  </a:lnTo>
                  <a:lnTo>
                    <a:pt x="546" y="88"/>
                  </a:lnTo>
                  <a:lnTo>
                    <a:pt x="553" y="32"/>
                  </a:lnTo>
                  <a:lnTo>
                    <a:pt x="561" y="104"/>
                  </a:lnTo>
                  <a:lnTo>
                    <a:pt x="561" y="144"/>
                  </a:lnTo>
                  <a:lnTo>
                    <a:pt x="590" y="160"/>
                  </a:lnTo>
                  <a:lnTo>
                    <a:pt x="598" y="144"/>
                  </a:lnTo>
                  <a:lnTo>
                    <a:pt x="575" y="104"/>
                  </a:lnTo>
                  <a:lnTo>
                    <a:pt x="605" y="120"/>
                  </a:lnTo>
                  <a:lnTo>
                    <a:pt x="605" y="64"/>
                  </a:lnTo>
                  <a:lnTo>
                    <a:pt x="620" y="56"/>
                  </a:lnTo>
                  <a:lnTo>
                    <a:pt x="620" y="96"/>
                  </a:lnTo>
                  <a:lnTo>
                    <a:pt x="649" y="128"/>
                  </a:lnTo>
                  <a:lnTo>
                    <a:pt x="627" y="144"/>
                  </a:lnTo>
                  <a:lnTo>
                    <a:pt x="649" y="184"/>
                  </a:lnTo>
                  <a:lnTo>
                    <a:pt x="657" y="216"/>
                  </a:lnTo>
                  <a:lnTo>
                    <a:pt x="612" y="240"/>
                  </a:lnTo>
                  <a:lnTo>
                    <a:pt x="612" y="272"/>
                  </a:lnTo>
                  <a:lnTo>
                    <a:pt x="634" y="304"/>
                  </a:lnTo>
                  <a:lnTo>
                    <a:pt x="679" y="304"/>
                  </a:lnTo>
                  <a:lnTo>
                    <a:pt x="686" y="376"/>
                  </a:lnTo>
                  <a:lnTo>
                    <a:pt x="657" y="400"/>
                  </a:lnTo>
                  <a:lnTo>
                    <a:pt x="671" y="424"/>
                  </a:lnTo>
                  <a:lnTo>
                    <a:pt x="657" y="448"/>
                  </a:lnTo>
                  <a:lnTo>
                    <a:pt x="679" y="488"/>
                  </a:lnTo>
                  <a:lnTo>
                    <a:pt x="679" y="528"/>
                  </a:lnTo>
                  <a:lnTo>
                    <a:pt x="701" y="560"/>
                  </a:lnTo>
                  <a:lnTo>
                    <a:pt x="701" y="600"/>
                  </a:lnTo>
                  <a:lnTo>
                    <a:pt x="738" y="616"/>
                  </a:lnTo>
                  <a:lnTo>
                    <a:pt x="745" y="656"/>
                  </a:lnTo>
                  <a:lnTo>
                    <a:pt x="708" y="688"/>
                  </a:lnTo>
                  <a:lnTo>
                    <a:pt x="730" y="728"/>
                  </a:lnTo>
                  <a:lnTo>
                    <a:pt x="701" y="744"/>
                  </a:lnTo>
                  <a:lnTo>
                    <a:pt x="693" y="776"/>
                  </a:lnTo>
                  <a:lnTo>
                    <a:pt x="693" y="808"/>
                  </a:lnTo>
                  <a:lnTo>
                    <a:pt x="730" y="824"/>
                  </a:lnTo>
                  <a:lnTo>
                    <a:pt x="730" y="840"/>
                  </a:lnTo>
                  <a:lnTo>
                    <a:pt x="686" y="864"/>
                  </a:lnTo>
                  <a:lnTo>
                    <a:pt x="679" y="880"/>
                  </a:lnTo>
                  <a:lnTo>
                    <a:pt x="649" y="856"/>
                  </a:lnTo>
                  <a:lnTo>
                    <a:pt x="634" y="864"/>
                  </a:lnTo>
                  <a:lnTo>
                    <a:pt x="612" y="888"/>
                  </a:lnTo>
                  <a:lnTo>
                    <a:pt x="583" y="872"/>
                  </a:lnTo>
                  <a:lnTo>
                    <a:pt x="568" y="864"/>
                  </a:lnTo>
                  <a:lnTo>
                    <a:pt x="539" y="864"/>
                  </a:lnTo>
                  <a:lnTo>
                    <a:pt x="516" y="848"/>
                  </a:lnTo>
                  <a:lnTo>
                    <a:pt x="465" y="848"/>
                  </a:lnTo>
                  <a:lnTo>
                    <a:pt x="443" y="888"/>
                  </a:lnTo>
                  <a:lnTo>
                    <a:pt x="450" y="912"/>
                  </a:lnTo>
                  <a:lnTo>
                    <a:pt x="413" y="920"/>
                  </a:lnTo>
                  <a:lnTo>
                    <a:pt x="406" y="936"/>
                  </a:lnTo>
                  <a:lnTo>
                    <a:pt x="376" y="976"/>
                  </a:lnTo>
                  <a:lnTo>
                    <a:pt x="376" y="968"/>
                  </a:lnTo>
                  <a:lnTo>
                    <a:pt x="339" y="1000"/>
                  </a:lnTo>
                  <a:lnTo>
                    <a:pt x="317" y="984"/>
                  </a:lnTo>
                  <a:lnTo>
                    <a:pt x="302" y="1000"/>
                  </a:lnTo>
                  <a:lnTo>
                    <a:pt x="258" y="984"/>
                  </a:lnTo>
                  <a:lnTo>
                    <a:pt x="258" y="952"/>
                  </a:lnTo>
                  <a:lnTo>
                    <a:pt x="251" y="944"/>
                  </a:lnTo>
                  <a:lnTo>
                    <a:pt x="221" y="968"/>
                  </a:lnTo>
                  <a:lnTo>
                    <a:pt x="221" y="1008"/>
                  </a:lnTo>
                  <a:lnTo>
                    <a:pt x="243" y="1032"/>
                  </a:lnTo>
                  <a:lnTo>
                    <a:pt x="243" y="1064"/>
                  </a:lnTo>
                  <a:lnTo>
                    <a:pt x="214" y="1072"/>
                  </a:lnTo>
                  <a:lnTo>
                    <a:pt x="214" y="1096"/>
                  </a:lnTo>
                  <a:lnTo>
                    <a:pt x="192" y="1104"/>
                  </a:lnTo>
                  <a:lnTo>
                    <a:pt x="184" y="1136"/>
                  </a:lnTo>
                  <a:lnTo>
                    <a:pt x="118" y="1112"/>
                  </a:lnTo>
                  <a:lnTo>
                    <a:pt x="111" y="1088"/>
                  </a:lnTo>
                  <a:lnTo>
                    <a:pt x="89" y="1080"/>
                  </a:lnTo>
                  <a:lnTo>
                    <a:pt x="81" y="1056"/>
                  </a:lnTo>
                  <a:lnTo>
                    <a:pt x="52" y="1056"/>
                  </a:lnTo>
                  <a:lnTo>
                    <a:pt x="37" y="1024"/>
                  </a:lnTo>
                  <a:lnTo>
                    <a:pt x="37" y="992"/>
                  </a:lnTo>
                  <a:lnTo>
                    <a:pt x="52" y="928"/>
                  </a:lnTo>
                  <a:lnTo>
                    <a:pt x="74" y="928"/>
                  </a:lnTo>
                  <a:lnTo>
                    <a:pt x="96" y="896"/>
                  </a:lnTo>
                  <a:lnTo>
                    <a:pt x="96" y="88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Freeform 146"/>
            <p:cNvSpPr>
              <a:spLocks/>
            </p:cNvSpPr>
            <p:nvPr/>
          </p:nvSpPr>
          <p:spPr bwMode="auto">
            <a:xfrm rot="704206">
              <a:off x="2048" y="2014"/>
              <a:ext cx="638" cy="425"/>
            </a:xfrm>
            <a:custGeom>
              <a:avLst/>
              <a:gdLst>
                <a:gd name="T0" fmla="*/ 110408 w 554"/>
                <a:gd name="T1" fmla="*/ 11579 h 369"/>
                <a:gd name="T2" fmla="*/ 110408 w 554"/>
                <a:gd name="T3" fmla="*/ 11579 h 369"/>
                <a:gd name="T4" fmla="*/ 98688 w 554"/>
                <a:gd name="T5" fmla="*/ 10320 h 369"/>
                <a:gd name="T6" fmla="*/ 94408 w 554"/>
                <a:gd name="T7" fmla="*/ 10320 h 369"/>
                <a:gd name="T8" fmla="*/ 91370 w 554"/>
                <a:gd name="T9" fmla="*/ 9325 h 369"/>
                <a:gd name="T10" fmla="*/ 85701 w 554"/>
                <a:gd name="T11" fmla="*/ 10320 h 369"/>
                <a:gd name="T12" fmla="*/ 73629 w 554"/>
                <a:gd name="T13" fmla="*/ 10320 h 369"/>
                <a:gd name="T14" fmla="*/ 64802 w 554"/>
                <a:gd name="T15" fmla="*/ 8833 h 369"/>
                <a:gd name="T16" fmla="*/ 55975 w 554"/>
                <a:gd name="T17" fmla="*/ 8585 h 369"/>
                <a:gd name="T18" fmla="*/ 47109 w 554"/>
                <a:gd name="T19" fmla="*/ 7547 h 369"/>
                <a:gd name="T20" fmla="*/ 39765 w 554"/>
                <a:gd name="T21" fmla="*/ 7307 h 369"/>
                <a:gd name="T22" fmla="*/ 39765 w 554"/>
                <a:gd name="T23" fmla="*/ 6556 h 369"/>
                <a:gd name="T24" fmla="*/ 36802 w 554"/>
                <a:gd name="T25" fmla="*/ 6004 h 369"/>
                <a:gd name="T26" fmla="*/ 36802 w 554"/>
                <a:gd name="T27" fmla="*/ 5082 h 369"/>
                <a:gd name="T28" fmla="*/ 32222 w 554"/>
                <a:gd name="T29" fmla="*/ 4312 h 369"/>
                <a:gd name="T30" fmla="*/ 27933 w 554"/>
                <a:gd name="T31" fmla="*/ 4769 h 369"/>
                <a:gd name="T32" fmla="*/ 20524 w 554"/>
                <a:gd name="T33" fmla="*/ 4769 h 369"/>
                <a:gd name="T34" fmla="*/ 20524 w 554"/>
                <a:gd name="T35" fmla="*/ 3780 h 369"/>
                <a:gd name="T36" fmla="*/ 14689 w 554"/>
                <a:gd name="T37" fmla="*/ 3286 h 369"/>
                <a:gd name="T38" fmla="*/ 5962 w 554"/>
                <a:gd name="T39" fmla="*/ 3286 h 369"/>
                <a:gd name="T40" fmla="*/ 0 w 554"/>
                <a:gd name="T41" fmla="*/ 2285 h 369"/>
                <a:gd name="T42" fmla="*/ 4268 w 554"/>
                <a:gd name="T43" fmla="*/ 755 h 369"/>
                <a:gd name="T44" fmla="*/ 1452 w 554"/>
                <a:gd name="T45" fmla="*/ 0 h 36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54"/>
                <a:gd name="T70" fmla="*/ 0 h 369"/>
                <a:gd name="T71" fmla="*/ 554 w 554"/>
                <a:gd name="T72" fmla="*/ 369 h 36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54" h="369">
                  <a:moveTo>
                    <a:pt x="553" y="368"/>
                  </a:moveTo>
                  <a:lnTo>
                    <a:pt x="553" y="368"/>
                  </a:lnTo>
                  <a:lnTo>
                    <a:pt x="494" y="328"/>
                  </a:lnTo>
                  <a:lnTo>
                    <a:pt x="472" y="328"/>
                  </a:lnTo>
                  <a:lnTo>
                    <a:pt x="457" y="296"/>
                  </a:lnTo>
                  <a:lnTo>
                    <a:pt x="428" y="328"/>
                  </a:lnTo>
                  <a:lnTo>
                    <a:pt x="369" y="328"/>
                  </a:lnTo>
                  <a:lnTo>
                    <a:pt x="324" y="280"/>
                  </a:lnTo>
                  <a:lnTo>
                    <a:pt x="280" y="272"/>
                  </a:lnTo>
                  <a:lnTo>
                    <a:pt x="236" y="240"/>
                  </a:lnTo>
                  <a:lnTo>
                    <a:pt x="199" y="232"/>
                  </a:lnTo>
                  <a:lnTo>
                    <a:pt x="199" y="208"/>
                  </a:lnTo>
                  <a:lnTo>
                    <a:pt x="184" y="192"/>
                  </a:lnTo>
                  <a:lnTo>
                    <a:pt x="184" y="160"/>
                  </a:lnTo>
                  <a:lnTo>
                    <a:pt x="162" y="136"/>
                  </a:lnTo>
                  <a:lnTo>
                    <a:pt x="140" y="152"/>
                  </a:lnTo>
                  <a:lnTo>
                    <a:pt x="103" y="152"/>
                  </a:lnTo>
                  <a:lnTo>
                    <a:pt x="103" y="120"/>
                  </a:lnTo>
                  <a:lnTo>
                    <a:pt x="74" y="104"/>
                  </a:lnTo>
                  <a:lnTo>
                    <a:pt x="29" y="104"/>
                  </a:lnTo>
                  <a:lnTo>
                    <a:pt x="0" y="72"/>
                  </a:lnTo>
                  <a:lnTo>
                    <a:pt x="22" y="24"/>
                  </a:lnTo>
                  <a:lnTo>
                    <a:pt x="7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Freeform 147"/>
            <p:cNvSpPr>
              <a:spLocks/>
            </p:cNvSpPr>
            <p:nvPr/>
          </p:nvSpPr>
          <p:spPr bwMode="auto">
            <a:xfrm rot="704206">
              <a:off x="2595" y="1348"/>
              <a:ext cx="873" cy="2045"/>
            </a:xfrm>
            <a:custGeom>
              <a:avLst/>
              <a:gdLst>
                <a:gd name="T0" fmla="*/ 46595 w 732"/>
                <a:gd name="T1" fmla="*/ 61064 h 1817"/>
                <a:gd name="T2" fmla="*/ 36616 w 732"/>
                <a:gd name="T3" fmla="*/ 62163 h 1817"/>
                <a:gd name="T4" fmla="*/ 36616 w 732"/>
                <a:gd name="T5" fmla="*/ 60253 h 1817"/>
                <a:gd name="T6" fmla="*/ 39379 w 732"/>
                <a:gd name="T7" fmla="*/ 56055 h 1817"/>
                <a:gd name="T8" fmla="*/ 37954 w 732"/>
                <a:gd name="T9" fmla="*/ 54359 h 1817"/>
                <a:gd name="T10" fmla="*/ 37954 w 732"/>
                <a:gd name="T11" fmla="*/ 53288 h 1817"/>
                <a:gd name="T12" fmla="*/ 36616 w 732"/>
                <a:gd name="T13" fmla="*/ 50243 h 1817"/>
                <a:gd name="T14" fmla="*/ 40974 w 732"/>
                <a:gd name="T15" fmla="*/ 47737 h 1817"/>
                <a:gd name="T16" fmla="*/ 39379 w 732"/>
                <a:gd name="T17" fmla="*/ 45242 h 1817"/>
                <a:gd name="T18" fmla="*/ 30702 w 732"/>
                <a:gd name="T19" fmla="*/ 43582 h 1817"/>
                <a:gd name="T20" fmla="*/ 14560 w 732"/>
                <a:gd name="T21" fmla="*/ 41899 h 1817"/>
                <a:gd name="T22" fmla="*/ 23273 w 732"/>
                <a:gd name="T23" fmla="*/ 39717 h 1817"/>
                <a:gd name="T24" fmla="*/ 16087 w 732"/>
                <a:gd name="T25" fmla="*/ 37500 h 1817"/>
                <a:gd name="T26" fmla="*/ 18820 w 732"/>
                <a:gd name="T27" fmla="*/ 34406 h 1817"/>
                <a:gd name="T28" fmla="*/ 17418 w 732"/>
                <a:gd name="T29" fmla="*/ 31387 h 1817"/>
                <a:gd name="T30" fmla="*/ 13076 w 732"/>
                <a:gd name="T31" fmla="*/ 27465 h 1817"/>
                <a:gd name="T32" fmla="*/ 8583 w 732"/>
                <a:gd name="T33" fmla="*/ 24403 h 1817"/>
                <a:gd name="T34" fmla="*/ 4243 w 732"/>
                <a:gd name="T35" fmla="*/ 21096 h 1817"/>
                <a:gd name="T36" fmla="*/ 8583 w 732"/>
                <a:gd name="T37" fmla="*/ 18053 h 1817"/>
                <a:gd name="T38" fmla="*/ 7197 w 732"/>
                <a:gd name="T39" fmla="*/ 14982 h 1817"/>
                <a:gd name="T40" fmla="*/ 6008 w 732"/>
                <a:gd name="T41" fmla="*/ 12220 h 1817"/>
                <a:gd name="T42" fmla="*/ 17418 w 732"/>
                <a:gd name="T43" fmla="*/ 15506 h 1817"/>
                <a:gd name="T44" fmla="*/ 13076 w 732"/>
                <a:gd name="T45" fmla="*/ 18857 h 1817"/>
                <a:gd name="T46" fmla="*/ 13076 w 732"/>
                <a:gd name="T47" fmla="*/ 13042 h 1817"/>
                <a:gd name="T48" fmla="*/ 31924 w 732"/>
                <a:gd name="T49" fmla="*/ 8304 h 1817"/>
                <a:gd name="T50" fmla="*/ 59773 w 732"/>
                <a:gd name="T51" fmla="*/ 4716 h 1817"/>
                <a:gd name="T52" fmla="*/ 74352 w 732"/>
                <a:gd name="T53" fmla="*/ 4142 h 1817"/>
                <a:gd name="T54" fmla="*/ 78636 w 732"/>
                <a:gd name="T55" fmla="*/ 1683 h 1817"/>
                <a:gd name="T56" fmla="*/ 90137 w 732"/>
                <a:gd name="T57" fmla="*/ 1371 h 1817"/>
                <a:gd name="T58" fmla="*/ 104896 w 732"/>
                <a:gd name="T59" fmla="*/ 1943 h 1817"/>
                <a:gd name="T60" fmla="*/ 123856 w 732"/>
                <a:gd name="T61" fmla="*/ 5003 h 1817"/>
                <a:gd name="T62" fmla="*/ 120927 w 732"/>
                <a:gd name="T63" fmla="*/ 9148 h 1817"/>
                <a:gd name="T64" fmla="*/ 123856 w 732"/>
                <a:gd name="T65" fmla="*/ 8304 h 1817"/>
                <a:gd name="T66" fmla="*/ 132438 w 732"/>
                <a:gd name="T67" fmla="*/ 12471 h 1817"/>
                <a:gd name="T68" fmla="*/ 128131 w 732"/>
                <a:gd name="T69" fmla="*/ 16654 h 1817"/>
                <a:gd name="T70" fmla="*/ 116652 w 732"/>
                <a:gd name="T71" fmla="*/ 19679 h 1817"/>
                <a:gd name="T72" fmla="*/ 123856 w 732"/>
                <a:gd name="T73" fmla="*/ 23295 h 1817"/>
                <a:gd name="T74" fmla="*/ 125212 w 732"/>
                <a:gd name="T75" fmla="*/ 25816 h 1817"/>
                <a:gd name="T76" fmla="*/ 128131 w 732"/>
                <a:gd name="T77" fmla="*/ 29403 h 1817"/>
                <a:gd name="T78" fmla="*/ 144220 w 732"/>
                <a:gd name="T79" fmla="*/ 31645 h 1817"/>
                <a:gd name="T80" fmla="*/ 136812 w 732"/>
                <a:gd name="T81" fmla="*/ 33578 h 1817"/>
                <a:gd name="T82" fmla="*/ 136812 w 732"/>
                <a:gd name="T83" fmla="*/ 36621 h 1817"/>
                <a:gd name="T84" fmla="*/ 138409 w 732"/>
                <a:gd name="T85" fmla="*/ 40801 h 1817"/>
                <a:gd name="T86" fmla="*/ 139911 w 732"/>
                <a:gd name="T87" fmla="*/ 43279 h 1817"/>
                <a:gd name="T88" fmla="*/ 125212 w 732"/>
                <a:gd name="T89" fmla="*/ 43279 h 1817"/>
                <a:gd name="T90" fmla="*/ 116652 w 732"/>
                <a:gd name="T91" fmla="*/ 46655 h 1817"/>
                <a:gd name="T92" fmla="*/ 109316 w 732"/>
                <a:gd name="T93" fmla="*/ 46655 h 1817"/>
                <a:gd name="T94" fmla="*/ 96077 w 732"/>
                <a:gd name="T95" fmla="*/ 47449 h 1817"/>
                <a:gd name="T96" fmla="*/ 97632 w 732"/>
                <a:gd name="T97" fmla="*/ 50243 h 1817"/>
                <a:gd name="T98" fmla="*/ 91861 w 732"/>
                <a:gd name="T99" fmla="*/ 54952 h 1817"/>
                <a:gd name="T100" fmla="*/ 91861 w 732"/>
                <a:gd name="T101" fmla="*/ 56917 h 1817"/>
                <a:gd name="T102" fmla="*/ 84378 w 732"/>
                <a:gd name="T103" fmla="*/ 57739 h 1817"/>
                <a:gd name="T104" fmla="*/ 68415 w 732"/>
                <a:gd name="T105" fmla="*/ 61064 h 1817"/>
                <a:gd name="T106" fmla="*/ 49567 w 732"/>
                <a:gd name="T107" fmla="*/ 60761 h 181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32"/>
                <a:gd name="T163" fmla="*/ 0 h 1817"/>
                <a:gd name="T164" fmla="*/ 732 w 732"/>
                <a:gd name="T165" fmla="*/ 1817 h 181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32" h="1817">
                  <a:moveTo>
                    <a:pt x="251" y="1752"/>
                  </a:moveTo>
                  <a:lnTo>
                    <a:pt x="251" y="1752"/>
                  </a:lnTo>
                  <a:lnTo>
                    <a:pt x="236" y="1760"/>
                  </a:lnTo>
                  <a:lnTo>
                    <a:pt x="222" y="1792"/>
                  </a:lnTo>
                  <a:lnTo>
                    <a:pt x="199" y="1792"/>
                  </a:lnTo>
                  <a:lnTo>
                    <a:pt x="185" y="1792"/>
                  </a:lnTo>
                  <a:lnTo>
                    <a:pt x="177" y="1816"/>
                  </a:lnTo>
                  <a:lnTo>
                    <a:pt x="148" y="1784"/>
                  </a:lnTo>
                  <a:lnTo>
                    <a:pt x="185" y="1736"/>
                  </a:lnTo>
                  <a:lnTo>
                    <a:pt x="207" y="1696"/>
                  </a:lnTo>
                  <a:lnTo>
                    <a:pt x="192" y="1664"/>
                  </a:lnTo>
                  <a:lnTo>
                    <a:pt x="199" y="1616"/>
                  </a:lnTo>
                  <a:lnTo>
                    <a:pt x="177" y="1608"/>
                  </a:lnTo>
                  <a:lnTo>
                    <a:pt x="177" y="1592"/>
                  </a:lnTo>
                  <a:lnTo>
                    <a:pt x="192" y="1568"/>
                  </a:lnTo>
                  <a:lnTo>
                    <a:pt x="177" y="1560"/>
                  </a:lnTo>
                  <a:lnTo>
                    <a:pt x="177" y="1544"/>
                  </a:lnTo>
                  <a:lnTo>
                    <a:pt x="192" y="1536"/>
                  </a:lnTo>
                  <a:lnTo>
                    <a:pt x="214" y="1504"/>
                  </a:lnTo>
                  <a:lnTo>
                    <a:pt x="185" y="1464"/>
                  </a:lnTo>
                  <a:lnTo>
                    <a:pt x="185" y="1448"/>
                  </a:lnTo>
                  <a:lnTo>
                    <a:pt x="185" y="1424"/>
                  </a:lnTo>
                  <a:lnTo>
                    <a:pt x="214" y="1400"/>
                  </a:lnTo>
                  <a:lnTo>
                    <a:pt x="207" y="1376"/>
                  </a:lnTo>
                  <a:lnTo>
                    <a:pt x="162" y="1352"/>
                  </a:lnTo>
                  <a:lnTo>
                    <a:pt x="177" y="1320"/>
                  </a:lnTo>
                  <a:lnTo>
                    <a:pt x="199" y="1304"/>
                  </a:lnTo>
                  <a:lnTo>
                    <a:pt x="199" y="1288"/>
                  </a:lnTo>
                  <a:lnTo>
                    <a:pt x="162" y="1288"/>
                  </a:lnTo>
                  <a:lnTo>
                    <a:pt x="155" y="1256"/>
                  </a:lnTo>
                  <a:lnTo>
                    <a:pt x="126" y="1240"/>
                  </a:lnTo>
                  <a:lnTo>
                    <a:pt x="74" y="1240"/>
                  </a:lnTo>
                  <a:lnTo>
                    <a:pt x="74" y="1208"/>
                  </a:lnTo>
                  <a:lnTo>
                    <a:pt x="66" y="1184"/>
                  </a:lnTo>
                  <a:lnTo>
                    <a:pt x="74" y="1168"/>
                  </a:lnTo>
                  <a:lnTo>
                    <a:pt x="118" y="1144"/>
                  </a:lnTo>
                  <a:lnTo>
                    <a:pt x="118" y="1128"/>
                  </a:lnTo>
                  <a:lnTo>
                    <a:pt x="81" y="1112"/>
                  </a:lnTo>
                  <a:lnTo>
                    <a:pt x="81" y="1080"/>
                  </a:lnTo>
                  <a:lnTo>
                    <a:pt x="89" y="1048"/>
                  </a:lnTo>
                  <a:lnTo>
                    <a:pt x="118" y="1032"/>
                  </a:lnTo>
                  <a:lnTo>
                    <a:pt x="96" y="992"/>
                  </a:lnTo>
                  <a:lnTo>
                    <a:pt x="133" y="960"/>
                  </a:lnTo>
                  <a:lnTo>
                    <a:pt x="126" y="920"/>
                  </a:lnTo>
                  <a:lnTo>
                    <a:pt x="89" y="904"/>
                  </a:lnTo>
                  <a:lnTo>
                    <a:pt x="89" y="864"/>
                  </a:lnTo>
                  <a:lnTo>
                    <a:pt x="66" y="832"/>
                  </a:lnTo>
                  <a:lnTo>
                    <a:pt x="66" y="792"/>
                  </a:lnTo>
                  <a:lnTo>
                    <a:pt x="44" y="752"/>
                  </a:lnTo>
                  <a:lnTo>
                    <a:pt x="59" y="728"/>
                  </a:lnTo>
                  <a:lnTo>
                    <a:pt x="44" y="704"/>
                  </a:lnTo>
                  <a:lnTo>
                    <a:pt x="74" y="680"/>
                  </a:lnTo>
                  <a:lnTo>
                    <a:pt x="66" y="608"/>
                  </a:lnTo>
                  <a:lnTo>
                    <a:pt x="22" y="608"/>
                  </a:lnTo>
                  <a:lnTo>
                    <a:pt x="0" y="576"/>
                  </a:lnTo>
                  <a:lnTo>
                    <a:pt x="0" y="544"/>
                  </a:lnTo>
                  <a:lnTo>
                    <a:pt x="44" y="520"/>
                  </a:lnTo>
                  <a:lnTo>
                    <a:pt x="37" y="488"/>
                  </a:lnTo>
                  <a:lnTo>
                    <a:pt x="15" y="448"/>
                  </a:lnTo>
                  <a:lnTo>
                    <a:pt x="37" y="432"/>
                  </a:lnTo>
                  <a:lnTo>
                    <a:pt x="7" y="400"/>
                  </a:lnTo>
                  <a:lnTo>
                    <a:pt x="7" y="360"/>
                  </a:lnTo>
                  <a:lnTo>
                    <a:pt x="30" y="352"/>
                  </a:lnTo>
                  <a:lnTo>
                    <a:pt x="30" y="376"/>
                  </a:lnTo>
                  <a:lnTo>
                    <a:pt x="52" y="416"/>
                  </a:lnTo>
                  <a:lnTo>
                    <a:pt x="89" y="448"/>
                  </a:lnTo>
                  <a:lnTo>
                    <a:pt x="74" y="496"/>
                  </a:lnTo>
                  <a:lnTo>
                    <a:pt x="89" y="520"/>
                  </a:lnTo>
                  <a:lnTo>
                    <a:pt x="66" y="544"/>
                  </a:lnTo>
                  <a:lnTo>
                    <a:pt x="96" y="536"/>
                  </a:lnTo>
                  <a:lnTo>
                    <a:pt x="103" y="440"/>
                  </a:lnTo>
                  <a:lnTo>
                    <a:pt x="66" y="376"/>
                  </a:lnTo>
                  <a:lnTo>
                    <a:pt x="44" y="312"/>
                  </a:lnTo>
                  <a:lnTo>
                    <a:pt x="162" y="312"/>
                  </a:lnTo>
                  <a:lnTo>
                    <a:pt x="162" y="240"/>
                  </a:lnTo>
                  <a:lnTo>
                    <a:pt x="222" y="176"/>
                  </a:lnTo>
                  <a:lnTo>
                    <a:pt x="288" y="160"/>
                  </a:lnTo>
                  <a:lnTo>
                    <a:pt x="303" y="136"/>
                  </a:lnTo>
                  <a:lnTo>
                    <a:pt x="332" y="136"/>
                  </a:lnTo>
                  <a:lnTo>
                    <a:pt x="332" y="160"/>
                  </a:lnTo>
                  <a:lnTo>
                    <a:pt x="377" y="120"/>
                  </a:lnTo>
                  <a:lnTo>
                    <a:pt x="377" y="96"/>
                  </a:lnTo>
                  <a:lnTo>
                    <a:pt x="421" y="96"/>
                  </a:lnTo>
                  <a:lnTo>
                    <a:pt x="399" y="48"/>
                  </a:lnTo>
                  <a:lnTo>
                    <a:pt x="421" y="0"/>
                  </a:lnTo>
                  <a:lnTo>
                    <a:pt x="480" y="8"/>
                  </a:lnTo>
                  <a:lnTo>
                    <a:pt x="458" y="40"/>
                  </a:lnTo>
                  <a:lnTo>
                    <a:pt x="495" y="40"/>
                  </a:lnTo>
                  <a:lnTo>
                    <a:pt x="487" y="80"/>
                  </a:lnTo>
                  <a:lnTo>
                    <a:pt x="532" y="56"/>
                  </a:lnTo>
                  <a:lnTo>
                    <a:pt x="606" y="64"/>
                  </a:lnTo>
                  <a:lnTo>
                    <a:pt x="613" y="104"/>
                  </a:lnTo>
                  <a:lnTo>
                    <a:pt x="628" y="144"/>
                  </a:lnTo>
                  <a:lnTo>
                    <a:pt x="569" y="240"/>
                  </a:lnTo>
                  <a:lnTo>
                    <a:pt x="524" y="328"/>
                  </a:lnTo>
                  <a:lnTo>
                    <a:pt x="613" y="264"/>
                  </a:lnTo>
                  <a:lnTo>
                    <a:pt x="591" y="248"/>
                  </a:lnTo>
                  <a:lnTo>
                    <a:pt x="620" y="216"/>
                  </a:lnTo>
                  <a:lnTo>
                    <a:pt x="628" y="240"/>
                  </a:lnTo>
                  <a:lnTo>
                    <a:pt x="620" y="280"/>
                  </a:lnTo>
                  <a:lnTo>
                    <a:pt x="635" y="328"/>
                  </a:lnTo>
                  <a:lnTo>
                    <a:pt x="672" y="360"/>
                  </a:lnTo>
                  <a:lnTo>
                    <a:pt x="672" y="392"/>
                  </a:lnTo>
                  <a:lnTo>
                    <a:pt x="694" y="416"/>
                  </a:lnTo>
                  <a:lnTo>
                    <a:pt x="650" y="480"/>
                  </a:lnTo>
                  <a:lnTo>
                    <a:pt x="650" y="528"/>
                  </a:lnTo>
                  <a:lnTo>
                    <a:pt x="620" y="536"/>
                  </a:lnTo>
                  <a:lnTo>
                    <a:pt x="591" y="568"/>
                  </a:lnTo>
                  <a:lnTo>
                    <a:pt x="613" y="600"/>
                  </a:lnTo>
                  <a:lnTo>
                    <a:pt x="628" y="640"/>
                  </a:lnTo>
                  <a:lnTo>
                    <a:pt x="628" y="672"/>
                  </a:lnTo>
                  <a:lnTo>
                    <a:pt x="642" y="696"/>
                  </a:lnTo>
                  <a:lnTo>
                    <a:pt x="613" y="736"/>
                  </a:lnTo>
                  <a:lnTo>
                    <a:pt x="635" y="744"/>
                  </a:lnTo>
                  <a:lnTo>
                    <a:pt x="642" y="784"/>
                  </a:lnTo>
                  <a:lnTo>
                    <a:pt x="665" y="816"/>
                  </a:lnTo>
                  <a:lnTo>
                    <a:pt x="650" y="848"/>
                  </a:lnTo>
                  <a:lnTo>
                    <a:pt x="657" y="888"/>
                  </a:lnTo>
                  <a:lnTo>
                    <a:pt x="724" y="888"/>
                  </a:lnTo>
                  <a:lnTo>
                    <a:pt x="731" y="912"/>
                  </a:lnTo>
                  <a:lnTo>
                    <a:pt x="724" y="920"/>
                  </a:lnTo>
                  <a:lnTo>
                    <a:pt x="702" y="920"/>
                  </a:lnTo>
                  <a:lnTo>
                    <a:pt x="694" y="968"/>
                  </a:lnTo>
                  <a:lnTo>
                    <a:pt x="679" y="984"/>
                  </a:lnTo>
                  <a:lnTo>
                    <a:pt x="702" y="1024"/>
                  </a:lnTo>
                  <a:lnTo>
                    <a:pt x="694" y="1056"/>
                  </a:lnTo>
                  <a:lnTo>
                    <a:pt x="665" y="1112"/>
                  </a:lnTo>
                  <a:lnTo>
                    <a:pt x="672" y="1152"/>
                  </a:lnTo>
                  <a:lnTo>
                    <a:pt x="702" y="1176"/>
                  </a:lnTo>
                  <a:lnTo>
                    <a:pt x="709" y="1200"/>
                  </a:lnTo>
                  <a:lnTo>
                    <a:pt x="694" y="1216"/>
                  </a:lnTo>
                  <a:lnTo>
                    <a:pt x="709" y="1248"/>
                  </a:lnTo>
                  <a:lnTo>
                    <a:pt x="702" y="1288"/>
                  </a:lnTo>
                  <a:lnTo>
                    <a:pt x="657" y="1272"/>
                  </a:lnTo>
                  <a:lnTo>
                    <a:pt x="635" y="1248"/>
                  </a:lnTo>
                  <a:lnTo>
                    <a:pt x="628" y="1248"/>
                  </a:lnTo>
                  <a:lnTo>
                    <a:pt x="628" y="1296"/>
                  </a:lnTo>
                  <a:lnTo>
                    <a:pt x="591" y="1344"/>
                  </a:lnTo>
                  <a:lnTo>
                    <a:pt x="583" y="1376"/>
                  </a:lnTo>
                  <a:lnTo>
                    <a:pt x="576" y="1376"/>
                  </a:lnTo>
                  <a:lnTo>
                    <a:pt x="554" y="1344"/>
                  </a:lnTo>
                  <a:lnTo>
                    <a:pt x="539" y="1344"/>
                  </a:lnTo>
                  <a:lnTo>
                    <a:pt x="532" y="1368"/>
                  </a:lnTo>
                  <a:lnTo>
                    <a:pt x="487" y="1368"/>
                  </a:lnTo>
                  <a:lnTo>
                    <a:pt x="487" y="1392"/>
                  </a:lnTo>
                  <a:lnTo>
                    <a:pt x="465" y="1416"/>
                  </a:lnTo>
                  <a:lnTo>
                    <a:pt x="495" y="1448"/>
                  </a:lnTo>
                  <a:lnTo>
                    <a:pt x="495" y="1488"/>
                  </a:lnTo>
                  <a:lnTo>
                    <a:pt x="473" y="1504"/>
                  </a:lnTo>
                  <a:lnTo>
                    <a:pt x="465" y="1584"/>
                  </a:lnTo>
                  <a:lnTo>
                    <a:pt x="436" y="1592"/>
                  </a:lnTo>
                  <a:lnTo>
                    <a:pt x="436" y="1616"/>
                  </a:lnTo>
                  <a:lnTo>
                    <a:pt x="465" y="1640"/>
                  </a:lnTo>
                  <a:lnTo>
                    <a:pt x="473" y="1640"/>
                  </a:lnTo>
                  <a:lnTo>
                    <a:pt x="465" y="1648"/>
                  </a:lnTo>
                  <a:lnTo>
                    <a:pt x="428" y="1664"/>
                  </a:lnTo>
                  <a:lnTo>
                    <a:pt x="391" y="1704"/>
                  </a:lnTo>
                  <a:lnTo>
                    <a:pt x="369" y="1752"/>
                  </a:lnTo>
                  <a:lnTo>
                    <a:pt x="347" y="1760"/>
                  </a:lnTo>
                  <a:lnTo>
                    <a:pt x="332" y="1784"/>
                  </a:lnTo>
                  <a:lnTo>
                    <a:pt x="266" y="1768"/>
                  </a:lnTo>
                  <a:lnTo>
                    <a:pt x="251" y="175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Freeform 148"/>
            <p:cNvSpPr>
              <a:spLocks/>
            </p:cNvSpPr>
            <p:nvPr/>
          </p:nvSpPr>
          <p:spPr bwMode="auto">
            <a:xfrm rot="704206">
              <a:off x="2963" y="1998"/>
              <a:ext cx="396" cy="209"/>
            </a:xfrm>
            <a:custGeom>
              <a:avLst/>
              <a:gdLst>
                <a:gd name="T0" fmla="*/ 0 w 332"/>
                <a:gd name="T1" fmla="*/ 7126 h 185"/>
                <a:gd name="T2" fmla="*/ 0 w 332"/>
                <a:gd name="T3" fmla="*/ 7126 h 185"/>
                <a:gd name="T4" fmla="*/ 0 w 332"/>
                <a:gd name="T5" fmla="*/ 6831 h 185"/>
                <a:gd name="T6" fmla="*/ 4253 w 332"/>
                <a:gd name="T7" fmla="*/ 6571 h 185"/>
                <a:gd name="T8" fmla="*/ 10267 w 332"/>
                <a:gd name="T9" fmla="*/ 4710 h 185"/>
                <a:gd name="T10" fmla="*/ 14607 w 332"/>
                <a:gd name="T11" fmla="*/ 4365 h 185"/>
                <a:gd name="T12" fmla="*/ 18972 w 332"/>
                <a:gd name="T13" fmla="*/ 2477 h 185"/>
                <a:gd name="T14" fmla="*/ 32024 w 332"/>
                <a:gd name="T15" fmla="*/ 610 h 185"/>
                <a:gd name="T16" fmla="*/ 36331 w 332"/>
                <a:gd name="T17" fmla="*/ 0 h 185"/>
                <a:gd name="T18" fmla="*/ 40682 w 332"/>
                <a:gd name="T19" fmla="*/ 610 h 185"/>
                <a:gd name="T20" fmla="*/ 52577 w 332"/>
                <a:gd name="T21" fmla="*/ 970 h 185"/>
                <a:gd name="T22" fmla="*/ 61288 w 332"/>
                <a:gd name="T23" fmla="*/ 970 h 185"/>
                <a:gd name="T24" fmla="*/ 65549 w 332"/>
                <a:gd name="T25" fmla="*/ 293 h 1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2"/>
                <a:gd name="T40" fmla="*/ 0 h 185"/>
                <a:gd name="T41" fmla="*/ 332 w 332"/>
                <a:gd name="T42" fmla="*/ 185 h 1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2" h="185">
                  <a:moveTo>
                    <a:pt x="0" y="184"/>
                  </a:moveTo>
                  <a:lnTo>
                    <a:pt x="0" y="184"/>
                  </a:lnTo>
                  <a:lnTo>
                    <a:pt x="0" y="176"/>
                  </a:lnTo>
                  <a:lnTo>
                    <a:pt x="22" y="168"/>
                  </a:lnTo>
                  <a:lnTo>
                    <a:pt x="52" y="120"/>
                  </a:lnTo>
                  <a:lnTo>
                    <a:pt x="74" y="112"/>
                  </a:lnTo>
                  <a:lnTo>
                    <a:pt x="96" y="64"/>
                  </a:lnTo>
                  <a:lnTo>
                    <a:pt x="162" y="16"/>
                  </a:lnTo>
                  <a:lnTo>
                    <a:pt x="184" y="0"/>
                  </a:lnTo>
                  <a:lnTo>
                    <a:pt x="206" y="16"/>
                  </a:lnTo>
                  <a:lnTo>
                    <a:pt x="265" y="24"/>
                  </a:lnTo>
                  <a:lnTo>
                    <a:pt x="309" y="24"/>
                  </a:lnTo>
                  <a:lnTo>
                    <a:pt x="331" y="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Freeform 149"/>
            <p:cNvSpPr>
              <a:spLocks/>
            </p:cNvSpPr>
            <p:nvPr/>
          </p:nvSpPr>
          <p:spPr bwMode="auto">
            <a:xfrm rot="704206">
              <a:off x="2733" y="2069"/>
              <a:ext cx="223" cy="74"/>
            </a:xfrm>
            <a:custGeom>
              <a:avLst/>
              <a:gdLst>
                <a:gd name="T0" fmla="*/ 0 w 186"/>
                <a:gd name="T1" fmla="*/ 0 h 65"/>
                <a:gd name="T2" fmla="*/ 3449 w 186"/>
                <a:gd name="T3" fmla="*/ 760 h 65"/>
                <a:gd name="T4" fmla="*/ 3449 w 186"/>
                <a:gd name="T5" fmla="*/ 2395 h 65"/>
                <a:gd name="T6" fmla="*/ 8544 w 186"/>
                <a:gd name="T7" fmla="*/ 2739 h 65"/>
                <a:gd name="T8" fmla="*/ 13613 w 186"/>
                <a:gd name="T9" fmla="*/ 760 h 65"/>
                <a:gd name="T10" fmla="*/ 18672 w 186"/>
                <a:gd name="T11" fmla="*/ 1555 h 65"/>
                <a:gd name="T12" fmla="*/ 22091 w 186"/>
                <a:gd name="T13" fmla="*/ 3118 h 65"/>
                <a:gd name="T14" fmla="*/ 32539 w 186"/>
                <a:gd name="T15" fmla="*/ 2739 h 65"/>
                <a:gd name="T16" fmla="*/ 42712 w 186"/>
                <a:gd name="T17" fmla="*/ 3118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6"/>
                <a:gd name="T28" fmla="*/ 0 h 65"/>
                <a:gd name="T29" fmla="*/ 186 w 186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6" h="65">
                  <a:moveTo>
                    <a:pt x="0" y="0"/>
                  </a:moveTo>
                  <a:lnTo>
                    <a:pt x="15" y="16"/>
                  </a:lnTo>
                  <a:lnTo>
                    <a:pt x="15" y="48"/>
                  </a:lnTo>
                  <a:lnTo>
                    <a:pt x="37" y="56"/>
                  </a:lnTo>
                  <a:lnTo>
                    <a:pt x="59" y="16"/>
                  </a:lnTo>
                  <a:lnTo>
                    <a:pt x="81" y="32"/>
                  </a:lnTo>
                  <a:lnTo>
                    <a:pt x="96" y="64"/>
                  </a:lnTo>
                  <a:lnTo>
                    <a:pt x="141" y="56"/>
                  </a:lnTo>
                  <a:lnTo>
                    <a:pt x="185" y="6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Freeform 150"/>
            <p:cNvSpPr>
              <a:spLocks/>
            </p:cNvSpPr>
            <p:nvPr/>
          </p:nvSpPr>
          <p:spPr bwMode="auto">
            <a:xfrm rot="704206">
              <a:off x="2811" y="2195"/>
              <a:ext cx="540" cy="577"/>
            </a:xfrm>
            <a:custGeom>
              <a:avLst/>
              <a:gdLst>
                <a:gd name="T0" fmla="*/ 11837 w 429"/>
                <a:gd name="T1" fmla="*/ 0 h 513"/>
                <a:gd name="T2" fmla="*/ 11837 w 429"/>
                <a:gd name="T3" fmla="*/ 0 h 513"/>
                <a:gd name="T4" fmla="*/ 11837 w 429"/>
                <a:gd name="T5" fmla="*/ 823 h 513"/>
                <a:gd name="T6" fmla="*/ 6082 w 429"/>
                <a:gd name="T7" fmla="*/ 2169 h 513"/>
                <a:gd name="T8" fmla="*/ 1457 w 429"/>
                <a:gd name="T9" fmla="*/ 2440 h 513"/>
                <a:gd name="T10" fmla="*/ 2998 w 429"/>
                <a:gd name="T11" fmla="*/ 3525 h 513"/>
                <a:gd name="T12" fmla="*/ 0 w 429"/>
                <a:gd name="T13" fmla="*/ 4360 h 513"/>
                <a:gd name="T14" fmla="*/ 2998 w 429"/>
                <a:gd name="T15" fmla="*/ 4904 h 513"/>
                <a:gd name="T16" fmla="*/ 1457 w 429"/>
                <a:gd name="T17" fmla="*/ 5989 h 513"/>
                <a:gd name="T18" fmla="*/ 16368 w 429"/>
                <a:gd name="T19" fmla="*/ 7097 h 513"/>
                <a:gd name="T20" fmla="*/ 20676 w 429"/>
                <a:gd name="T21" fmla="*/ 8677 h 513"/>
                <a:gd name="T22" fmla="*/ 16368 w 429"/>
                <a:gd name="T23" fmla="*/ 8987 h 513"/>
                <a:gd name="T24" fmla="*/ 14761 w 429"/>
                <a:gd name="T25" fmla="*/ 10900 h 513"/>
                <a:gd name="T26" fmla="*/ 10363 w 429"/>
                <a:gd name="T27" fmla="*/ 11168 h 513"/>
                <a:gd name="T28" fmla="*/ 7488 w 429"/>
                <a:gd name="T29" fmla="*/ 11980 h 513"/>
                <a:gd name="T30" fmla="*/ 13339 w 429"/>
                <a:gd name="T31" fmla="*/ 12787 h 513"/>
                <a:gd name="T32" fmla="*/ 10363 w 429"/>
                <a:gd name="T33" fmla="*/ 13620 h 513"/>
                <a:gd name="T34" fmla="*/ 14761 w 429"/>
                <a:gd name="T35" fmla="*/ 15255 h 513"/>
                <a:gd name="T36" fmla="*/ 22449 w 429"/>
                <a:gd name="T37" fmla="*/ 14453 h 513"/>
                <a:gd name="T38" fmla="*/ 25093 w 429"/>
                <a:gd name="T39" fmla="*/ 13620 h 513"/>
                <a:gd name="T40" fmla="*/ 29876 w 429"/>
                <a:gd name="T41" fmla="*/ 14149 h 513"/>
                <a:gd name="T42" fmla="*/ 38628 w 429"/>
                <a:gd name="T43" fmla="*/ 14453 h 513"/>
                <a:gd name="T44" fmla="*/ 38628 w 429"/>
                <a:gd name="T45" fmla="*/ 16601 h 513"/>
                <a:gd name="T46" fmla="*/ 41737 w 429"/>
                <a:gd name="T47" fmla="*/ 17418 h 513"/>
                <a:gd name="T48" fmla="*/ 51978 w 429"/>
                <a:gd name="T49" fmla="*/ 17418 h 513"/>
                <a:gd name="T50" fmla="*/ 62537 w 429"/>
                <a:gd name="T51" fmla="*/ 16851 h 513"/>
                <a:gd name="T52" fmla="*/ 67005 w 429"/>
                <a:gd name="T53" fmla="*/ 16048 h 513"/>
                <a:gd name="T54" fmla="*/ 73085 w 429"/>
                <a:gd name="T55" fmla="*/ 16601 h 513"/>
                <a:gd name="T56" fmla="*/ 82060 w 429"/>
                <a:gd name="T57" fmla="*/ 16307 h 513"/>
                <a:gd name="T58" fmla="*/ 86336 w 429"/>
                <a:gd name="T59" fmla="*/ 17158 h 51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29"/>
                <a:gd name="T91" fmla="*/ 0 h 513"/>
                <a:gd name="T92" fmla="*/ 429 w 429"/>
                <a:gd name="T93" fmla="*/ 513 h 51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29" h="513">
                  <a:moveTo>
                    <a:pt x="59" y="0"/>
                  </a:moveTo>
                  <a:lnTo>
                    <a:pt x="59" y="0"/>
                  </a:lnTo>
                  <a:lnTo>
                    <a:pt x="59" y="24"/>
                  </a:lnTo>
                  <a:lnTo>
                    <a:pt x="30" y="64"/>
                  </a:lnTo>
                  <a:lnTo>
                    <a:pt x="7" y="72"/>
                  </a:lnTo>
                  <a:lnTo>
                    <a:pt x="15" y="104"/>
                  </a:lnTo>
                  <a:lnTo>
                    <a:pt x="0" y="128"/>
                  </a:lnTo>
                  <a:lnTo>
                    <a:pt x="15" y="144"/>
                  </a:lnTo>
                  <a:lnTo>
                    <a:pt x="7" y="176"/>
                  </a:lnTo>
                  <a:lnTo>
                    <a:pt x="81" y="208"/>
                  </a:lnTo>
                  <a:lnTo>
                    <a:pt x="103" y="256"/>
                  </a:lnTo>
                  <a:lnTo>
                    <a:pt x="81" y="264"/>
                  </a:lnTo>
                  <a:lnTo>
                    <a:pt x="74" y="320"/>
                  </a:lnTo>
                  <a:lnTo>
                    <a:pt x="52" y="328"/>
                  </a:lnTo>
                  <a:lnTo>
                    <a:pt x="37" y="352"/>
                  </a:lnTo>
                  <a:lnTo>
                    <a:pt x="66" y="376"/>
                  </a:lnTo>
                  <a:lnTo>
                    <a:pt x="52" y="400"/>
                  </a:lnTo>
                  <a:lnTo>
                    <a:pt x="74" y="448"/>
                  </a:lnTo>
                  <a:lnTo>
                    <a:pt x="111" y="424"/>
                  </a:lnTo>
                  <a:lnTo>
                    <a:pt x="125" y="400"/>
                  </a:lnTo>
                  <a:lnTo>
                    <a:pt x="148" y="416"/>
                  </a:lnTo>
                  <a:lnTo>
                    <a:pt x="192" y="424"/>
                  </a:lnTo>
                  <a:lnTo>
                    <a:pt x="192" y="488"/>
                  </a:lnTo>
                  <a:lnTo>
                    <a:pt x="207" y="512"/>
                  </a:lnTo>
                  <a:lnTo>
                    <a:pt x="258" y="512"/>
                  </a:lnTo>
                  <a:lnTo>
                    <a:pt x="310" y="496"/>
                  </a:lnTo>
                  <a:lnTo>
                    <a:pt x="332" y="472"/>
                  </a:lnTo>
                  <a:lnTo>
                    <a:pt x="362" y="488"/>
                  </a:lnTo>
                  <a:lnTo>
                    <a:pt x="406" y="480"/>
                  </a:lnTo>
                  <a:lnTo>
                    <a:pt x="428" y="50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 rot="704206">
              <a:off x="2660" y="3031"/>
              <a:ext cx="142" cy="229"/>
            </a:xfrm>
            <a:custGeom>
              <a:avLst/>
              <a:gdLst>
                <a:gd name="T0" fmla="*/ 9266 w 120"/>
                <a:gd name="T1" fmla="*/ 8220 h 217"/>
                <a:gd name="T2" fmla="*/ 12833 w 120"/>
                <a:gd name="T3" fmla="*/ 7339 h 217"/>
                <a:gd name="T4" fmla="*/ 16409 w 120"/>
                <a:gd name="T5" fmla="*/ 6738 h 217"/>
                <a:gd name="T6" fmla="*/ 15186 w 120"/>
                <a:gd name="T7" fmla="*/ 5807 h 217"/>
                <a:gd name="T8" fmla="*/ 18642 w 120"/>
                <a:gd name="T9" fmla="*/ 5512 h 217"/>
                <a:gd name="T10" fmla="*/ 15186 w 120"/>
                <a:gd name="T11" fmla="*/ 3950 h 217"/>
                <a:gd name="T12" fmla="*/ 13889 w 120"/>
                <a:gd name="T13" fmla="*/ 2407 h 217"/>
                <a:gd name="T14" fmla="*/ 8116 w 120"/>
                <a:gd name="T15" fmla="*/ 895 h 217"/>
                <a:gd name="T16" fmla="*/ 2410 w 120"/>
                <a:gd name="T17" fmla="*/ 895 h 217"/>
                <a:gd name="T18" fmla="*/ 0 w 120"/>
                <a:gd name="T19" fmla="*/ 0 h 2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0"/>
                <a:gd name="T31" fmla="*/ 0 h 217"/>
                <a:gd name="T32" fmla="*/ 120 w 120"/>
                <a:gd name="T33" fmla="*/ 217 h 2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0" h="217">
                  <a:moveTo>
                    <a:pt x="60" y="216"/>
                  </a:moveTo>
                  <a:lnTo>
                    <a:pt x="82" y="192"/>
                  </a:lnTo>
                  <a:lnTo>
                    <a:pt x="104" y="176"/>
                  </a:lnTo>
                  <a:lnTo>
                    <a:pt x="97" y="152"/>
                  </a:lnTo>
                  <a:lnTo>
                    <a:pt x="119" y="144"/>
                  </a:lnTo>
                  <a:lnTo>
                    <a:pt x="97" y="104"/>
                  </a:lnTo>
                  <a:lnTo>
                    <a:pt x="89" y="64"/>
                  </a:lnTo>
                  <a:lnTo>
                    <a:pt x="52" y="24"/>
                  </a:lnTo>
                  <a:lnTo>
                    <a:pt x="15" y="24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Freeform 152"/>
            <p:cNvSpPr>
              <a:spLocks/>
            </p:cNvSpPr>
            <p:nvPr/>
          </p:nvSpPr>
          <p:spPr bwMode="auto">
            <a:xfrm rot="704206">
              <a:off x="2143" y="2777"/>
              <a:ext cx="396" cy="297"/>
            </a:xfrm>
            <a:custGeom>
              <a:avLst/>
              <a:gdLst>
                <a:gd name="T0" fmla="*/ 1887 w 332"/>
                <a:gd name="T1" fmla="*/ 2089 h 265"/>
                <a:gd name="T2" fmla="*/ 611 w 332"/>
                <a:gd name="T3" fmla="*/ 1742 h 265"/>
                <a:gd name="T4" fmla="*/ 1477 w 332"/>
                <a:gd name="T5" fmla="*/ 1602 h 265"/>
                <a:gd name="T6" fmla="*/ 209 w 332"/>
                <a:gd name="T7" fmla="*/ 1540 h 265"/>
                <a:gd name="T8" fmla="*/ 0 w 332"/>
                <a:gd name="T9" fmla="*/ 1540 h 265"/>
                <a:gd name="T10" fmla="*/ 0 w 332"/>
                <a:gd name="T11" fmla="*/ 1394 h 265"/>
                <a:gd name="T12" fmla="*/ 428 w 332"/>
                <a:gd name="T13" fmla="*/ 1246 h 265"/>
                <a:gd name="T14" fmla="*/ 0 w 332"/>
                <a:gd name="T15" fmla="*/ 978 h 265"/>
                <a:gd name="T16" fmla="*/ 0 w 332"/>
                <a:gd name="T17" fmla="*/ 698 h 265"/>
                <a:gd name="T18" fmla="*/ 1477 w 332"/>
                <a:gd name="T19" fmla="*/ 496 h 265"/>
                <a:gd name="T20" fmla="*/ 1238 w 332"/>
                <a:gd name="T21" fmla="*/ 280 h 265"/>
                <a:gd name="T22" fmla="*/ 1477 w 332"/>
                <a:gd name="T23" fmla="*/ 68 h 265"/>
                <a:gd name="T24" fmla="*/ 1477 w 332"/>
                <a:gd name="T25" fmla="*/ 0 h 265"/>
                <a:gd name="T26" fmla="*/ 2320 w 332"/>
                <a:gd name="T27" fmla="*/ 0 h 265"/>
                <a:gd name="T28" fmla="*/ 3991 w 332"/>
                <a:gd name="T29" fmla="*/ 136 h 265"/>
                <a:gd name="T30" fmla="*/ 5434 w 332"/>
                <a:gd name="T31" fmla="*/ 559 h 265"/>
                <a:gd name="T32" fmla="*/ 6059 w 332"/>
                <a:gd name="T33" fmla="*/ 559 h 265"/>
                <a:gd name="T34" fmla="*/ 6680 w 332"/>
                <a:gd name="T35" fmla="*/ 698 h 265"/>
                <a:gd name="T36" fmla="*/ 7351 w 332"/>
                <a:gd name="T37" fmla="*/ 627 h 265"/>
                <a:gd name="T38" fmla="*/ 8178 w 332"/>
                <a:gd name="T39" fmla="*/ 771 h 265"/>
                <a:gd name="T40" fmla="*/ 7562 w 332"/>
                <a:gd name="T41" fmla="*/ 839 h 265"/>
                <a:gd name="T42" fmla="*/ 7968 w 332"/>
                <a:gd name="T43" fmla="*/ 1110 h 265"/>
                <a:gd name="T44" fmla="*/ 9020 w 332"/>
                <a:gd name="T45" fmla="*/ 907 h 265"/>
                <a:gd name="T46" fmla="*/ 9428 w 332"/>
                <a:gd name="T47" fmla="*/ 1110 h 265"/>
                <a:gd name="T48" fmla="*/ 9428 w 332"/>
                <a:gd name="T49" fmla="*/ 1818 h 265"/>
                <a:gd name="T50" fmla="*/ 9020 w 332"/>
                <a:gd name="T51" fmla="*/ 1952 h 265"/>
                <a:gd name="T52" fmla="*/ 8815 w 332"/>
                <a:gd name="T53" fmla="*/ 2089 h 265"/>
                <a:gd name="T54" fmla="*/ 7562 w 332"/>
                <a:gd name="T55" fmla="*/ 2089 h 265"/>
                <a:gd name="T56" fmla="*/ 6680 w 332"/>
                <a:gd name="T57" fmla="*/ 2301 h 265"/>
                <a:gd name="T58" fmla="*/ 6059 w 332"/>
                <a:gd name="T59" fmla="*/ 2168 h 265"/>
                <a:gd name="T60" fmla="*/ 5852 w 332"/>
                <a:gd name="T61" fmla="*/ 1952 h 265"/>
                <a:gd name="T62" fmla="*/ 5061 w 332"/>
                <a:gd name="T63" fmla="*/ 1818 h 265"/>
                <a:gd name="T64" fmla="*/ 3132 w 332"/>
                <a:gd name="T65" fmla="*/ 2089 h 265"/>
                <a:gd name="T66" fmla="*/ 2507 w 332"/>
                <a:gd name="T67" fmla="*/ 2016 h 265"/>
                <a:gd name="T68" fmla="*/ 1887 w 332"/>
                <a:gd name="T69" fmla="*/ 2089 h 26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2"/>
                <a:gd name="T106" fmla="*/ 0 h 265"/>
                <a:gd name="T107" fmla="*/ 332 w 332"/>
                <a:gd name="T108" fmla="*/ 265 h 26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2" h="265">
                  <a:moveTo>
                    <a:pt x="66" y="240"/>
                  </a:moveTo>
                  <a:lnTo>
                    <a:pt x="22" y="200"/>
                  </a:lnTo>
                  <a:lnTo>
                    <a:pt x="52" y="184"/>
                  </a:lnTo>
                  <a:lnTo>
                    <a:pt x="7" y="176"/>
                  </a:lnTo>
                  <a:lnTo>
                    <a:pt x="0" y="176"/>
                  </a:lnTo>
                  <a:lnTo>
                    <a:pt x="0" y="160"/>
                  </a:lnTo>
                  <a:lnTo>
                    <a:pt x="15" y="144"/>
                  </a:lnTo>
                  <a:lnTo>
                    <a:pt x="0" y="112"/>
                  </a:lnTo>
                  <a:lnTo>
                    <a:pt x="0" y="80"/>
                  </a:lnTo>
                  <a:lnTo>
                    <a:pt x="52" y="56"/>
                  </a:lnTo>
                  <a:lnTo>
                    <a:pt x="44" y="32"/>
                  </a:lnTo>
                  <a:lnTo>
                    <a:pt x="52" y="8"/>
                  </a:lnTo>
                  <a:lnTo>
                    <a:pt x="52" y="0"/>
                  </a:lnTo>
                  <a:lnTo>
                    <a:pt x="81" y="0"/>
                  </a:lnTo>
                  <a:lnTo>
                    <a:pt x="140" y="16"/>
                  </a:lnTo>
                  <a:lnTo>
                    <a:pt x="191" y="64"/>
                  </a:lnTo>
                  <a:lnTo>
                    <a:pt x="213" y="64"/>
                  </a:lnTo>
                  <a:lnTo>
                    <a:pt x="235" y="80"/>
                  </a:lnTo>
                  <a:lnTo>
                    <a:pt x="258" y="72"/>
                  </a:lnTo>
                  <a:lnTo>
                    <a:pt x="287" y="88"/>
                  </a:lnTo>
                  <a:lnTo>
                    <a:pt x="265" y="96"/>
                  </a:lnTo>
                  <a:lnTo>
                    <a:pt x="280" y="128"/>
                  </a:lnTo>
                  <a:lnTo>
                    <a:pt x="316" y="104"/>
                  </a:lnTo>
                  <a:lnTo>
                    <a:pt x="331" y="128"/>
                  </a:lnTo>
                  <a:lnTo>
                    <a:pt x="331" y="208"/>
                  </a:lnTo>
                  <a:lnTo>
                    <a:pt x="316" y="224"/>
                  </a:lnTo>
                  <a:lnTo>
                    <a:pt x="309" y="240"/>
                  </a:lnTo>
                  <a:lnTo>
                    <a:pt x="265" y="240"/>
                  </a:lnTo>
                  <a:lnTo>
                    <a:pt x="235" y="264"/>
                  </a:lnTo>
                  <a:lnTo>
                    <a:pt x="213" y="248"/>
                  </a:lnTo>
                  <a:lnTo>
                    <a:pt x="206" y="224"/>
                  </a:lnTo>
                  <a:lnTo>
                    <a:pt x="177" y="208"/>
                  </a:lnTo>
                  <a:lnTo>
                    <a:pt x="110" y="240"/>
                  </a:lnTo>
                  <a:lnTo>
                    <a:pt x="88" y="232"/>
                  </a:lnTo>
                  <a:lnTo>
                    <a:pt x="66" y="24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ru-RU" sz="1400" kern="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  </a:t>
              </a:r>
              <a:endParaRPr lang="ru-RU" sz="14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157" name="Freeform 153"/>
            <p:cNvSpPr>
              <a:spLocks/>
            </p:cNvSpPr>
            <p:nvPr/>
          </p:nvSpPr>
          <p:spPr bwMode="auto">
            <a:xfrm rot="704206">
              <a:off x="2160" y="3034"/>
              <a:ext cx="521" cy="391"/>
            </a:xfrm>
            <a:custGeom>
              <a:avLst/>
              <a:gdLst>
                <a:gd name="T0" fmla="*/ 41777 w 437"/>
                <a:gd name="T1" fmla="*/ 9636 h 361"/>
                <a:gd name="T2" fmla="*/ 39088 w 437"/>
                <a:gd name="T3" fmla="*/ 8495 h 361"/>
                <a:gd name="T4" fmla="*/ 34649 w 437"/>
                <a:gd name="T5" fmla="*/ 8495 h 361"/>
                <a:gd name="T6" fmla="*/ 23066 w 437"/>
                <a:gd name="T7" fmla="*/ 8495 h 361"/>
                <a:gd name="T8" fmla="*/ 20195 w 437"/>
                <a:gd name="T9" fmla="*/ 7274 h 361"/>
                <a:gd name="T10" fmla="*/ 17272 w 437"/>
                <a:gd name="T11" fmla="*/ 7020 h 361"/>
                <a:gd name="T12" fmla="*/ 14421 w 437"/>
                <a:gd name="T13" fmla="*/ 7607 h 361"/>
                <a:gd name="T14" fmla="*/ 10146 w 437"/>
                <a:gd name="T15" fmla="*/ 7607 h 361"/>
                <a:gd name="T16" fmla="*/ 0 w 437"/>
                <a:gd name="T17" fmla="*/ 1204 h 361"/>
                <a:gd name="T18" fmla="*/ 4212 w 437"/>
                <a:gd name="T19" fmla="*/ 857 h 361"/>
                <a:gd name="T20" fmla="*/ 8510 w 437"/>
                <a:gd name="T21" fmla="*/ 1204 h 361"/>
                <a:gd name="T22" fmla="*/ 21580 w 437"/>
                <a:gd name="T23" fmla="*/ 0 h 361"/>
                <a:gd name="T24" fmla="*/ 27321 w 437"/>
                <a:gd name="T25" fmla="*/ 595 h 361"/>
                <a:gd name="T26" fmla="*/ 28787 w 437"/>
                <a:gd name="T27" fmla="*/ 1440 h 361"/>
                <a:gd name="T28" fmla="*/ 33296 w 437"/>
                <a:gd name="T29" fmla="*/ 2026 h 361"/>
                <a:gd name="T30" fmla="*/ 39088 w 437"/>
                <a:gd name="T31" fmla="*/ 1204 h 361"/>
                <a:gd name="T32" fmla="*/ 47757 w 437"/>
                <a:gd name="T33" fmla="*/ 1204 h 361"/>
                <a:gd name="T34" fmla="*/ 48881 w 437"/>
                <a:gd name="T35" fmla="*/ 595 h 361"/>
                <a:gd name="T36" fmla="*/ 51978 w 437"/>
                <a:gd name="T37" fmla="*/ 0 h 361"/>
                <a:gd name="T38" fmla="*/ 53196 w 437"/>
                <a:gd name="T39" fmla="*/ 0 h 361"/>
                <a:gd name="T40" fmla="*/ 56251 w 437"/>
                <a:gd name="T41" fmla="*/ 1204 h 361"/>
                <a:gd name="T42" fmla="*/ 63421 w 437"/>
                <a:gd name="T43" fmla="*/ 2326 h 361"/>
                <a:gd name="T44" fmla="*/ 63421 w 437"/>
                <a:gd name="T45" fmla="*/ 3518 h 361"/>
                <a:gd name="T46" fmla="*/ 66403 w 437"/>
                <a:gd name="T47" fmla="*/ 4372 h 361"/>
                <a:gd name="T48" fmla="*/ 66403 w 437"/>
                <a:gd name="T49" fmla="*/ 4664 h 361"/>
                <a:gd name="T50" fmla="*/ 76480 w 437"/>
                <a:gd name="T51" fmla="*/ 5258 h 361"/>
                <a:gd name="T52" fmla="*/ 69338 w 437"/>
                <a:gd name="T53" fmla="*/ 7020 h 361"/>
                <a:gd name="T54" fmla="*/ 74999 w 437"/>
                <a:gd name="T55" fmla="*/ 8200 h 361"/>
                <a:gd name="T56" fmla="*/ 76480 w 437"/>
                <a:gd name="T57" fmla="*/ 7274 h 361"/>
                <a:gd name="T58" fmla="*/ 79334 w 437"/>
                <a:gd name="T59" fmla="*/ 7274 h 361"/>
                <a:gd name="T60" fmla="*/ 77940 w 437"/>
                <a:gd name="T61" fmla="*/ 8495 h 361"/>
                <a:gd name="T62" fmla="*/ 85148 w 437"/>
                <a:gd name="T63" fmla="*/ 9931 h 361"/>
                <a:gd name="T64" fmla="*/ 80929 w 437"/>
                <a:gd name="T65" fmla="*/ 10216 h 361"/>
                <a:gd name="T66" fmla="*/ 80929 w 437"/>
                <a:gd name="T67" fmla="*/ 10855 h 361"/>
                <a:gd name="T68" fmla="*/ 82151 w 437"/>
                <a:gd name="T69" fmla="*/ 11133 h 361"/>
                <a:gd name="T70" fmla="*/ 80929 w 437"/>
                <a:gd name="T71" fmla="*/ 12248 h 361"/>
                <a:gd name="T72" fmla="*/ 72281 w 437"/>
                <a:gd name="T73" fmla="*/ 12248 h 361"/>
                <a:gd name="T74" fmla="*/ 64956 w 437"/>
                <a:gd name="T75" fmla="*/ 13157 h 361"/>
                <a:gd name="T76" fmla="*/ 62204 w 437"/>
                <a:gd name="T77" fmla="*/ 12581 h 361"/>
                <a:gd name="T78" fmla="*/ 59134 w 437"/>
                <a:gd name="T79" fmla="*/ 11681 h 361"/>
                <a:gd name="T80" fmla="*/ 54834 w 437"/>
                <a:gd name="T81" fmla="*/ 12248 h 361"/>
                <a:gd name="T82" fmla="*/ 48881 w 437"/>
                <a:gd name="T83" fmla="*/ 11412 h 361"/>
                <a:gd name="T84" fmla="*/ 47757 w 437"/>
                <a:gd name="T85" fmla="*/ 10526 h 361"/>
                <a:gd name="T86" fmla="*/ 44619 w 437"/>
                <a:gd name="T87" fmla="*/ 10216 h 361"/>
                <a:gd name="T88" fmla="*/ 41777 w 437"/>
                <a:gd name="T89" fmla="*/ 9636 h 36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37"/>
                <a:gd name="T136" fmla="*/ 0 h 361"/>
                <a:gd name="T137" fmla="*/ 437 w 437"/>
                <a:gd name="T138" fmla="*/ 361 h 36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37" h="361">
                  <a:moveTo>
                    <a:pt x="214" y="264"/>
                  </a:moveTo>
                  <a:lnTo>
                    <a:pt x="200" y="232"/>
                  </a:lnTo>
                  <a:lnTo>
                    <a:pt x="177" y="232"/>
                  </a:lnTo>
                  <a:lnTo>
                    <a:pt x="118" y="232"/>
                  </a:lnTo>
                  <a:lnTo>
                    <a:pt x="103" y="200"/>
                  </a:lnTo>
                  <a:lnTo>
                    <a:pt x="89" y="192"/>
                  </a:lnTo>
                  <a:lnTo>
                    <a:pt x="74" y="208"/>
                  </a:lnTo>
                  <a:lnTo>
                    <a:pt x="52" y="208"/>
                  </a:lnTo>
                  <a:lnTo>
                    <a:pt x="0" y="32"/>
                  </a:lnTo>
                  <a:lnTo>
                    <a:pt x="22" y="24"/>
                  </a:lnTo>
                  <a:lnTo>
                    <a:pt x="44" y="32"/>
                  </a:lnTo>
                  <a:lnTo>
                    <a:pt x="111" y="0"/>
                  </a:lnTo>
                  <a:lnTo>
                    <a:pt x="140" y="16"/>
                  </a:lnTo>
                  <a:lnTo>
                    <a:pt x="148" y="40"/>
                  </a:lnTo>
                  <a:lnTo>
                    <a:pt x="170" y="56"/>
                  </a:lnTo>
                  <a:lnTo>
                    <a:pt x="200" y="32"/>
                  </a:lnTo>
                  <a:lnTo>
                    <a:pt x="244" y="32"/>
                  </a:lnTo>
                  <a:lnTo>
                    <a:pt x="251" y="16"/>
                  </a:lnTo>
                  <a:lnTo>
                    <a:pt x="266" y="0"/>
                  </a:lnTo>
                  <a:lnTo>
                    <a:pt x="273" y="0"/>
                  </a:lnTo>
                  <a:lnTo>
                    <a:pt x="288" y="32"/>
                  </a:lnTo>
                  <a:lnTo>
                    <a:pt x="325" y="64"/>
                  </a:lnTo>
                  <a:lnTo>
                    <a:pt x="325" y="96"/>
                  </a:lnTo>
                  <a:lnTo>
                    <a:pt x="340" y="120"/>
                  </a:lnTo>
                  <a:lnTo>
                    <a:pt x="340" y="128"/>
                  </a:lnTo>
                  <a:lnTo>
                    <a:pt x="392" y="144"/>
                  </a:lnTo>
                  <a:lnTo>
                    <a:pt x="355" y="192"/>
                  </a:lnTo>
                  <a:lnTo>
                    <a:pt x="384" y="224"/>
                  </a:lnTo>
                  <a:lnTo>
                    <a:pt x="392" y="200"/>
                  </a:lnTo>
                  <a:lnTo>
                    <a:pt x="407" y="200"/>
                  </a:lnTo>
                  <a:lnTo>
                    <a:pt x="399" y="232"/>
                  </a:lnTo>
                  <a:lnTo>
                    <a:pt x="436" y="272"/>
                  </a:lnTo>
                  <a:lnTo>
                    <a:pt x="414" y="280"/>
                  </a:lnTo>
                  <a:lnTo>
                    <a:pt x="414" y="296"/>
                  </a:lnTo>
                  <a:lnTo>
                    <a:pt x="421" y="304"/>
                  </a:lnTo>
                  <a:lnTo>
                    <a:pt x="414" y="336"/>
                  </a:lnTo>
                  <a:lnTo>
                    <a:pt x="370" y="336"/>
                  </a:lnTo>
                  <a:lnTo>
                    <a:pt x="333" y="360"/>
                  </a:lnTo>
                  <a:lnTo>
                    <a:pt x="318" y="344"/>
                  </a:lnTo>
                  <a:lnTo>
                    <a:pt x="303" y="320"/>
                  </a:lnTo>
                  <a:lnTo>
                    <a:pt x="281" y="336"/>
                  </a:lnTo>
                  <a:lnTo>
                    <a:pt x="251" y="312"/>
                  </a:lnTo>
                  <a:lnTo>
                    <a:pt x="244" y="288"/>
                  </a:lnTo>
                  <a:lnTo>
                    <a:pt x="229" y="280"/>
                  </a:lnTo>
                  <a:lnTo>
                    <a:pt x="214" y="26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600" b="1" ker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8" name="Freeform 154"/>
            <p:cNvSpPr>
              <a:spLocks/>
            </p:cNvSpPr>
            <p:nvPr/>
          </p:nvSpPr>
          <p:spPr bwMode="auto">
            <a:xfrm rot="704206">
              <a:off x="2410" y="3192"/>
              <a:ext cx="151" cy="154"/>
            </a:xfrm>
            <a:custGeom>
              <a:avLst/>
              <a:gdLst>
                <a:gd name="T0" fmla="*/ 28628 w 126"/>
                <a:gd name="T1" fmla="*/ 0 h 137"/>
                <a:gd name="T2" fmla="*/ 26860 w 126"/>
                <a:gd name="T3" fmla="*/ 253 h 137"/>
                <a:gd name="T4" fmla="*/ 23289 w 126"/>
                <a:gd name="T5" fmla="*/ 253 h 137"/>
                <a:gd name="T6" fmla="*/ 20077 w 126"/>
                <a:gd name="T7" fmla="*/ 1340 h 137"/>
                <a:gd name="T8" fmla="*/ 11707 w 126"/>
                <a:gd name="T9" fmla="*/ 2404 h 137"/>
                <a:gd name="T10" fmla="*/ 3437 w 126"/>
                <a:gd name="T11" fmla="*/ 2691 h 137"/>
                <a:gd name="T12" fmla="*/ 1542 w 126"/>
                <a:gd name="T13" fmla="*/ 3186 h 137"/>
                <a:gd name="T14" fmla="*/ 4936 w 126"/>
                <a:gd name="T15" fmla="*/ 3767 h 137"/>
                <a:gd name="T16" fmla="*/ 0 w 126"/>
                <a:gd name="T17" fmla="*/ 4524 h 1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"/>
                <a:gd name="T28" fmla="*/ 0 h 137"/>
                <a:gd name="T29" fmla="*/ 126 w 126"/>
                <a:gd name="T30" fmla="*/ 137 h 1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" h="137">
                  <a:moveTo>
                    <a:pt x="125" y="0"/>
                  </a:moveTo>
                  <a:lnTo>
                    <a:pt x="118" y="8"/>
                  </a:lnTo>
                  <a:lnTo>
                    <a:pt x="103" y="8"/>
                  </a:lnTo>
                  <a:lnTo>
                    <a:pt x="88" y="40"/>
                  </a:lnTo>
                  <a:lnTo>
                    <a:pt x="52" y="72"/>
                  </a:lnTo>
                  <a:lnTo>
                    <a:pt x="15" y="80"/>
                  </a:lnTo>
                  <a:lnTo>
                    <a:pt x="7" y="96"/>
                  </a:lnTo>
                  <a:lnTo>
                    <a:pt x="22" y="112"/>
                  </a:lnTo>
                  <a:lnTo>
                    <a:pt x="0" y="13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Freeform 155"/>
            <p:cNvSpPr>
              <a:spLocks/>
            </p:cNvSpPr>
            <p:nvPr/>
          </p:nvSpPr>
          <p:spPr bwMode="auto">
            <a:xfrm rot="704206">
              <a:off x="1976" y="2573"/>
              <a:ext cx="245" cy="387"/>
            </a:xfrm>
            <a:custGeom>
              <a:avLst/>
              <a:gdLst>
                <a:gd name="T0" fmla="*/ 44419 w 216"/>
                <a:gd name="T1" fmla="*/ 4277 h 345"/>
                <a:gd name="T2" fmla="*/ 44419 w 216"/>
                <a:gd name="T3" fmla="*/ 4528 h 345"/>
                <a:gd name="T4" fmla="*/ 42888 w 216"/>
                <a:gd name="T5" fmla="*/ 5256 h 345"/>
                <a:gd name="T6" fmla="*/ 44419 w 216"/>
                <a:gd name="T7" fmla="*/ 5986 h 345"/>
                <a:gd name="T8" fmla="*/ 33653 w 216"/>
                <a:gd name="T9" fmla="*/ 6772 h 345"/>
                <a:gd name="T10" fmla="*/ 33653 w 216"/>
                <a:gd name="T11" fmla="*/ 7793 h 345"/>
                <a:gd name="T12" fmla="*/ 36684 w 216"/>
                <a:gd name="T13" fmla="*/ 8780 h 345"/>
                <a:gd name="T14" fmla="*/ 33653 w 216"/>
                <a:gd name="T15" fmla="*/ 9268 h 345"/>
                <a:gd name="T16" fmla="*/ 33653 w 216"/>
                <a:gd name="T17" fmla="*/ 9806 h 345"/>
                <a:gd name="T18" fmla="*/ 21431 w 216"/>
                <a:gd name="T19" fmla="*/ 10784 h 345"/>
                <a:gd name="T20" fmla="*/ 16878 w 216"/>
                <a:gd name="T21" fmla="*/ 10572 h 345"/>
                <a:gd name="T22" fmla="*/ 16878 w 216"/>
                <a:gd name="T23" fmla="*/ 9806 h 345"/>
                <a:gd name="T24" fmla="*/ 21431 w 216"/>
                <a:gd name="T25" fmla="*/ 9806 h 345"/>
                <a:gd name="T26" fmla="*/ 7687 w 216"/>
                <a:gd name="T27" fmla="*/ 8262 h 345"/>
                <a:gd name="T28" fmla="*/ 0 w 216"/>
                <a:gd name="T29" fmla="*/ 8523 h 345"/>
                <a:gd name="T30" fmla="*/ 4511 w 216"/>
                <a:gd name="T31" fmla="*/ 7525 h 345"/>
                <a:gd name="T32" fmla="*/ 3162 w 216"/>
                <a:gd name="T33" fmla="*/ 6247 h 345"/>
                <a:gd name="T34" fmla="*/ 1484 w 216"/>
                <a:gd name="T35" fmla="*/ 5986 h 345"/>
                <a:gd name="T36" fmla="*/ 3162 w 216"/>
                <a:gd name="T37" fmla="*/ 5006 h 345"/>
                <a:gd name="T38" fmla="*/ 7687 w 216"/>
                <a:gd name="T39" fmla="*/ 4757 h 345"/>
                <a:gd name="T40" fmla="*/ 7687 w 216"/>
                <a:gd name="T41" fmla="*/ 4037 h 345"/>
                <a:gd name="T42" fmla="*/ 13879 w 216"/>
                <a:gd name="T43" fmla="*/ 3770 h 345"/>
                <a:gd name="T44" fmla="*/ 13879 w 216"/>
                <a:gd name="T45" fmla="*/ 2772 h 345"/>
                <a:gd name="T46" fmla="*/ 9182 w 216"/>
                <a:gd name="T47" fmla="*/ 2026 h 345"/>
                <a:gd name="T48" fmla="*/ 9182 w 216"/>
                <a:gd name="T49" fmla="*/ 755 h 345"/>
                <a:gd name="T50" fmla="*/ 15088 w 216"/>
                <a:gd name="T51" fmla="*/ 0 h 345"/>
                <a:gd name="T52" fmla="*/ 16878 w 216"/>
                <a:gd name="T53" fmla="*/ 239 h 345"/>
                <a:gd name="T54" fmla="*/ 16878 w 216"/>
                <a:gd name="T55" fmla="*/ 1251 h 345"/>
                <a:gd name="T56" fmla="*/ 26041 w 216"/>
                <a:gd name="T57" fmla="*/ 1766 h 345"/>
                <a:gd name="T58" fmla="*/ 29193 w 216"/>
                <a:gd name="T59" fmla="*/ 1251 h 345"/>
                <a:gd name="T60" fmla="*/ 33653 w 216"/>
                <a:gd name="T61" fmla="*/ 1766 h 345"/>
                <a:gd name="T62" fmla="*/ 41223 w 216"/>
                <a:gd name="T63" fmla="*/ 755 h 345"/>
                <a:gd name="T64" fmla="*/ 41223 w 216"/>
                <a:gd name="T65" fmla="*/ 994 h 345"/>
                <a:gd name="T66" fmla="*/ 42888 w 216"/>
                <a:gd name="T67" fmla="*/ 2772 h 345"/>
                <a:gd name="T68" fmla="*/ 44419 w 216"/>
                <a:gd name="T69" fmla="*/ 4277 h 34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16"/>
                <a:gd name="T106" fmla="*/ 0 h 345"/>
                <a:gd name="T107" fmla="*/ 216 w 216"/>
                <a:gd name="T108" fmla="*/ 345 h 34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16" h="345">
                  <a:moveTo>
                    <a:pt x="215" y="136"/>
                  </a:moveTo>
                  <a:lnTo>
                    <a:pt x="215" y="144"/>
                  </a:lnTo>
                  <a:lnTo>
                    <a:pt x="208" y="168"/>
                  </a:lnTo>
                  <a:lnTo>
                    <a:pt x="215" y="192"/>
                  </a:lnTo>
                  <a:lnTo>
                    <a:pt x="163" y="216"/>
                  </a:lnTo>
                  <a:lnTo>
                    <a:pt x="163" y="248"/>
                  </a:lnTo>
                  <a:lnTo>
                    <a:pt x="178" y="280"/>
                  </a:lnTo>
                  <a:lnTo>
                    <a:pt x="163" y="296"/>
                  </a:lnTo>
                  <a:lnTo>
                    <a:pt x="163" y="312"/>
                  </a:lnTo>
                  <a:lnTo>
                    <a:pt x="104" y="344"/>
                  </a:lnTo>
                  <a:lnTo>
                    <a:pt x="82" y="336"/>
                  </a:lnTo>
                  <a:lnTo>
                    <a:pt x="82" y="312"/>
                  </a:lnTo>
                  <a:lnTo>
                    <a:pt x="104" y="312"/>
                  </a:lnTo>
                  <a:lnTo>
                    <a:pt x="37" y="264"/>
                  </a:lnTo>
                  <a:lnTo>
                    <a:pt x="0" y="272"/>
                  </a:lnTo>
                  <a:lnTo>
                    <a:pt x="22" y="240"/>
                  </a:lnTo>
                  <a:lnTo>
                    <a:pt x="15" y="200"/>
                  </a:lnTo>
                  <a:lnTo>
                    <a:pt x="7" y="192"/>
                  </a:lnTo>
                  <a:lnTo>
                    <a:pt x="15" y="160"/>
                  </a:lnTo>
                  <a:lnTo>
                    <a:pt x="37" y="152"/>
                  </a:lnTo>
                  <a:lnTo>
                    <a:pt x="37" y="128"/>
                  </a:lnTo>
                  <a:lnTo>
                    <a:pt x="67" y="120"/>
                  </a:lnTo>
                  <a:lnTo>
                    <a:pt x="67" y="88"/>
                  </a:lnTo>
                  <a:lnTo>
                    <a:pt x="44" y="64"/>
                  </a:lnTo>
                  <a:lnTo>
                    <a:pt x="44" y="24"/>
                  </a:lnTo>
                  <a:lnTo>
                    <a:pt x="74" y="0"/>
                  </a:lnTo>
                  <a:lnTo>
                    <a:pt x="82" y="8"/>
                  </a:lnTo>
                  <a:lnTo>
                    <a:pt x="82" y="40"/>
                  </a:lnTo>
                  <a:lnTo>
                    <a:pt x="126" y="56"/>
                  </a:lnTo>
                  <a:lnTo>
                    <a:pt x="141" y="40"/>
                  </a:lnTo>
                  <a:lnTo>
                    <a:pt x="163" y="56"/>
                  </a:lnTo>
                  <a:lnTo>
                    <a:pt x="200" y="24"/>
                  </a:lnTo>
                  <a:lnTo>
                    <a:pt x="200" y="32"/>
                  </a:lnTo>
                  <a:lnTo>
                    <a:pt x="208" y="88"/>
                  </a:lnTo>
                  <a:lnTo>
                    <a:pt x="215" y="136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" name="Freeform 157"/>
            <p:cNvSpPr>
              <a:spLocks/>
            </p:cNvSpPr>
            <p:nvPr/>
          </p:nvSpPr>
          <p:spPr bwMode="auto">
            <a:xfrm rot="704206">
              <a:off x="1318" y="1395"/>
              <a:ext cx="1031" cy="596"/>
            </a:xfrm>
            <a:custGeom>
              <a:avLst/>
              <a:gdLst>
                <a:gd name="T0" fmla="*/ 94996 w 859"/>
                <a:gd name="T1" fmla="*/ 8176 h 529"/>
                <a:gd name="T2" fmla="*/ 100735 w 859"/>
                <a:gd name="T3" fmla="*/ 8176 h 529"/>
                <a:gd name="T4" fmla="*/ 134305 w 859"/>
                <a:gd name="T5" fmla="*/ 11428 h 529"/>
                <a:gd name="T6" fmla="*/ 145367 w 859"/>
                <a:gd name="T7" fmla="*/ 10902 h 529"/>
                <a:gd name="T8" fmla="*/ 153692 w 859"/>
                <a:gd name="T9" fmla="*/ 10343 h 529"/>
                <a:gd name="T10" fmla="*/ 160646 w 859"/>
                <a:gd name="T11" fmla="*/ 10098 h 529"/>
                <a:gd name="T12" fmla="*/ 159351 w 859"/>
                <a:gd name="T13" fmla="*/ 8987 h 529"/>
                <a:gd name="T14" fmla="*/ 162265 w 859"/>
                <a:gd name="T15" fmla="*/ 7323 h 529"/>
                <a:gd name="T16" fmla="*/ 146755 w 859"/>
                <a:gd name="T17" fmla="*/ 5746 h 529"/>
                <a:gd name="T18" fmla="*/ 141249 w 859"/>
                <a:gd name="T19" fmla="*/ 3243 h 529"/>
                <a:gd name="T20" fmla="*/ 143886 w 859"/>
                <a:gd name="T21" fmla="*/ 5989 h 529"/>
                <a:gd name="T22" fmla="*/ 139748 w 859"/>
                <a:gd name="T23" fmla="*/ 7905 h 529"/>
                <a:gd name="T24" fmla="*/ 132858 w 859"/>
                <a:gd name="T25" fmla="*/ 8176 h 529"/>
                <a:gd name="T26" fmla="*/ 135568 w 859"/>
                <a:gd name="T27" fmla="*/ 6511 h 529"/>
                <a:gd name="T28" fmla="*/ 120133 w 859"/>
                <a:gd name="T29" fmla="*/ 6265 h 529"/>
                <a:gd name="T30" fmla="*/ 110334 w 859"/>
                <a:gd name="T31" fmla="*/ 5989 h 529"/>
                <a:gd name="T32" fmla="*/ 118913 w 859"/>
                <a:gd name="T33" fmla="*/ 4905 h 529"/>
                <a:gd name="T34" fmla="*/ 107812 w 859"/>
                <a:gd name="T35" fmla="*/ 5406 h 529"/>
                <a:gd name="T36" fmla="*/ 92168 w 859"/>
                <a:gd name="T37" fmla="*/ 4615 h 529"/>
                <a:gd name="T38" fmla="*/ 85186 w 859"/>
                <a:gd name="T39" fmla="*/ 4615 h 529"/>
                <a:gd name="T40" fmla="*/ 73970 w 859"/>
                <a:gd name="T41" fmla="*/ 5147 h 529"/>
                <a:gd name="T42" fmla="*/ 83871 w 859"/>
                <a:gd name="T43" fmla="*/ 3799 h 529"/>
                <a:gd name="T44" fmla="*/ 75401 w 859"/>
                <a:gd name="T45" fmla="*/ 0 h 529"/>
                <a:gd name="T46" fmla="*/ 68450 w 859"/>
                <a:gd name="T47" fmla="*/ 3001 h 529"/>
                <a:gd name="T48" fmla="*/ 64330 w 859"/>
                <a:gd name="T49" fmla="*/ 4905 h 529"/>
                <a:gd name="T50" fmla="*/ 57308 w 859"/>
                <a:gd name="T51" fmla="*/ 3525 h 529"/>
                <a:gd name="T52" fmla="*/ 39216 w 859"/>
                <a:gd name="T53" fmla="*/ 4361 h 529"/>
                <a:gd name="T54" fmla="*/ 30871 w 859"/>
                <a:gd name="T55" fmla="*/ 4361 h 529"/>
                <a:gd name="T56" fmla="*/ 22301 w 859"/>
                <a:gd name="T57" fmla="*/ 3525 h 529"/>
                <a:gd name="T58" fmla="*/ 15193 w 859"/>
                <a:gd name="T59" fmla="*/ 4905 h 529"/>
                <a:gd name="T60" fmla="*/ 8270 w 859"/>
                <a:gd name="T61" fmla="*/ 6265 h 529"/>
                <a:gd name="T62" fmla="*/ 8270 w 859"/>
                <a:gd name="T63" fmla="*/ 8700 h 529"/>
                <a:gd name="T64" fmla="*/ 0 w 859"/>
                <a:gd name="T65" fmla="*/ 9785 h 529"/>
                <a:gd name="T66" fmla="*/ 11086 w 859"/>
                <a:gd name="T67" fmla="*/ 13327 h 529"/>
                <a:gd name="T68" fmla="*/ 18094 w 859"/>
                <a:gd name="T69" fmla="*/ 14150 h 529"/>
                <a:gd name="T70" fmla="*/ 33504 w 859"/>
                <a:gd name="T71" fmla="*/ 15513 h 529"/>
                <a:gd name="T72" fmla="*/ 43317 w 859"/>
                <a:gd name="T73" fmla="*/ 16860 h 529"/>
                <a:gd name="T74" fmla="*/ 46241 w 859"/>
                <a:gd name="T75" fmla="*/ 17419 h 529"/>
                <a:gd name="T76" fmla="*/ 51623 w 859"/>
                <a:gd name="T77" fmla="*/ 16321 h 529"/>
                <a:gd name="T78" fmla="*/ 57308 w 859"/>
                <a:gd name="T79" fmla="*/ 14453 h 529"/>
                <a:gd name="T80" fmla="*/ 48859 w 859"/>
                <a:gd name="T81" fmla="*/ 14150 h 529"/>
                <a:gd name="T82" fmla="*/ 57308 w 859"/>
                <a:gd name="T83" fmla="*/ 11428 h 529"/>
                <a:gd name="T84" fmla="*/ 54470 w 859"/>
                <a:gd name="T85" fmla="*/ 9785 h 529"/>
                <a:gd name="T86" fmla="*/ 67239 w 859"/>
                <a:gd name="T87" fmla="*/ 11705 h 529"/>
                <a:gd name="T88" fmla="*/ 75401 w 859"/>
                <a:gd name="T89" fmla="*/ 11984 h 529"/>
                <a:gd name="T90" fmla="*/ 78121 w 859"/>
                <a:gd name="T91" fmla="*/ 10098 h 529"/>
                <a:gd name="T92" fmla="*/ 81093 w 859"/>
                <a:gd name="T93" fmla="*/ 8453 h 52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59"/>
                <a:gd name="T142" fmla="*/ 0 h 529"/>
                <a:gd name="T143" fmla="*/ 859 w 859"/>
                <a:gd name="T144" fmla="*/ 529 h 52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59" h="529">
                  <a:moveTo>
                    <a:pt x="429" y="248"/>
                  </a:moveTo>
                  <a:lnTo>
                    <a:pt x="503" y="240"/>
                  </a:lnTo>
                  <a:lnTo>
                    <a:pt x="510" y="232"/>
                  </a:lnTo>
                  <a:lnTo>
                    <a:pt x="533" y="240"/>
                  </a:lnTo>
                  <a:lnTo>
                    <a:pt x="621" y="296"/>
                  </a:lnTo>
                  <a:lnTo>
                    <a:pt x="710" y="336"/>
                  </a:lnTo>
                  <a:lnTo>
                    <a:pt x="755" y="336"/>
                  </a:lnTo>
                  <a:lnTo>
                    <a:pt x="769" y="320"/>
                  </a:lnTo>
                  <a:lnTo>
                    <a:pt x="799" y="320"/>
                  </a:lnTo>
                  <a:lnTo>
                    <a:pt x="814" y="304"/>
                  </a:lnTo>
                  <a:lnTo>
                    <a:pt x="843" y="296"/>
                  </a:lnTo>
                  <a:lnTo>
                    <a:pt x="851" y="296"/>
                  </a:lnTo>
                  <a:lnTo>
                    <a:pt x="858" y="280"/>
                  </a:lnTo>
                  <a:lnTo>
                    <a:pt x="843" y="264"/>
                  </a:lnTo>
                  <a:lnTo>
                    <a:pt x="858" y="248"/>
                  </a:lnTo>
                  <a:lnTo>
                    <a:pt x="858" y="216"/>
                  </a:lnTo>
                  <a:lnTo>
                    <a:pt x="806" y="168"/>
                  </a:lnTo>
                  <a:lnTo>
                    <a:pt x="777" y="168"/>
                  </a:lnTo>
                  <a:lnTo>
                    <a:pt x="777" y="120"/>
                  </a:lnTo>
                  <a:lnTo>
                    <a:pt x="747" y="96"/>
                  </a:lnTo>
                  <a:lnTo>
                    <a:pt x="747" y="128"/>
                  </a:lnTo>
                  <a:lnTo>
                    <a:pt x="762" y="176"/>
                  </a:lnTo>
                  <a:lnTo>
                    <a:pt x="762" y="216"/>
                  </a:lnTo>
                  <a:lnTo>
                    <a:pt x="740" y="232"/>
                  </a:lnTo>
                  <a:lnTo>
                    <a:pt x="725" y="256"/>
                  </a:lnTo>
                  <a:lnTo>
                    <a:pt x="703" y="240"/>
                  </a:lnTo>
                  <a:lnTo>
                    <a:pt x="725" y="224"/>
                  </a:lnTo>
                  <a:lnTo>
                    <a:pt x="718" y="192"/>
                  </a:lnTo>
                  <a:lnTo>
                    <a:pt x="673" y="200"/>
                  </a:lnTo>
                  <a:lnTo>
                    <a:pt x="636" y="184"/>
                  </a:lnTo>
                  <a:lnTo>
                    <a:pt x="607" y="200"/>
                  </a:lnTo>
                  <a:lnTo>
                    <a:pt x="584" y="176"/>
                  </a:lnTo>
                  <a:lnTo>
                    <a:pt x="629" y="168"/>
                  </a:lnTo>
                  <a:lnTo>
                    <a:pt x="629" y="144"/>
                  </a:lnTo>
                  <a:lnTo>
                    <a:pt x="584" y="136"/>
                  </a:lnTo>
                  <a:lnTo>
                    <a:pt x="570" y="160"/>
                  </a:lnTo>
                  <a:lnTo>
                    <a:pt x="555" y="144"/>
                  </a:lnTo>
                  <a:lnTo>
                    <a:pt x="488" y="136"/>
                  </a:lnTo>
                  <a:lnTo>
                    <a:pt x="473" y="152"/>
                  </a:lnTo>
                  <a:lnTo>
                    <a:pt x="451" y="136"/>
                  </a:lnTo>
                  <a:lnTo>
                    <a:pt x="429" y="168"/>
                  </a:lnTo>
                  <a:lnTo>
                    <a:pt x="392" y="152"/>
                  </a:lnTo>
                  <a:lnTo>
                    <a:pt x="407" y="104"/>
                  </a:lnTo>
                  <a:lnTo>
                    <a:pt x="444" y="112"/>
                  </a:lnTo>
                  <a:lnTo>
                    <a:pt x="451" y="56"/>
                  </a:lnTo>
                  <a:lnTo>
                    <a:pt x="399" y="0"/>
                  </a:lnTo>
                  <a:lnTo>
                    <a:pt x="407" y="56"/>
                  </a:lnTo>
                  <a:lnTo>
                    <a:pt x="362" y="88"/>
                  </a:lnTo>
                  <a:lnTo>
                    <a:pt x="355" y="136"/>
                  </a:lnTo>
                  <a:lnTo>
                    <a:pt x="340" y="144"/>
                  </a:lnTo>
                  <a:lnTo>
                    <a:pt x="333" y="152"/>
                  </a:lnTo>
                  <a:lnTo>
                    <a:pt x="303" y="104"/>
                  </a:lnTo>
                  <a:lnTo>
                    <a:pt x="244" y="104"/>
                  </a:lnTo>
                  <a:lnTo>
                    <a:pt x="207" y="128"/>
                  </a:lnTo>
                  <a:lnTo>
                    <a:pt x="192" y="168"/>
                  </a:lnTo>
                  <a:lnTo>
                    <a:pt x="163" y="128"/>
                  </a:lnTo>
                  <a:lnTo>
                    <a:pt x="141" y="80"/>
                  </a:lnTo>
                  <a:lnTo>
                    <a:pt x="118" y="104"/>
                  </a:lnTo>
                  <a:lnTo>
                    <a:pt x="126" y="152"/>
                  </a:lnTo>
                  <a:lnTo>
                    <a:pt x="81" y="144"/>
                  </a:lnTo>
                  <a:lnTo>
                    <a:pt x="67" y="144"/>
                  </a:lnTo>
                  <a:lnTo>
                    <a:pt x="44" y="184"/>
                  </a:lnTo>
                  <a:lnTo>
                    <a:pt x="59" y="208"/>
                  </a:lnTo>
                  <a:lnTo>
                    <a:pt x="44" y="256"/>
                  </a:lnTo>
                  <a:lnTo>
                    <a:pt x="15" y="280"/>
                  </a:lnTo>
                  <a:lnTo>
                    <a:pt x="0" y="288"/>
                  </a:lnTo>
                  <a:lnTo>
                    <a:pt x="7" y="336"/>
                  </a:lnTo>
                  <a:lnTo>
                    <a:pt x="59" y="392"/>
                  </a:lnTo>
                  <a:lnTo>
                    <a:pt x="89" y="392"/>
                  </a:lnTo>
                  <a:lnTo>
                    <a:pt x="96" y="416"/>
                  </a:lnTo>
                  <a:lnTo>
                    <a:pt x="126" y="424"/>
                  </a:lnTo>
                  <a:lnTo>
                    <a:pt x="178" y="456"/>
                  </a:lnTo>
                  <a:lnTo>
                    <a:pt x="192" y="488"/>
                  </a:lnTo>
                  <a:lnTo>
                    <a:pt x="229" y="496"/>
                  </a:lnTo>
                  <a:lnTo>
                    <a:pt x="229" y="528"/>
                  </a:lnTo>
                  <a:lnTo>
                    <a:pt x="244" y="512"/>
                  </a:lnTo>
                  <a:lnTo>
                    <a:pt x="281" y="512"/>
                  </a:lnTo>
                  <a:lnTo>
                    <a:pt x="274" y="480"/>
                  </a:lnTo>
                  <a:lnTo>
                    <a:pt x="333" y="440"/>
                  </a:lnTo>
                  <a:lnTo>
                    <a:pt x="303" y="424"/>
                  </a:lnTo>
                  <a:lnTo>
                    <a:pt x="281" y="440"/>
                  </a:lnTo>
                  <a:lnTo>
                    <a:pt x="259" y="416"/>
                  </a:lnTo>
                  <a:lnTo>
                    <a:pt x="281" y="392"/>
                  </a:lnTo>
                  <a:lnTo>
                    <a:pt x="303" y="336"/>
                  </a:lnTo>
                  <a:lnTo>
                    <a:pt x="281" y="304"/>
                  </a:lnTo>
                  <a:lnTo>
                    <a:pt x="288" y="288"/>
                  </a:lnTo>
                  <a:lnTo>
                    <a:pt x="333" y="312"/>
                  </a:lnTo>
                  <a:lnTo>
                    <a:pt x="355" y="344"/>
                  </a:lnTo>
                  <a:lnTo>
                    <a:pt x="385" y="336"/>
                  </a:lnTo>
                  <a:lnTo>
                    <a:pt x="399" y="352"/>
                  </a:lnTo>
                  <a:lnTo>
                    <a:pt x="414" y="336"/>
                  </a:lnTo>
                  <a:lnTo>
                    <a:pt x="414" y="296"/>
                  </a:lnTo>
                  <a:lnTo>
                    <a:pt x="399" y="280"/>
                  </a:lnTo>
                  <a:lnTo>
                    <a:pt x="429" y="24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2" name="Freeform 158" descr="Широкий диагональный 2"/>
            <p:cNvSpPr>
              <a:spLocks/>
            </p:cNvSpPr>
            <p:nvPr/>
          </p:nvSpPr>
          <p:spPr bwMode="auto">
            <a:xfrm rot="704206">
              <a:off x="1662" y="2534"/>
              <a:ext cx="245" cy="198"/>
            </a:xfrm>
            <a:custGeom>
              <a:avLst/>
              <a:gdLst>
                <a:gd name="T0" fmla="*/ 43242 w 222"/>
                <a:gd name="T1" fmla="*/ 3470 h 177"/>
                <a:gd name="T2" fmla="*/ 38793 w 222"/>
                <a:gd name="T3" fmla="*/ 3247 h 177"/>
                <a:gd name="T4" fmla="*/ 37502 w 222"/>
                <a:gd name="T5" fmla="*/ 2544 h 177"/>
                <a:gd name="T6" fmla="*/ 31472 w 222"/>
                <a:gd name="T7" fmla="*/ 2544 h 177"/>
                <a:gd name="T8" fmla="*/ 28354 w 222"/>
                <a:gd name="T9" fmla="*/ 1596 h 177"/>
                <a:gd name="T10" fmla="*/ 28354 w 222"/>
                <a:gd name="T11" fmla="*/ 699 h 177"/>
                <a:gd name="T12" fmla="*/ 25232 w 222"/>
                <a:gd name="T13" fmla="*/ 461 h 177"/>
                <a:gd name="T14" fmla="*/ 19567 w 222"/>
                <a:gd name="T15" fmla="*/ 699 h 177"/>
                <a:gd name="T16" fmla="*/ 13399 w 222"/>
                <a:gd name="T17" fmla="*/ 0 h 177"/>
                <a:gd name="T18" fmla="*/ 10411 w 222"/>
                <a:gd name="T19" fmla="*/ 0 h 177"/>
                <a:gd name="T20" fmla="*/ 6040 w 222"/>
                <a:gd name="T21" fmla="*/ 461 h 177"/>
                <a:gd name="T22" fmla="*/ 4420 w 222"/>
                <a:gd name="T23" fmla="*/ 1596 h 177"/>
                <a:gd name="T24" fmla="*/ 0 w 222"/>
                <a:gd name="T25" fmla="*/ 2320 h 177"/>
                <a:gd name="T26" fmla="*/ 1465 w 222"/>
                <a:gd name="T27" fmla="*/ 3247 h 177"/>
                <a:gd name="T28" fmla="*/ 4420 w 222"/>
                <a:gd name="T29" fmla="*/ 3470 h 177"/>
                <a:gd name="T30" fmla="*/ 4420 w 222"/>
                <a:gd name="T31" fmla="*/ 4377 h 177"/>
                <a:gd name="T32" fmla="*/ 11915 w 222"/>
                <a:gd name="T33" fmla="*/ 4377 h 177"/>
                <a:gd name="T34" fmla="*/ 16444 w 222"/>
                <a:gd name="T35" fmla="*/ 5084 h 177"/>
                <a:gd name="T36" fmla="*/ 20859 w 222"/>
                <a:gd name="T37" fmla="*/ 4377 h 177"/>
                <a:gd name="T38" fmla="*/ 37502 w 222"/>
                <a:gd name="T39" fmla="*/ 4626 h 177"/>
                <a:gd name="T40" fmla="*/ 44845 w 222"/>
                <a:gd name="T41" fmla="*/ 4139 h 177"/>
                <a:gd name="T42" fmla="*/ 43242 w 222"/>
                <a:gd name="T43" fmla="*/ 3470 h 17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22"/>
                <a:gd name="T67" fmla="*/ 0 h 177"/>
                <a:gd name="T68" fmla="*/ 222 w 222"/>
                <a:gd name="T69" fmla="*/ 177 h 17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22" h="177">
                  <a:moveTo>
                    <a:pt x="214" y="120"/>
                  </a:moveTo>
                  <a:lnTo>
                    <a:pt x="192" y="112"/>
                  </a:lnTo>
                  <a:lnTo>
                    <a:pt x="184" y="88"/>
                  </a:lnTo>
                  <a:lnTo>
                    <a:pt x="155" y="88"/>
                  </a:lnTo>
                  <a:lnTo>
                    <a:pt x="140" y="56"/>
                  </a:lnTo>
                  <a:lnTo>
                    <a:pt x="140" y="24"/>
                  </a:lnTo>
                  <a:lnTo>
                    <a:pt x="125" y="16"/>
                  </a:lnTo>
                  <a:lnTo>
                    <a:pt x="96" y="24"/>
                  </a:lnTo>
                  <a:lnTo>
                    <a:pt x="66" y="0"/>
                  </a:lnTo>
                  <a:lnTo>
                    <a:pt x="52" y="0"/>
                  </a:lnTo>
                  <a:lnTo>
                    <a:pt x="29" y="16"/>
                  </a:lnTo>
                  <a:lnTo>
                    <a:pt x="22" y="56"/>
                  </a:lnTo>
                  <a:lnTo>
                    <a:pt x="0" y="80"/>
                  </a:lnTo>
                  <a:lnTo>
                    <a:pt x="7" y="112"/>
                  </a:lnTo>
                  <a:lnTo>
                    <a:pt x="22" y="120"/>
                  </a:lnTo>
                  <a:lnTo>
                    <a:pt x="22" y="152"/>
                  </a:lnTo>
                  <a:lnTo>
                    <a:pt x="59" y="152"/>
                  </a:lnTo>
                  <a:lnTo>
                    <a:pt x="81" y="176"/>
                  </a:lnTo>
                  <a:lnTo>
                    <a:pt x="103" y="152"/>
                  </a:lnTo>
                  <a:lnTo>
                    <a:pt x="184" y="160"/>
                  </a:lnTo>
                  <a:lnTo>
                    <a:pt x="221" y="144"/>
                  </a:lnTo>
                  <a:lnTo>
                    <a:pt x="214" y="120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" name="Freeform 159"/>
            <p:cNvSpPr>
              <a:spLocks/>
            </p:cNvSpPr>
            <p:nvPr/>
          </p:nvSpPr>
          <p:spPr bwMode="auto">
            <a:xfrm rot="704206">
              <a:off x="1472" y="2446"/>
              <a:ext cx="231" cy="298"/>
            </a:xfrm>
            <a:custGeom>
              <a:avLst/>
              <a:gdLst>
                <a:gd name="T0" fmla="*/ 0 w 193"/>
                <a:gd name="T1" fmla="*/ 7858 h 265"/>
                <a:gd name="T2" fmla="*/ 0 w 193"/>
                <a:gd name="T3" fmla="*/ 6778 h 265"/>
                <a:gd name="T4" fmla="*/ 7994 w 193"/>
                <a:gd name="T5" fmla="*/ 4567 h 265"/>
                <a:gd name="T6" fmla="*/ 14569 w 193"/>
                <a:gd name="T7" fmla="*/ 4567 h 265"/>
                <a:gd name="T8" fmla="*/ 19621 w 193"/>
                <a:gd name="T9" fmla="*/ 3506 h 265"/>
                <a:gd name="T10" fmla="*/ 4662 w 193"/>
                <a:gd name="T11" fmla="*/ 3211 h 265"/>
                <a:gd name="T12" fmla="*/ 3254 w 193"/>
                <a:gd name="T13" fmla="*/ 2430 h 265"/>
                <a:gd name="T14" fmla="*/ 1524 w 193"/>
                <a:gd name="T15" fmla="*/ 1664 h 265"/>
                <a:gd name="T16" fmla="*/ 4662 w 193"/>
                <a:gd name="T17" fmla="*/ 1069 h 265"/>
                <a:gd name="T18" fmla="*/ 11443 w 193"/>
                <a:gd name="T19" fmla="*/ 1664 h 265"/>
                <a:gd name="T20" fmla="*/ 7994 w 193"/>
                <a:gd name="T21" fmla="*/ 2161 h 265"/>
                <a:gd name="T22" fmla="*/ 14569 w 193"/>
                <a:gd name="T23" fmla="*/ 2161 h 265"/>
                <a:gd name="T24" fmla="*/ 22584 w 193"/>
                <a:gd name="T25" fmla="*/ 1906 h 265"/>
                <a:gd name="T26" fmla="*/ 22584 w 193"/>
                <a:gd name="T27" fmla="*/ 516 h 265"/>
                <a:gd name="T28" fmla="*/ 24381 w 193"/>
                <a:gd name="T29" fmla="*/ 0 h 265"/>
                <a:gd name="T30" fmla="*/ 30803 w 193"/>
                <a:gd name="T31" fmla="*/ 1069 h 265"/>
                <a:gd name="T32" fmla="*/ 37312 w 193"/>
                <a:gd name="T33" fmla="*/ 1069 h 265"/>
                <a:gd name="T34" fmla="*/ 42177 w 193"/>
                <a:gd name="T35" fmla="*/ 1906 h 265"/>
                <a:gd name="T36" fmla="*/ 40518 w 193"/>
                <a:gd name="T37" fmla="*/ 3211 h 265"/>
                <a:gd name="T38" fmla="*/ 35785 w 193"/>
                <a:gd name="T39" fmla="*/ 4058 h 265"/>
                <a:gd name="T40" fmla="*/ 37312 w 193"/>
                <a:gd name="T41" fmla="*/ 5131 h 265"/>
                <a:gd name="T42" fmla="*/ 40518 w 193"/>
                <a:gd name="T43" fmla="*/ 5391 h 265"/>
                <a:gd name="T44" fmla="*/ 40518 w 193"/>
                <a:gd name="T45" fmla="*/ 6489 h 265"/>
                <a:gd name="T46" fmla="*/ 30803 w 193"/>
                <a:gd name="T47" fmla="*/ 6489 h 265"/>
                <a:gd name="T48" fmla="*/ 24381 w 193"/>
                <a:gd name="T49" fmla="*/ 5729 h 265"/>
                <a:gd name="T50" fmla="*/ 21119 w 193"/>
                <a:gd name="T51" fmla="*/ 7029 h 265"/>
                <a:gd name="T52" fmla="*/ 24381 w 193"/>
                <a:gd name="T53" fmla="*/ 8633 h 265"/>
                <a:gd name="T54" fmla="*/ 13026 w 193"/>
                <a:gd name="T55" fmla="*/ 8146 h 265"/>
                <a:gd name="T56" fmla="*/ 13026 w 193"/>
                <a:gd name="T57" fmla="*/ 8964 h 265"/>
                <a:gd name="T58" fmla="*/ 4662 w 193"/>
                <a:gd name="T59" fmla="*/ 8964 h 265"/>
                <a:gd name="T60" fmla="*/ 7994 w 193"/>
                <a:gd name="T61" fmla="*/ 8392 h 265"/>
                <a:gd name="T62" fmla="*/ 4662 w 193"/>
                <a:gd name="T63" fmla="*/ 7858 h 265"/>
                <a:gd name="T64" fmla="*/ 0 w 193"/>
                <a:gd name="T65" fmla="*/ 7858 h 2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3"/>
                <a:gd name="T100" fmla="*/ 0 h 265"/>
                <a:gd name="T101" fmla="*/ 193 w 193"/>
                <a:gd name="T102" fmla="*/ 265 h 26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3" h="265">
                  <a:moveTo>
                    <a:pt x="0" y="232"/>
                  </a:moveTo>
                  <a:lnTo>
                    <a:pt x="0" y="200"/>
                  </a:lnTo>
                  <a:lnTo>
                    <a:pt x="37" y="136"/>
                  </a:lnTo>
                  <a:lnTo>
                    <a:pt x="66" y="136"/>
                  </a:lnTo>
                  <a:lnTo>
                    <a:pt x="89" y="104"/>
                  </a:lnTo>
                  <a:lnTo>
                    <a:pt x="22" y="96"/>
                  </a:lnTo>
                  <a:lnTo>
                    <a:pt x="15" y="72"/>
                  </a:lnTo>
                  <a:lnTo>
                    <a:pt x="7" y="48"/>
                  </a:lnTo>
                  <a:lnTo>
                    <a:pt x="22" y="32"/>
                  </a:lnTo>
                  <a:lnTo>
                    <a:pt x="52" y="48"/>
                  </a:lnTo>
                  <a:lnTo>
                    <a:pt x="37" y="64"/>
                  </a:lnTo>
                  <a:lnTo>
                    <a:pt x="66" y="64"/>
                  </a:lnTo>
                  <a:lnTo>
                    <a:pt x="103" y="56"/>
                  </a:lnTo>
                  <a:lnTo>
                    <a:pt x="103" y="16"/>
                  </a:lnTo>
                  <a:lnTo>
                    <a:pt x="111" y="0"/>
                  </a:lnTo>
                  <a:lnTo>
                    <a:pt x="140" y="32"/>
                  </a:lnTo>
                  <a:lnTo>
                    <a:pt x="170" y="32"/>
                  </a:lnTo>
                  <a:lnTo>
                    <a:pt x="192" y="56"/>
                  </a:lnTo>
                  <a:lnTo>
                    <a:pt x="185" y="96"/>
                  </a:lnTo>
                  <a:lnTo>
                    <a:pt x="163" y="120"/>
                  </a:lnTo>
                  <a:lnTo>
                    <a:pt x="170" y="152"/>
                  </a:lnTo>
                  <a:lnTo>
                    <a:pt x="185" y="160"/>
                  </a:lnTo>
                  <a:lnTo>
                    <a:pt x="185" y="192"/>
                  </a:lnTo>
                  <a:lnTo>
                    <a:pt x="140" y="192"/>
                  </a:lnTo>
                  <a:lnTo>
                    <a:pt x="111" y="168"/>
                  </a:lnTo>
                  <a:lnTo>
                    <a:pt x="96" y="208"/>
                  </a:lnTo>
                  <a:lnTo>
                    <a:pt x="111" y="256"/>
                  </a:lnTo>
                  <a:lnTo>
                    <a:pt x="59" y="240"/>
                  </a:lnTo>
                  <a:lnTo>
                    <a:pt x="59" y="264"/>
                  </a:lnTo>
                  <a:lnTo>
                    <a:pt x="22" y="264"/>
                  </a:lnTo>
                  <a:lnTo>
                    <a:pt x="37" y="248"/>
                  </a:lnTo>
                  <a:lnTo>
                    <a:pt x="22" y="232"/>
                  </a:lnTo>
                  <a:lnTo>
                    <a:pt x="0" y="2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reeform 160" descr="Широкий диагональный 2"/>
            <p:cNvSpPr>
              <a:spLocks/>
            </p:cNvSpPr>
            <p:nvPr/>
          </p:nvSpPr>
          <p:spPr bwMode="auto">
            <a:xfrm rot="704206">
              <a:off x="1335" y="2322"/>
              <a:ext cx="274" cy="390"/>
            </a:xfrm>
            <a:custGeom>
              <a:avLst/>
              <a:gdLst>
                <a:gd name="T0" fmla="*/ 24102 w 230"/>
                <a:gd name="T1" fmla="*/ 10860 h 353"/>
                <a:gd name="T2" fmla="*/ 22551 w 230"/>
                <a:gd name="T3" fmla="*/ 10860 h 353"/>
                <a:gd name="T4" fmla="*/ 18215 w 230"/>
                <a:gd name="T5" fmla="*/ 11683 h 353"/>
                <a:gd name="T6" fmla="*/ 15290 w 230"/>
                <a:gd name="T7" fmla="*/ 11925 h 353"/>
                <a:gd name="T8" fmla="*/ 14200 w 230"/>
                <a:gd name="T9" fmla="*/ 11412 h 353"/>
                <a:gd name="T10" fmla="*/ 11196 w 230"/>
                <a:gd name="T11" fmla="*/ 11132 h 353"/>
                <a:gd name="T12" fmla="*/ 7050 w 230"/>
                <a:gd name="T13" fmla="*/ 11412 h 353"/>
                <a:gd name="T14" fmla="*/ 5841 w 230"/>
                <a:gd name="T15" fmla="*/ 10860 h 353"/>
                <a:gd name="T16" fmla="*/ 5841 w 230"/>
                <a:gd name="T17" fmla="*/ 9725 h 353"/>
                <a:gd name="T18" fmla="*/ 8399 w 230"/>
                <a:gd name="T19" fmla="*/ 9237 h 353"/>
                <a:gd name="T20" fmla="*/ 5841 w 230"/>
                <a:gd name="T21" fmla="*/ 8647 h 353"/>
                <a:gd name="T22" fmla="*/ 2900 w 230"/>
                <a:gd name="T23" fmla="*/ 9237 h 353"/>
                <a:gd name="T24" fmla="*/ 1390 w 230"/>
                <a:gd name="T25" fmla="*/ 8156 h 353"/>
                <a:gd name="T26" fmla="*/ 2900 w 230"/>
                <a:gd name="T27" fmla="*/ 7090 h 353"/>
                <a:gd name="T28" fmla="*/ 0 w 230"/>
                <a:gd name="T29" fmla="*/ 5733 h 353"/>
                <a:gd name="T30" fmla="*/ 0 w 230"/>
                <a:gd name="T31" fmla="*/ 3510 h 353"/>
                <a:gd name="T32" fmla="*/ 4170 w 230"/>
                <a:gd name="T33" fmla="*/ 2719 h 353"/>
                <a:gd name="T34" fmla="*/ 2900 w 230"/>
                <a:gd name="T35" fmla="*/ 1912 h 353"/>
                <a:gd name="T36" fmla="*/ 10006 w 230"/>
                <a:gd name="T37" fmla="*/ 1912 h 353"/>
                <a:gd name="T38" fmla="*/ 11196 w 230"/>
                <a:gd name="T39" fmla="*/ 823 h 353"/>
                <a:gd name="T40" fmla="*/ 18215 w 230"/>
                <a:gd name="T41" fmla="*/ 0 h 353"/>
                <a:gd name="T42" fmla="*/ 19646 w 230"/>
                <a:gd name="T43" fmla="*/ 0 h 353"/>
                <a:gd name="T44" fmla="*/ 19646 w 230"/>
                <a:gd name="T45" fmla="*/ 516 h 353"/>
                <a:gd name="T46" fmla="*/ 22551 w 230"/>
                <a:gd name="T47" fmla="*/ 823 h 353"/>
                <a:gd name="T48" fmla="*/ 22551 w 230"/>
                <a:gd name="T49" fmla="*/ 1353 h 353"/>
                <a:gd name="T50" fmla="*/ 28228 w 230"/>
                <a:gd name="T51" fmla="*/ 1353 h 353"/>
                <a:gd name="T52" fmla="*/ 28228 w 230"/>
                <a:gd name="T53" fmla="*/ 1912 h 353"/>
                <a:gd name="T54" fmla="*/ 32470 w 230"/>
                <a:gd name="T55" fmla="*/ 2165 h 353"/>
                <a:gd name="T56" fmla="*/ 35217 w 230"/>
                <a:gd name="T57" fmla="*/ 2999 h 353"/>
                <a:gd name="T58" fmla="*/ 43696 w 230"/>
                <a:gd name="T59" fmla="*/ 3510 h 353"/>
                <a:gd name="T60" fmla="*/ 43696 w 230"/>
                <a:gd name="T61" fmla="*/ 4892 h 353"/>
                <a:gd name="T62" fmla="*/ 36679 w 230"/>
                <a:gd name="T63" fmla="*/ 5135 h 353"/>
                <a:gd name="T64" fmla="*/ 31082 w 230"/>
                <a:gd name="T65" fmla="*/ 5135 h 353"/>
                <a:gd name="T66" fmla="*/ 33731 w 230"/>
                <a:gd name="T67" fmla="*/ 4575 h 353"/>
                <a:gd name="T68" fmla="*/ 28228 w 230"/>
                <a:gd name="T69" fmla="*/ 4060 h 353"/>
                <a:gd name="T70" fmla="*/ 25297 w 230"/>
                <a:gd name="T71" fmla="*/ 4575 h 353"/>
                <a:gd name="T72" fmla="*/ 26745 w 230"/>
                <a:gd name="T73" fmla="*/ 5401 h 353"/>
                <a:gd name="T74" fmla="*/ 28228 w 230"/>
                <a:gd name="T75" fmla="*/ 6250 h 353"/>
                <a:gd name="T76" fmla="*/ 40793 w 230"/>
                <a:gd name="T77" fmla="*/ 6495 h 353"/>
                <a:gd name="T78" fmla="*/ 36679 w 230"/>
                <a:gd name="T79" fmla="*/ 7569 h 353"/>
                <a:gd name="T80" fmla="*/ 31082 w 230"/>
                <a:gd name="T81" fmla="*/ 7569 h 353"/>
                <a:gd name="T82" fmla="*/ 24102 w 230"/>
                <a:gd name="T83" fmla="*/ 9725 h 353"/>
                <a:gd name="T84" fmla="*/ 24102 w 230"/>
                <a:gd name="T85" fmla="*/ 10860 h 35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30"/>
                <a:gd name="T130" fmla="*/ 0 h 353"/>
                <a:gd name="T131" fmla="*/ 230 w 230"/>
                <a:gd name="T132" fmla="*/ 353 h 35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30" h="353">
                  <a:moveTo>
                    <a:pt x="126" y="320"/>
                  </a:moveTo>
                  <a:lnTo>
                    <a:pt x="118" y="320"/>
                  </a:lnTo>
                  <a:lnTo>
                    <a:pt x="96" y="344"/>
                  </a:lnTo>
                  <a:lnTo>
                    <a:pt x="81" y="352"/>
                  </a:lnTo>
                  <a:lnTo>
                    <a:pt x="74" y="336"/>
                  </a:lnTo>
                  <a:lnTo>
                    <a:pt x="59" y="328"/>
                  </a:lnTo>
                  <a:lnTo>
                    <a:pt x="37" y="336"/>
                  </a:lnTo>
                  <a:lnTo>
                    <a:pt x="30" y="320"/>
                  </a:lnTo>
                  <a:lnTo>
                    <a:pt x="30" y="288"/>
                  </a:lnTo>
                  <a:lnTo>
                    <a:pt x="44" y="272"/>
                  </a:lnTo>
                  <a:lnTo>
                    <a:pt x="30" y="256"/>
                  </a:lnTo>
                  <a:lnTo>
                    <a:pt x="15" y="272"/>
                  </a:lnTo>
                  <a:lnTo>
                    <a:pt x="7" y="240"/>
                  </a:lnTo>
                  <a:lnTo>
                    <a:pt x="15" y="208"/>
                  </a:lnTo>
                  <a:lnTo>
                    <a:pt x="0" y="168"/>
                  </a:lnTo>
                  <a:lnTo>
                    <a:pt x="0" y="104"/>
                  </a:lnTo>
                  <a:lnTo>
                    <a:pt x="22" y="80"/>
                  </a:lnTo>
                  <a:lnTo>
                    <a:pt x="15" y="56"/>
                  </a:lnTo>
                  <a:lnTo>
                    <a:pt x="52" y="56"/>
                  </a:lnTo>
                  <a:lnTo>
                    <a:pt x="59" y="24"/>
                  </a:lnTo>
                  <a:lnTo>
                    <a:pt x="96" y="0"/>
                  </a:lnTo>
                  <a:lnTo>
                    <a:pt x="103" y="0"/>
                  </a:lnTo>
                  <a:lnTo>
                    <a:pt x="103" y="16"/>
                  </a:lnTo>
                  <a:lnTo>
                    <a:pt x="118" y="24"/>
                  </a:lnTo>
                  <a:lnTo>
                    <a:pt x="118" y="40"/>
                  </a:lnTo>
                  <a:lnTo>
                    <a:pt x="148" y="40"/>
                  </a:lnTo>
                  <a:lnTo>
                    <a:pt x="148" y="56"/>
                  </a:lnTo>
                  <a:lnTo>
                    <a:pt x="170" y="64"/>
                  </a:lnTo>
                  <a:lnTo>
                    <a:pt x="185" y="88"/>
                  </a:lnTo>
                  <a:lnTo>
                    <a:pt x="229" y="104"/>
                  </a:lnTo>
                  <a:lnTo>
                    <a:pt x="229" y="144"/>
                  </a:lnTo>
                  <a:lnTo>
                    <a:pt x="192" y="152"/>
                  </a:lnTo>
                  <a:lnTo>
                    <a:pt x="163" y="152"/>
                  </a:lnTo>
                  <a:lnTo>
                    <a:pt x="177" y="136"/>
                  </a:lnTo>
                  <a:lnTo>
                    <a:pt x="148" y="120"/>
                  </a:lnTo>
                  <a:lnTo>
                    <a:pt x="133" y="136"/>
                  </a:lnTo>
                  <a:lnTo>
                    <a:pt x="140" y="160"/>
                  </a:lnTo>
                  <a:lnTo>
                    <a:pt x="148" y="184"/>
                  </a:lnTo>
                  <a:lnTo>
                    <a:pt x="214" y="192"/>
                  </a:lnTo>
                  <a:lnTo>
                    <a:pt x="192" y="224"/>
                  </a:lnTo>
                  <a:lnTo>
                    <a:pt x="163" y="224"/>
                  </a:lnTo>
                  <a:lnTo>
                    <a:pt x="126" y="288"/>
                  </a:lnTo>
                  <a:lnTo>
                    <a:pt x="126" y="320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" name="Freeform 161" descr="Широкий диагональный 2"/>
            <p:cNvSpPr>
              <a:spLocks/>
            </p:cNvSpPr>
            <p:nvPr/>
          </p:nvSpPr>
          <p:spPr bwMode="auto">
            <a:xfrm rot="704206">
              <a:off x="1122" y="2394"/>
              <a:ext cx="413" cy="429"/>
            </a:xfrm>
            <a:custGeom>
              <a:avLst/>
              <a:gdLst>
                <a:gd name="T0" fmla="*/ 49159 w 348"/>
                <a:gd name="T1" fmla="*/ 7884 h 377"/>
                <a:gd name="T2" fmla="*/ 52837 w 348"/>
                <a:gd name="T3" fmla="*/ 7884 h 377"/>
                <a:gd name="T4" fmla="*/ 55458 w 348"/>
                <a:gd name="T5" fmla="*/ 8419 h 377"/>
                <a:gd name="T6" fmla="*/ 52837 w 348"/>
                <a:gd name="T7" fmla="*/ 8978 h 377"/>
                <a:gd name="T8" fmla="*/ 59091 w 348"/>
                <a:gd name="T9" fmla="*/ 11412 h 377"/>
                <a:gd name="T10" fmla="*/ 53913 w 348"/>
                <a:gd name="T11" fmla="*/ 12772 h 377"/>
                <a:gd name="T12" fmla="*/ 47760 w 348"/>
                <a:gd name="T13" fmla="*/ 11412 h 377"/>
                <a:gd name="T14" fmla="*/ 42705 w 348"/>
                <a:gd name="T15" fmla="*/ 11935 h 377"/>
                <a:gd name="T16" fmla="*/ 39082 w 348"/>
                <a:gd name="T17" fmla="*/ 9730 h 377"/>
                <a:gd name="T18" fmla="*/ 32736 w 348"/>
                <a:gd name="T19" fmla="*/ 9730 h 377"/>
                <a:gd name="T20" fmla="*/ 30123 w 348"/>
                <a:gd name="T21" fmla="*/ 9239 h 377"/>
                <a:gd name="T22" fmla="*/ 18956 w 348"/>
                <a:gd name="T23" fmla="*/ 9239 h 377"/>
                <a:gd name="T24" fmla="*/ 20098 w 348"/>
                <a:gd name="T25" fmla="*/ 8419 h 377"/>
                <a:gd name="T26" fmla="*/ 13700 w 348"/>
                <a:gd name="T27" fmla="*/ 7091 h 377"/>
                <a:gd name="T28" fmla="*/ 12493 w 348"/>
                <a:gd name="T29" fmla="*/ 5735 h 377"/>
                <a:gd name="T30" fmla="*/ 7474 w 348"/>
                <a:gd name="T31" fmla="*/ 5735 h 377"/>
                <a:gd name="T32" fmla="*/ 8870 w 348"/>
                <a:gd name="T33" fmla="*/ 4899 h 377"/>
                <a:gd name="T34" fmla="*/ 2632 w 348"/>
                <a:gd name="T35" fmla="*/ 4576 h 377"/>
                <a:gd name="T36" fmla="*/ 0 w 348"/>
                <a:gd name="T37" fmla="*/ 3797 h 377"/>
                <a:gd name="T38" fmla="*/ 5223 w 348"/>
                <a:gd name="T39" fmla="*/ 3797 h 377"/>
                <a:gd name="T40" fmla="*/ 7474 w 348"/>
                <a:gd name="T41" fmla="*/ 2723 h 377"/>
                <a:gd name="T42" fmla="*/ 13700 w 348"/>
                <a:gd name="T43" fmla="*/ 2435 h 377"/>
                <a:gd name="T44" fmla="*/ 15249 w 348"/>
                <a:gd name="T45" fmla="*/ 1353 h 377"/>
                <a:gd name="T46" fmla="*/ 18956 w 348"/>
                <a:gd name="T47" fmla="*/ 1070 h 377"/>
                <a:gd name="T48" fmla="*/ 22751 w 348"/>
                <a:gd name="T49" fmla="*/ 0 h 377"/>
                <a:gd name="T50" fmla="*/ 27584 w 348"/>
                <a:gd name="T51" fmla="*/ 516 h 377"/>
                <a:gd name="T52" fmla="*/ 27584 w 348"/>
                <a:gd name="T53" fmla="*/ 2723 h 377"/>
                <a:gd name="T54" fmla="*/ 30123 w 348"/>
                <a:gd name="T55" fmla="*/ 4065 h 377"/>
                <a:gd name="T56" fmla="*/ 29049 w 348"/>
                <a:gd name="T57" fmla="*/ 5142 h 377"/>
                <a:gd name="T58" fmla="*/ 30123 w 348"/>
                <a:gd name="T59" fmla="*/ 6254 h 377"/>
                <a:gd name="T60" fmla="*/ 32736 w 348"/>
                <a:gd name="T61" fmla="*/ 5735 h 377"/>
                <a:gd name="T62" fmla="*/ 35352 w 348"/>
                <a:gd name="T63" fmla="*/ 6254 h 377"/>
                <a:gd name="T64" fmla="*/ 32736 w 348"/>
                <a:gd name="T65" fmla="*/ 6811 h 377"/>
                <a:gd name="T66" fmla="*/ 32736 w 348"/>
                <a:gd name="T67" fmla="*/ 7884 h 377"/>
                <a:gd name="T68" fmla="*/ 33835 w 348"/>
                <a:gd name="T69" fmla="*/ 8419 h 377"/>
                <a:gd name="T70" fmla="*/ 37651 w 348"/>
                <a:gd name="T71" fmla="*/ 8158 h 377"/>
                <a:gd name="T72" fmla="*/ 40155 w 348"/>
                <a:gd name="T73" fmla="*/ 8419 h 377"/>
                <a:gd name="T74" fmla="*/ 41484 w 348"/>
                <a:gd name="T75" fmla="*/ 8978 h 377"/>
                <a:gd name="T76" fmla="*/ 43967 w 348"/>
                <a:gd name="T77" fmla="*/ 8651 h 377"/>
                <a:gd name="T78" fmla="*/ 47760 w 348"/>
                <a:gd name="T79" fmla="*/ 7884 h 377"/>
                <a:gd name="T80" fmla="*/ 49159 w 348"/>
                <a:gd name="T81" fmla="*/ 7884 h 37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48"/>
                <a:gd name="T124" fmla="*/ 0 h 377"/>
                <a:gd name="T125" fmla="*/ 348 w 348"/>
                <a:gd name="T126" fmla="*/ 377 h 37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48" h="377">
                  <a:moveTo>
                    <a:pt x="288" y="232"/>
                  </a:moveTo>
                  <a:lnTo>
                    <a:pt x="310" y="232"/>
                  </a:lnTo>
                  <a:lnTo>
                    <a:pt x="325" y="248"/>
                  </a:lnTo>
                  <a:lnTo>
                    <a:pt x="310" y="264"/>
                  </a:lnTo>
                  <a:lnTo>
                    <a:pt x="347" y="336"/>
                  </a:lnTo>
                  <a:lnTo>
                    <a:pt x="318" y="376"/>
                  </a:lnTo>
                  <a:lnTo>
                    <a:pt x="281" y="336"/>
                  </a:lnTo>
                  <a:lnTo>
                    <a:pt x="251" y="352"/>
                  </a:lnTo>
                  <a:lnTo>
                    <a:pt x="229" y="288"/>
                  </a:lnTo>
                  <a:lnTo>
                    <a:pt x="192" y="288"/>
                  </a:lnTo>
                  <a:lnTo>
                    <a:pt x="177" y="272"/>
                  </a:lnTo>
                  <a:lnTo>
                    <a:pt x="111" y="272"/>
                  </a:lnTo>
                  <a:lnTo>
                    <a:pt x="118" y="248"/>
                  </a:lnTo>
                  <a:lnTo>
                    <a:pt x="81" y="208"/>
                  </a:lnTo>
                  <a:lnTo>
                    <a:pt x="74" y="168"/>
                  </a:lnTo>
                  <a:lnTo>
                    <a:pt x="44" y="168"/>
                  </a:lnTo>
                  <a:lnTo>
                    <a:pt x="52" y="144"/>
                  </a:lnTo>
                  <a:lnTo>
                    <a:pt x="15" y="136"/>
                  </a:lnTo>
                  <a:lnTo>
                    <a:pt x="0" y="112"/>
                  </a:lnTo>
                  <a:lnTo>
                    <a:pt x="30" y="112"/>
                  </a:lnTo>
                  <a:lnTo>
                    <a:pt x="44" y="80"/>
                  </a:lnTo>
                  <a:lnTo>
                    <a:pt x="81" y="72"/>
                  </a:lnTo>
                  <a:lnTo>
                    <a:pt x="89" y="40"/>
                  </a:lnTo>
                  <a:lnTo>
                    <a:pt x="111" y="32"/>
                  </a:lnTo>
                  <a:lnTo>
                    <a:pt x="133" y="0"/>
                  </a:lnTo>
                  <a:lnTo>
                    <a:pt x="162" y="16"/>
                  </a:lnTo>
                  <a:lnTo>
                    <a:pt x="162" y="80"/>
                  </a:lnTo>
                  <a:lnTo>
                    <a:pt x="177" y="120"/>
                  </a:lnTo>
                  <a:lnTo>
                    <a:pt x="170" y="152"/>
                  </a:lnTo>
                  <a:lnTo>
                    <a:pt x="177" y="184"/>
                  </a:lnTo>
                  <a:lnTo>
                    <a:pt x="192" y="168"/>
                  </a:lnTo>
                  <a:lnTo>
                    <a:pt x="207" y="184"/>
                  </a:lnTo>
                  <a:lnTo>
                    <a:pt x="192" y="200"/>
                  </a:lnTo>
                  <a:lnTo>
                    <a:pt x="192" y="232"/>
                  </a:lnTo>
                  <a:lnTo>
                    <a:pt x="199" y="248"/>
                  </a:lnTo>
                  <a:lnTo>
                    <a:pt x="222" y="240"/>
                  </a:lnTo>
                  <a:lnTo>
                    <a:pt x="236" y="248"/>
                  </a:lnTo>
                  <a:lnTo>
                    <a:pt x="244" y="264"/>
                  </a:lnTo>
                  <a:lnTo>
                    <a:pt x="258" y="256"/>
                  </a:lnTo>
                  <a:lnTo>
                    <a:pt x="281" y="232"/>
                  </a:lnTo>
                  <a:lnTo>
                    <a:pt x="288" y="232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7" name="Freeform 163"/>
            <p:cNvSpPr>
              <a:spLocks/>
            </p:cNvSpPr>
            <p:nvPr/>
          </p:nvSpPr>
          <p:spPr bwMode="auto">
            <a:xfrm rot="704206">
              <a:off x="1301" y="1880"/>
              <a:ext cx="344" cy="393"/>
            </a:xfrm>
            <a:custGeom>
              <a:avLst/>
              <a:gdLst>
                <a:gd name="T0" fmla="*/ 46798 w 289"/>
                <a:gd name="T1" fmla="*/ 9407 h 353"/>
                <a:gd name="T2" fmla="*/ 42717 w 289"/>
                <a:gd name="T3" fmla="*/ 9662 h 353"/>
                <a:gd name="T4" fmla="*/ 39992 w 289"/>
                <a:gd name="T5" fmla="*/ 9662 h 353"/>
                <a:gd name="T6" fmla="*/ 37106 w 289"/>
                <a:gd name="T7" fmla="*/ 8808 h 353"/>
                <a:gd name="T8" fmla="*/ 33030 w 289"/>
                <a:gd name="T9" fmla="*/ 8502 h 353"/>
                <a:gd name="T10" fmla="*/ 30348 w 289"/>
                <a:gd name="T11" fmla="*/ 9952 h 353"/>
                <a:gd name="T12" fmla="*/ 24798 w 289"/>
                <a:gd name="T13" fmla="*/ 10230 h 353"/>
                <a:gd name="T14" fmla="*/ 23466 w 289"/>
                <a:gd name="T15" fmla="*/ 11429 h 353"/>
                <a:gd name="T16" fmla="*/ 17939 w 289"/>
                <a:gd name="T17" fmla="*/ 12886 h 353"/>
                <a:gd name="T18" fmla="*/ 16562 w 289"/>
                <a:gd name="T19" fmla="*/ 11429 h 353"/>
                <a:gd name="T20" fmla="*/ 15071 w 289"/>
                <a:gd name="T21" fmla="*/ 11149 h 353"/>
                <a:gd name="T22" fmla="*/ 15071 w 289"/>
                <a:gd name="T23" fmla="*/ 10861 h 353"/>
                <a:gd name="T24" fmla="*/ 13823 w 289"/>
                <a:gd name="T25" fmla="*/ 9952 h 353"/>
                <a:gd name="T26" fmla="*/ 15071 w 289"/>
                <a:gd name="T27" fmla="*/ 9073 h 353"/>
                <a:gd name="T28" fmla="*/ 6886 w 289"/>
                <a:gd name="T29" fmla="*/ 8808 h 353"/>
                <a:gd name="T30" fmla="*/ 0 w 289"/>
                <a:gd name="T31" fmla="*/ 7922 h 353"/>
                <a:gd name="T32" fmla="*/ 0 w 289"/>
                <a:gd name="T33" fmla="*/ 7613 h 353"/>
                <a:gd name="T34" fmla="*/ 1371 w 289"/>
                <a:gd name="T35" fmla="*/ 6725 h 353"/>
                <a:gd name="T36" fmla="*/ 8196 w 289"/>
                <a:gd name="T37" fmla="*/ 7026 h 353"/>
                <a:gd name="T38" fmla="*/ 10960 w 289"/>
                <a:gd name="T39" fmla="*/ 6146 h 353"/>
                <a:gd name="T40" fmla="*/ 6886 w 289"/>
                <a:gd name="T41" fmla="*/ 4979 h 353"/>
                <a:gd name="T42" fmla="*/ 10960 w 289"/>
                <a:gd name="T43" fmla="*/ 4376 h 353"/>
                <a:gd name="T44" fmla="*/ 16562 w 289"/>
                <a:gd name="T45" fmla="*/ 4376 h 353"/>
                <a:gd name="T46" fmla="*/ 19179 w 289"/>
                <a:gd name="T47" fmla="*/ 2327 h 353"/>
                <a:gd name="T48" fmla="*/ 20583 w 289"/>
                <a:gd name="T49" fmla="*/ 1457 h 353"/>
                <a:gd name="T50" fmla="*/ 24798 w 289"/>
                <a:gd name="T51" fmla="*/ 595 h 353"/>
                <a:gd name="T52" fmla="*/ 24798 w 289"/>
                <a:gd name="T53" fmla="*/ 0 h 353"/>
                <a:gd name="T54" fmla="*/ 31558 w 289"/>
                <a:gd name="T55" fmla="*/ 289 h 353"/>
                <a:gd name="T56" fmla="*/ 31558 w 289"/>
                <a:gd name="T57" fmla="*/ 1457 h 353"/>
                <a:gd name="T58" fmla="*/ 26189 w 289"/>
                <a:gd name="T59" fmla="*/ 3208 h 353"/>
                <a:gd name="T60" fmla="*/ 27456 w 289"/>
                <a:gd name="T61" fmla="*/ 5261 h 353"/>
                <a:gd name="T62" fmla="*/ 30348 w 289"/>
                <a:gd name="T63" fmla="*/ 5261 h 353"/>
                <a:gd name="T64" fmla="*/ 33030 w 289"/>
                <a:gd name="T65" fmla="*/ 4666 h 353"/>
                <a:gd name="T66" fmla="*/ 39992 w 289"/>
                <a:gd name="T67" fmla="*/ 4666 h 353"/>
                <a:gd name="T68" fmla="*/ 42717 w 289"/>
                <a:gd name="T69" fmla="*/ 4979 h 353"/>
                <a:gd name="T70" fmla="*/ 48241 w 289"/>
                <a:gd name="T71" fmla="*/ 4979 h 353"/>
                <a:gd name="T72" fmla="*/ 48241 w 289"/>
                <a:gd name="T73" fmla="*/ 5261 h 353"/>
                <a:gd name="T74" fmla="*/ 53639 w 289"/>
                <a:gd name="T75" fmla="*/ 5845 h 353"/>
                <a:gd name="T76" fmla="*/ 48241 w 289"/>
                <a:gd name="T77" fmla="*/ 7026 h 353"/>
                <a:gd name="T78" fmla="*/ 46798 w 289"/>
                <a:gd name="T79" fmla="*/ 9407 h 35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89"/>
                <a:gd name="T121" fmla="*/ 0 h 353"/>
                <a:gd name="T122" fmla="*/ 289 w 289"/>
                <a:gd name="T123" fmla="*/ 353 h 353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89" h="353">
                  <a:moveTo>
                    <a:pt x="251" y="256"/>
                  </a:moveTo>
                  <a:lnTo>
                    <a:pt x="229" y="264"/>
                  </a:lnTo>
                  <a:lnTo>
                    <a:pt x="214" y="264"/>
                  </a:lnTo>
                  <a:lnTo>
                    <a:pt x="199" y="240"/>
                  </a:lnTo>
                  <a:lnTo>
                    <a:pt x="177" y="232"/>
                  </a:lnTo>
                  <a:lnTo>
                    <a:pt x="163" y="272"/>
                  </a:lnTo>
                  <a:lnTo>
                    <a:pt x="133" y="280"/>
                  </a:lnTo>
                  <a:lnTo>
                    <a:pt x="126" y="312"/>
                  </a:lnTo>
                  <a:lnTo>
                    <a:pt x="96" y="352"/>
                  </a:lnTo>
                  <a:lnTo>
                    <a:pt x="89" y="312"/>
                  </a:lnTo>
                  <a:lnTo>
                    <a:pt x="81" y="304"/>
                  </a:lnTo>
                  <a:lnTo>
                    <a:pt x="81" y="296"/>
                  </a:lnTo>
                  <a:lnTo>
                    <a:pt x="74" y="272"/>
                  </a:lnTo>
                  <a:lnTo>
                    <a:pt x="81" y="248"/>
                  </a:lnTo>
                  <a:lnTo>
                    <a:pt x="37" y="240"/>
                  </a:lnTo>
                  <a:lnTo>
                    <a:pt x="0" y="216"/>
                  </a:lnTo>
                  <a:lnTo>
                    <a:pt x="0" y="208"/>
                  </a:lnTo>
                  <a:lnTo>
                    <a:pt x="7" y="184"/>
                  </a:lnTo>
                  <a:lnTo>
                    <a:pt x="44" y="192"/>
                  </a:lnTo>
                  <a:lnTo>
                    <a:pt x="59" y="168"/>
                  </a:lnTo>
                  <a:lnTo>
                    <a:pt x="37" y="136"/>
                  </a:lnTo>
                  <a:lnTo>
                    <a:pt x="59" y="120"/>
                  </a:lnTo>
                  <a:lnTo>
                    <a:pt x="89" y="120"/>
                  </a:lnTo>
                  <a:lnTo>
                    <a:pt x="103" y="64"/>
                  </a:lnTo>
                  <a:lnTo>
                    <a:pt x="111" y="40"/>
                  </a:lnTo>
                  <a:lnTo>
                    <a:pt x="133" y="16"/>
                  </a:lnTo>
                  <a:lnTo>
                    <a:pt x="133" y="0"/>
                  </a:lnTo>
                  <a:lnTo>
                    <a:pt x="170" y="8"/>
                  </a:lnTo>
                  <a:lnTo>
                    <a:pt x="170" y="40"/>
                  </a:lnTo>
                  <a:lnTo>
                    <a:pt x="140" y="88"/>
                  </a:lnTo>
                  <a:lnTo>
                    <a:pt x="148" y="144"/>
                  </a:lnTo>
                  <a:lnTo>
                    <a:pt x="163" y="144"/>
                  </a:lnTo>
                  <a:lnTo>
                    <a:pt x="177" y="128"/>
                  </a:lnTo>
                  <a:lnTo>
                    <a:pt x="214" y="128"/>
                  </a:lnTo>
                  <a:lnTo>
                    <a:pt x="229" y="136"/>
                  </a:lnTo>
                  <a:lnTo>
                    <a:pt x="259" y="136"/>
                  </a:lnTo>
                  <a:lnTo>
                    <a:pt x="259" y="144"/>
                  </a:lnTo>
                  <a:lnTo>
                    <a:pt x="288" y="160"/>
                  </a:lnTo>
                  <a:lnTo>
                    <a:pt x="259" y="192"/>
                  </a:lnTo>
                  <a:lnTo>
                    <a:pt x="251" y="25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8" name="Freeform 164"/>
            <p:cNvSpPr>
              <a:spLocks/>
            </p:cNvSpPr>
            <p:nvPr/>
          </p:nvSpPr>
          <p:spPr bwMode="auto">
            <a:xfrm rot="704206">
              <a:off x="1381" y="2142"/>
              <a:ext cx="170" cy="209"/>
            </a:xfrm>
            <a:custGeom>
              <a:avLst/>
              <a:gdLst>
                <a:gd name="T0" fmla="*/ 29621 w 142"/>
                <a:gd name="T1" fmla="*/ 1247 h 185"/>
                <a:gd name="T2" fmla="*/ 31161 w 142"/>
                <a:gd name="T3" fmla="*/ 2477 h 185"/>
                <a:gd name="T4" fmla="*/ 27970 w 142"/>
                <a:gd name="T5" fmla="*/ 3110 h 185"/>
                <a:gd name="T6" fmla="*/ 27970 w 142"/>
                <a:gd name="T7" fmla="*/ 4365 h 185"/>
                <a:gd name="T8" fmla="*/ 18147 w 142"/>
                <a:gd name="T9" fmla="*/ 4984 h 185"/>
                <a:gd name="T10" fmla="*/ 23136 w 142"/>
                <a:gd name="T11" fmla="*/ 5872 h 185"/>
                <a:gd name="T12" fmla="*/ 14883 w 142"/>
                <a:gd name="T13" fmla="*/ 6831 h 185"/>
                <a:gd name="T14" fmla="*/ 13169 w 142"/>
                <a:gd name="T15" fmla="*/ 7126 h 185"/>
                <a:gd name="T16" fmla="*/ 13169 w 142"/>
                <a:gd name="T17" fmla="*/ 5321 h 185"/>
                <a:gd name="T18" fmla="*/ 8012 w 142"/>
                <a:gd name="T19" fmla="*/ 5321 h 185"/>
                <a:gd name="T20" fmla="*/ 6564 w 142"/>
                <a:gd name="T21" fmla="*/ 5872 h 185"/>
                <a:gd name="T22" fmla="*/ 0 w 142"/>
                <a:gd name="T23" fmla="*/ 4710 h 185"/>
                <a:gd name="T24" fmla="*/ 6564 w 142"/>
                <a:gd name="T25" fmla="*/ 3110 h 185"/>
                <a:gd name="T26" fmla="*/ 8012 w 142"/>
                <a:gd name="T27" fmla="*/ 1858 h 185"/>
                <a:gd name="T28" fmla="*/ 14883 w 142"/>
                <a:gd name="T29" fmla="*/ 1580 h 185"/>
                <a:gd name="T30" fmla="*/ 18147 w 142"/>
                <a:gd name="T31" fmla="*/ 0 h 185"/>
                <a:gd name="T32" fmla="*/ 23136 w 142"/>
                <a:gd name="T33" fmla="*/ 293 h 185"/>
                <a:gd name="T34" fmla="*/ 26337 w 142"/>
                <a:gd name="T35" fmla="*/ 1247 h 185"/>
                <a:gd name="T36" fmla="*/ 29621 w 142"/>
                <a:gd name="T37" fmla="*/ 1247 h 1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85"/>
                <a:gd name="T59" fmla="*/ 142 w 142"/>
                <a:gd name="T60" fmla="*/ 185 h 18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85">
                  <a:moveTo>
                    <a:pt x="134" y="32"/>
                  </a:moveTo>
                  <a:lnTo>
                    <a:pt x="141" y="64"/>
                  </a:lnTo>
                  <a:lnTo>
                    <a:pt x="126" y="80"/>
                  </a:lnTo>
                  <a:lnTo>
                    <a:pt x="126" y="112"/>
                  </a:lnTo>
                  <a:lnTo>
                    <a:pt x="82" y="128"/>
                  </a:lnTo>
                  <a:lnTo>
                    <a:pt x="104" y="152"/>
                  </a:lnTo>
                  <a:lnTo>
                    <a:pt x="67" y="176"/>
                  </a:lnTo>
                  <a:lnTo>
                    <a:pt x="59" y="184"/>
                  </a:lnTo>
                  <a:lnTo>
                    <a:pt x="59" y="136"/>
                  </a:lnTo>
                  <a:lnTo>
                    <a:pt x="37" y="136"/>
                  </a:lnTo>
                  <a:lnTo>
                    <a:pt x="30" y="152"/>
                  </a:lnTo>
                  <a:lnTo>
                    <a:pt x="0" y="120"/>
                  </a:lnTo>
                  <a:lnTo>
                    <a:pt x="30" y="80"/>
                  </a:lnTo>
                  <a:lnTo>
                    <a:pt x="37" y="48"/>
                  </a:lnTo>
                  <a:lnTo>
                    <a:pt x="67" y="40"/>
                  </a:lnTo>
                  <a:lnTo>
                    <a:pt x="82" y="0"/>
                  </a:lnTo>
                  <a:lnTo>
                    <a:pt x="104" y="8"/>
                  </a:lnTo>
                  <a:lnTo>
                    <a:pt x="119" y="32"/>
                  </a:lnTo>
                  <a:lnTo>
                    <a:pt x="134" y="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9" name="Freeform 165" descr="Широкий диагональный 2"/>
            <p:cNvSpPr>
              <a:spLocks/>
            </p:cNvSpPr>
            <p:nvPr/>
          </p:nvSpPr>
          <p:spPr bwMode="auto">
            <a:xfrm rot="704206">
              <a:off x="1185" y="2186"/>
              <a:ext cx="265" cy="219"/>
            </a:xfrm>
            <a:custGeom>
              <a:avLst/>
              <a:gdLst>
                <a:gd name="T0" fmla="*/ 25087 w 223"/>
                <a:gd name="T1" fmla="*/ 0 h 193"/>
                <a:gd name="T2" fmla="*/ 10407 w 223"/>
                <a:gd name="T3" fmla="*/ 337 h 193"/>
                <a:gd name="T4" fmla="*/ 5370 w 223"/>
                <a:gd name="T5" fmla="*/ 1073 h 193"/>
                <a:gd name="T6" fmla="*/ 5370 w 223"/>
                <a:gd name="T7" fmla="*/ 1779 h 193"/>
                <a:gd name="T8" fmla="*/ 0 w 223"/>
                <a:gd name="T9" fmla="*/ 2510 h 193"/>
                <a:gd name="T10" fmla="*/ 3946 w 223"/>
                <a:gd name="T11" fmla="*/ 3548 h 193"/>
                <a:gd name="T12" fmla="*/ 9350 w 223"/>
                <a:gd name="T13" fmla="*/ 3548 h 193"/>
                <a:gd name="T14" fmla="*/ 10407 w 223"/>
                <a:gd name="T15" fmla="*/ 4930 h 193"/>
                <a:gd name="T16" fmla="*/ 11869 w 223"/>
                <a:gd name="T17" fmla="*/ 6013 h 193"/>
                <a:gd name="T18" fmla="*/ 18468 w 223"/>
                <a:gd name="T19" fmla="*/ 6013 h 193"/>
                <a:gd name="T20" fmla="*/ 23486 w 223"/>
                <a:gd name="T21" fmla="*/ 7828 h 193"/>
                <a:gd name="T22" fmla="*/ 29035 w 223"/>
                <a:gd name="T23" fmla="*/ 8522 h 193"/>
                <a:gd name="T24" fmla="*/ 32640 w 223"/>
                <a:gd name="T25" fmla="*/ 7454 h 193"/>
                <a:gd name="T26" fmla="*/ 31460 w 223"/>
                <a:gd name="T27" fmla="*/ 6348 h 193"/>
                <a:gd name="T28" fmla="*/ 38027 w 223"/>
                <a:gd name="T29" fmla="*/ 6348 h 193"/>
                <a:gd name="T30" fmla="*/ 39327 w 223"/>
                <a:gd name="T31" fmla="*/ 4930 h 193"/>
                <a:gd name="T32" fmla="*/ 38027 w 223"/>
                <a:gd name="T33" fmla="*/ 5299 h 193"/>
                <a:gd name="T34" fmla="*/ 38027 w 223"/>
                <a:gd name="T35" fmla="*/ 3196 h 193"/>
                <a:gd name="T36" fmla="*/ 34016 w 223"/>
                <a:gd name="T37" fmla="*/ 3196 h 193"/>
                <a:gd name="T38" fmla="*/ 32640 w 223"/>
                <a:gd name="T39" fmla="*/ 3883 h 193"/>
                <a:gd name="T40" fmla="*/ 27427 w 223"/>
                <a:gd name="T41" fmla="*/ 2510 h 193"/>
                <a:gd name="T42" fmla="*/ 26225 w 223"/>
                <a:gd name="T43" fmla="*/ 717 h 193"/>
                <a:gd name="T44" fmla="*/ 25087 w 223"/>
                <a:gd name="T45" fmla="*/ 337 h 193"/>
                <a:gd name="T46" fmla="*/ 25087 w 223"/>
                <a:gd name="T47" fmla="*/ 0 h 19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3"/>
                <a:gd name="T73" fmla="*/ 0 h 193"/>
                <a:gd name="T74" fmla="*/ 223 w 223"/>
                <a:gd name="T75" fmla="*/ 193 h 19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3" h="193">
                  <a:moveTo>
                    <a:pt x="141" y="0"/>
                  </a:moveTo>
                  <a:lnTo>
                    <a:pt x="59" y="8"/>
                  </a:lnTo>
                  <a:lnTo>
                    <a:pt x="30" y="24"/>
                  </a:lnTo>
                  <a:lnTo>
                    <a:pt x="30" y="40"/>
                  </a:lnTo>
                  <a:lnTo>
                    <a:pt x="0" y="56"/>
                  </a:lnTo>
                  <a:lnTo>
                    <a:pt x="22" y="80"/>
                  </a:lnTo>
                  <a:lnTo>
                    <a:pt x="52" y="80"/>
                  </a:lnTo>
                  <a:lnTo>
                    <a:pt x="59" y="112"/>
                  </a:lnTo>
                  <a:lnTo>
                    <a:pt x="67" y="136"/>
                  </a:lnTo>
                  <a:lnTo>
                    <a:pt x="104" y="136"/>
                  </a:lnTo>
                  <a:lnTo>
                    <a:pt x="133" y="176"/>
                  </a:lnTo>
                  <a:lnTo>
                    <a:pt x="163" y="192"/>
                  </a:lnTo>
                  <a:lnTo>
                    <a:pt x="185" y="168"/>
                  </a:lnTo>
                  <a:lnTo>
                    <a:pt x="178" y="144"/>
                  </a:lnTo>
                  <a:lnTo>
                    <a:pt x="215" y="144"/>
                  </a:lnTo>
                  <a:lnTo>
                    <a:pt x="222" y="112"/>
                  </a:lnTo>
                  <a:lnTo>
                    <a:pt x="215" y="120"/>
                  </a:lnTo>
                  <a:lnTo>
                    <a:pt x="215" y="72"/>
                  </a:lnTo>
                  <a:lnTo>
                    <a:pt x="192" y="72"/>
                  </a:lnTo>
                  <a:lnTo>
                    <a:pt x="185" y="88"/>
                  </a:lnTo>
                  <a:lnTo>
                    <a:pt x="155" y="56"/>
                  </a:lnTo>
                  <a:lnTo>
                    <a:pt x="148" y="16"/>
                  </a:lnTo>
                  <a:lnTo>
                    <a:pt x="141" y="8"/>
                  </a:lnTo>
                  <a:lnTo>
                    <a:pt x="141" y="0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Freeform 167"/>
            <p:cNvSpPr>
              <a:spLocks/>
            </p:cNvSpPr>
            <p:nvPr/>
          </p:nvSpPr>
          <p:spPr bwMode="auto">
            <a:xfrm rot="704206">
              <a:off x="1162" y="2119"/>
              <a:ext cx="116" cy="110"/>
            </a:xfrm>
            <a:custGeom>
              <a:avLst/>
              <a:gdLst>
                <a:gd name="T0" fmla="*/ 20616 w 97"/>
                <a:gd name="T1" fmla="*/ 2026 h 97"/>
                <a:gd name="T2" fmla="*/ 14415 w 97"/>
                <a:gd name="T3" fmla="*/ 2796 h 97"/>
                <a:gd name="T4" fmla="*/ 14415 w 97"/>
                <a:gd name="T5" fmla="*/ 3495 h 97"/>
                <a:gd name="T6" fmla="*/ 7887 w 97"/>
                <a:gd name="T7" fmla="*/ 4174 h 97"/>
                <a:gd name="T8" fmla="*/ 1500 w 97"/>
                <a:gd name="T9" fmla="*/ 3495 h 97"/>
                <a:gd name="T10" fmla="*/ 0 w 97"/>
                <a:gd name="T11" fmla="*/ 3495 h 97"/>
                <a:gd name="T12" fmla="*/ 1500 w 97"/>
                <a:gd name="T13" fmla="*/ 2026 h 97"/>
                <a:gd name="T14" fmla="*/ 6360 w 97"/>
                <a:gd name="T15" fmla="*/ 1047 h 97"/>
                <a:gd name="T16" fmla="*/ 6360 w 97"/>
                <a:gd name="T17" fmla="*/ 307 h 97"/>
                <a:gd name="T18" fmla="*/ 9432 w 97"/>
                <a:gd name="T19" fmla="*/ 0 h 97"/>
                <a:gd name="T20" fmla="*/ 15823 w 97"/>
                <a:gd name="T21" fmla="*/ 0 h 97"/>
                <a:gd name="T22" fmla="*/ 15823 w 97"/>
                <a:gd name="T23" fmla="*/ 1047 h 97"/>
                <a:gd name="T24" fmla="*/ 20616 w 97"/>
                <a:gd name="T25" fmla="*/ 2026 h 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"/>
                <a:gd name="T40" fmla="*/ 0 h 97"/>
                <a:gd name="T41" fmla="*/ 97 w 97"/>
                <a:gd name="T42" fmla="*/ 97 h 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" h="97">
                  <a:moveTo>
                    <a:pt x="96" y="48"/>
                  </a:moveTo>
                  <a:lnTo>
                    <a:pt x="67" y="64"/>
                  </a:lnTo>
                  <a:lnTo>
                    <a:pt x="67" y="80"/>
                  </a:lnTo>
                  <a:lnTo>
                    <a:pt x="37" y="96"/>
                  </a:lnTo>
                  <a:lnTo>
                    <a:pt x="7" y="80"/>
                  </a:lnTo>
                  <a:lnTo>
                    <a:pt x="0" y="80"/>
                  </a:lnTo>
                  <a:lnTo>
                    <a:pt x="7" y="48"/>
                  </a:lnTo>
                  <a:lnTo>
                    <a:pt x="30" y="24"/>
                  </a:lnTo>
                  <a:lnTo>
                    <a:pt x="30" y="8"/>
                  </a:lnTo>
                  <a:lnTo>
                    <a:pt x="44" y="0"/>
                  </a:lnTo>
                  <a:lnTo>
                    <a:pt x="74" y="0"/>
                  </a:lnTo>
                  <a:lnTo>
                    <a:pt x="74" y="24"/>
                  </a:lnTo>
                  <a:lnTo>
                    <a:pt x="96" y="48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" name="Freeform 168" descr="Широкий диагональный 2"/>
            <p:cNvSpPr>
              <a:spLocks/>
            </p:cNvSpPr>
            <p:nvPr/>
          </p:nvSpPr>
          <p:spPr bwMode="auto">
            <a:xfrm rot="704206">
              <a:off x="1114" y="2320"/>
              <a:ext cx="205" cy="172"/>
            </a:xfrm>
            <a:custGeom>
              <a:avLst/>
              <a:gdLst>
                <a:gd name="T0" fmla="*/ 20096 w 172"/>
                <a:gd name="T1" fmla="*/ 0 h 153"/>
                <a:gd name="T2" fmla="*/ 12907 w 172"/>
                <a:gd name="T3" fmla="*/ 994 h 153"/>
                <a:gd name="T4" fmla="*/ 8738 w 172"/>
                <a:gd name="T5" fmla="*/ 0 h 153"/>
                <a:gd name="T6" fmla="*/ 1442 w 172"/>
                <a:gd name="T7" fmla="*/ 0 h 153"/>
                <a:gd name="T8" fmla="*/ 0 w 172"/>
                <a:gd name="T9" fmla="*/ 1625 h 153"/>
                <a:gd name="T10" fmla="*/ 0 w 172"/>
                <a:gd name="T11" fmla="*/ 2204 h 153"/>
                <a:gd name="T12" fmla="*/ 2915 w 172"/>
                <a:gd name="T13" fmla="*/ 3186 h 153"/>
                <a:gd name="T14" fmla="*/ 7109 w 172"/>
                <a:gd name="T15" fmla="*/ 4487 h 153"/>
                <a:gd name="T16" fmla="*/ 7109 w 172"/>
                <a:gd name="T17" fmla="*/ 6054 h 153"/>
                <a:gd name="T18" fmla="*/ 12907 w 172"/>
                <a:gd name="T19" fmla="*/ 6054 h 153"/>
                <a:gd name="T20" fmla="*/ 15932 w 172"/>
                <a:gd name="T21" fmla="*/ 4811 h 153"/>
                <a:gd name="T22" fmla="*/ 22991 w 172"/>
                <a:gd name="T23" fmla="*/ 4487 h 153"/>
                <a:gd name="T24" fmla="*/ 24294 w 172"/>
                <a:gd name="T25" fmla="*/ 3186 h 153"/>
                <a:gd name="T26" fmla="*/ 28948 w 172"/>
                <a:gd name="T27" fmla="*/ 2856 h 153"/>
                <a:gd name="T28" fmla="*/ 33121 w 172"/>
                <a:gd name="T29" fmla="*/ 1625 h 153"/>
                <a:gd name="T30" fmla="*/ 27203 w 172"/>
                <a:gd name="T31" fmla="*/ 0 h 153"/>
                <a:gd name="T32" fmla="*/ 20096 w 172"/>
                <a:gd name="T33" fmla="*/ 0 h 15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2"/>
                <a:gd name="T52" fmla="*/ 0 h 153"/>
                <a:gd name="T53" fmla="*/ 172 w 172"/>
                <a:gd name="T54" fmla="*/ 153 h 15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2" h="153">
                  <a:moveTo>
                    <a:pt x="104" y="0"/>
                  </a:moveTo>
                  <a:lnTo>
                    <a:pt x="67" y="24"/>
                  </a:lnTo>
                  <a:lnTo>
                    <a:pt x="45" y="0"/>
                  </a:lnTo>
                  <a:lnTo>
                    <a:pt x="7" y="0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15" y="80"/>
                  </a:lnTo>
                  <a:lnTo>
                    <a:pt x="37" y="112"/>
                  </a:lnTo>
                  <a:lnTo>
                    <a:pt x="37" y="152"/>
                  </a:lnTo>
                  <a:lnTo>
                    <a:pt x="67" y="152"/>
                  </a:lnTo>
                  <a:lnTo>
                    <a:pt x="82" y="120"/>
                  </a:lnTo>
                  <a:lnTo>
                    <a:pt x="119" y="112"/>
                  </a:lnTo>
                  <a:lnTo>
                    <a:pt x="126" y="80"/>
                  </a:lnTo>
                  <a:lnTo>
                    <a:pt x="149" y="72"/>
                  </a:lnTo>
                  <a:lnTo>
                    <a:pt x="171" y="40"/>
                  </a:lnTo>
                  <a:lnTo>
                    <a:pt x="141" y="0"/>
                  </a:lnTo>
                  <a:lnTo>
                    <a:pt x="104" y="0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3" name="Freeform 170" descr="Широкий диагональный 2"/>
            <p:cNvSpPr>
              <a:spLocks/>
            </p:cNvSpPr>
            <p:nvPr/>
          </p:nvSpPr>
          <p:spPr bwMode="auto">
            <a:xfrm rot="704206">
              <a:off x="1069" y="2201"/>
              <a:ext cx="196" cy="154"/>
            </a:xfrm>
            <a:custGeom>
              <a:avLst/>
              <a:gdLst>
                <a:gd name="T0" fmla="*/ 14114 w 164"/>
                <a:gd name="T1" fmla="*/ 0 h 137"/>
                <a:gd name="T2" fmla="*/ 20159 w 164"/>
                <a:gd name="T3" fmla="*/ 516 h 137"/>
                <a:gd name="T4" fmla="*/ 25027 w 164"/>
                <a:gd name="T5" fmla="*/ 1340 h 137"/>
                <a:gd name="T6" fmla="*/ 31018 w 164"/>
                <a:gd name="T7" fmla="*/ 1340 h 137"/>
                <a:gd name="T8" fmla="*/ 32633 w 164"/>
                <a:gd name="T9" fmla="*/ 2404 h 137"/>
                <a:gd name="T10" fmla="*/ 34112 w 164"/>
                <a:gd name="T11" fmla="*/ 3186 h 137"/>
                <a:gd name="T12" fmla="*/ 26470 w 164"/>
                <a:gd name="T13" fmla="*/ 4022 h 137"/>
                <a:gd name="T14" fmla="*/ 21717 w 164"/>
                <a:gd name="T15" fmla="*/ 3186 h 137"/>
                <a:gd name="T16" fmla="*/ 14114 w 164"/>
                <a:gd name="T17" fmla="*/ 3186 h 137"/>
                <a:gd name="T18" fmla="*/ 12546 w 164"/>
                <a:gd name="T19" fmla="*/ 4524 h 137"/>
                <a:gd name="T20" fmla="*/ 3178 w 164"/>
                <a:gd name="T21" fmla="*/ 4524 h 137"/>
                <a:gd name="T22" fmla="*/ 0 w 164"/>
                <a:gd name="T23" fmla="*/ 3767 h 137"/>
                <a:gd name="T24" fmla="*/ 4539 w 164"/>
                <a:gd name="T25" fmla="*/ 2691 h 137"/>
                <a:gd name="T26" fmla="*/ 3178 w 164"/>
                <a:gd name="T27" fmla="*/ 1895 h 137"/>
                <a:gd name="T28" fmla="*/ 6236 w 164"/>
                <a:gd name="T29" fmla="*/ 1340 h 137"/>
                <a:gd name="T30" fmla="*/ 4539 w 164"/>
                <a:gd name="T31" fmla="*/ 516 h 137"/>
                <a:gd name="T32" fmla="*/ 9261 w 164"/>
                <a:gd name="T33" fmla="*/ 516 h 137"/>
                <a:gd name="T34" fmla="*/ 14114 w 164"/>
                <a:gd name="T35" fmla="*/ 0 h 1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4"/>
                <a:gd name="T55" fmla="*/ 0 h 137"/>
                <a:gd name="T56" fmla="*/ 164 w 164"/>
                <a:gd name="T57" fmla="*/ 137 h 13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4" h="137">
                  <a:moveTo>
                    <a:pt x="67" y="0"/>
                  </a:moveTo>
                  <a:lnTo>
                    <a:pt x="96" y="16"/>
                  </a:lnTo>
                  <a:lnTo>
                    <a:pt x="119" y="40"/>
                  </a:lnTo>
                  <a:lnTo>
                    <a:pt x="148" y="40"/>
                  </a:lnTo>
                  <a:lnTo>
                    <a:pt x="156" y="72"/>
                  </a:lnTo>
                  <a:lnTo>
                    <a:pt x="163" y="96"/>
                  </a:lnTo>
                  <a:lnTo>
                    <a:pt x="126" y="120"/>
                  </a:lnTo>
                  <a:lnTo>
                    <a:pt x="104" y="96"/>
                  </a:lnTo>
                  <a:lnTo>
                    <a:pt x="67" y="96"/>
                  </a:lnTo>
                  <a:lnTo>
                    <a:pt x="59" y="136"/>
                  </a:lnTo>
                  <a:lnTo>
                    <a:pt x="15" y="136"/>
                  </a:lnTo>
                  <a:lnTo>
                    <a:pt x="0" y="112"/>
                  </a:lnTo>
                  <a:lnTo>
                    <a:pt x="22" y="80"/>
                  </a:lnTo>
                  <a:lnTo>
                    <a:pt x="15" y="56"/>
                  </a:lnTo>
                  <a:lnTo>
                    <a:pt x="30" y="40"/>
                  </a:lnTo>
                  <a:lnTo>
                    <a:pt x="22" y="16"/>
                  </a:lnTo>
                  <a:lnTo>
                    <a:pt x="44" y="16"/>
                  </a:lnTo>
                  <a:lnTo>
                    <a:pt x="67" y="0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" name="Freeform 171" descr="Широкий диагональный 2"/>
            <p:cNvSpPr>
              <a:spLocks/>
            </p:cNvSpPr>
            <p:nvPr/>
          </p:nvSpPr>
          <p:spPr bwMode="auto">
            <a:xfrm rot="704206">
              <a:off x="670" y="2203"/>
              <a:ext cx="301" cy="289"/>
            </a:xfrm>
            <a:custGeom>
              <a:avLst/>
              <a:gdLst>
                <a:gd name="T0" fmla="*/ 7687 w 252"/>
                <a:gd name="T1" fmla="*/ 7819 h 257"/>
                <a:gd name="T2" fmla="*/ 3162 w 252"/>
                <a:gd name="T3" fmla="*/ 7296 h 257"/>
                <a:gd name="T4" fmla="*/ 4511 w 252"/>
                <a:gd name="T5" fmla="*/ 6228 h 257"/>
                <a:gd name="T6" fmla="*/ 0 w 252"/>
                <a:gd name="T7" fmla="*/ 5390 h 257"/>
                <a:gd name="T8" fmla="*/ 1484 w 252"/>
                <a:gd name="T9" fmla="*/ 5131 h 257"/>
                <a:gd name="T10" fmla="*/ 12062 w 252"/>
                <a:gd name="T11" fmla="*/ 4873 h 257"/>
                <a:gd name="T12" fmla="*/ 10576 w 252"/>
                <a:gd name="T13" fmla="*/ 3790 h 257"/>
                <a:gd name="T14" fmla="*/ 13569 w 252"/>
                <a:gd name="T15" fmla="*/ 2990 h 257"/>
                <a:gd name="T16" fmla="*/ 16876 w 252"/>
                <a:gd name="T17" fmla="*/ 2710 h 257"/>
                <a:gd name="T18" fmla="*/ 13569 w 252"/>
                <a:gd name="T19" fmla="*/ 1345 h 257"/>
                <a:gd name="T20" fmla="*/ 16876 w 252"/>
                <a:gd name="T21" fmla="*/ 1064 h 257"/>
                <a:gd name="T22" fmla="*/ 16876 w 252"/>
                <a:gd name="T23" fmla="*/ 254 h 257"/>
                <a:gd name="T24" fmla="*/ 24441 w 252"/>
                <a:gd name="T25" fmla="*/ 0 h 257"/>
                <a:gd name="T26" fmla="*/ 27509 w 252"/>
                <a:gd name="T27" fmla="*/ 516 h 257"/>
                <a:gd name="T28" fmla="*/ 31916 w 252"/>
                <a:gd name="T29" fmla="*/ 823 h 257"/>
                <a:gd name="T30" fmla="*/ 31916 w 252"/>
                <a:gd name="T31" fmla="*/ 1906 h 257"/>
                <a:gd name="T32" fmla="*/ 44378 w 252"/>
                <a:gd name="T33" fmla="*/ 2710 h 257"/>
                <a:gd name="T34" fmla="*/ 44378 w 252"/>
                <a:gd name="T35" fmla="*/ 3790 h 257"/>
                <a:gd name="T36" fmla="*/ 41035 w 252"/>
                <a:gd name="T37" fmla="*/ 4058 h 257"/>
                <a:gd name="T38" fmla="*/ 44378 w 252"/>
                <a:gd name="T39" fmla="*/ 4333 h 257"/>
                <a:gd name="T40" fmla="*/ 51870 w 252"/>
                <a:gd name="T41" fmla="*/ 4873 h 257"/>
                <a:gd name="T42" fmla="*/ 51870 w 252"/>
                <a:gd name="T43" fmla="*/ 5729 h 257"/>
                <a:gd name="T44" fmla="*/ 51870 w 252"/>
                <a:gd name="T45" fmla="*/ 5953 h 257"/>
                <a:gd name="T46" fmla="*/ 39725 w 252"/>
                <a:gd name="T47" fmla="*/ 7296 h 257"/>
                <a:gd name="T48" fmla="*/ 39725 w 252"/>
                <a:gd name="T49" fmla="*/ 8390 h 257"/>
                <a:gd name="T50" fmla="*/ 35027 w 252"/>
                <a:gd name="T51" fmla="*/ 8633 h 257"/>
                <a:gd name="T52" fmla="*/ 31916 w 252"/>
                <a:gd name="T53" fmla="*/ 7557 h 257"/>
                <a:gd name="T54" fmla="*/ 24441 w 252"/>
                <a:gd name="T55" fmla="*/ 7819 h 257"/>
                <a:gd name="T56" fmla="*/ 24441 w 252"/>
                <a:gd name="T57" fmla="*/ 8146 h 257"/>
                <a:gd name="T58" fmla="*/ 19922 w 252"/>
                <a:gd name="T59" fmla="*/ 8146 h 257"/>
                <a:gd name="T60" fmla="*/ 18385 w 252"/>
                <a:gd name="T61" fmla="*/ 7028 h 257"/>
                <a:gd name="T62" fmla="*/ 15088 w 252"/>
                <a:gd name="T63" fmla="*/ 7557 h 257"/>
                <a:gd name="T64" fmla="*/ 7687 w 252"/>
                <a:gd name="T65" fmla="*/ 7819 h 2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2"/>
                <a:gd name="T100" fmla="*/ 0 h 257"/>
                <a:gd name="T101" fmla="*/ 252 w 252"/>
                <a:gd name="T102" fmla="*/ 257 h 2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2" h="257">
                  <a:moveTo>
                    <a:pt x="37" y="232"/>
                  </a:moveTo>
                  <a:lnTo>
                    <a:pt x="15" y="216"/>
                  </a:lnTo>
                  <a:lnTo>
                    <a:pt x="22" y="184"/>
                  </a:lnTo>
                  <a:lnTo>
                    <a:pt x="0" y="160"/>
                  </a:lnTo>
                  <a:lnTo>
                    <a:pt x="7" y="152"/>
                  </a:lnTo>
                  <a:lnTo>
                    <a:pt x="59" y="144"/>
                  </a:lnTo>
                  <a:lnTo>
                    <a:pt x="52" y="112"/>
                  </a:lnTo>
                  <a:lnTo>
                    <a:pt x="66" y="88"/>
                  </a:lnTo>
                  <a:lnTo>
                    <a:pt x="81" y="80"/>
                  </a:lnTo>
                  <a:lnTo>
                    <a:pt x="66" y="40"/>
                  </a:lnTo>
                  <a:lnTo>
                    <a:pt x="81" y="32"/>
                  </a:lnTo>
                  <a:lnTo>
                    <a:pt x="81" y="8"/>
                  </a:lnTo>
                  <a:lnTo>
                    <a:pt x="118" y="0"/>
                  </a:lnTo>
                  <a:lnTo>
                    <a:pt x="133" y="16"/>
                  </a:lnTo>
                  <a:lnTo>
                    <a:pt x="155" y="24"/>
                  </a:lnTo>
                  <a:lnTo>
                    <a:pt x="155" y="56"/>
                  </a:lnTo>
                  <a:lnTo>
                    <a:pt x="214" y="80"/>
                  </a:lnTo>
                  <a:lnTo>
                    <a:pt x="214" y="112"/>
                  </a:lnTo>
                  <a:lnTo>
                    <a:pt x="199" y="120"/>
                  </a:lnTo>
                  <a:lnTo>
                    <a:pt x="214" y="128"/>
                  </a:lnTo>
                  <a:lnTo>
                    <a:pt x="251" y="144"/>
                  </a:lnTo>
                  <a:lnTo>
                    <a:pt x="251" y="168"/>
                  </a:lnTo>
                  <a:lnTo>
                    <a:pt x="251" y="176"/>
                  </a:lnTo>
                  <a:lnTo>
                    <a:pt x="192" y="216"/>
                  </a:lnTo>
                  <a:lnTo>
                    <a:pt x="192" y="248"/>
                  </a:lnTo>
                  <a:lnTo>
                    <a:pt x="170" y="256"/>
                  </a:lnTo>
                  <a:lnTo>
                    <a:pt x="155" y="224"/>
                  </a:lnTo>
                  <a:lnTo>
                    <a:pt x="118" y="232"/>
                  </a:lnTo>
                  <a:lnTo>
                    <a:pt x="118" y="240"/>
                  </a:lnTo>
                  <a:lnTo>
                    <a:pt x="96" y="240"/>
                  </a:lnTo>
                  <a:lnTo>
                    <a:pt x="89" y="208"/>
                  </a:lnTo>
                  <a:lnTo>
                    <a:pt x="74" y="224"/>
                  </a:lnTo>
                  <a:lnTo>
                    <a:pt x="37" y="232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" name="Freeform 172" descr="Широкий диагональный 2"/>
            <p:cNvSpPr>
              <a:spLocks/>
            </p:cNvSpPr>
            <p:nvPr/>
          </p:nvSpPr>
          <p:spPr bwMode="auto">
            <a:xfrm rot="704206">
              <a:off x="536" y="2411"/>
              <a:ext cx="266" cy="291"/>
            </a:xfrm>
            <a:custGeom>
              <a:avLst/>
              <a:gdLst>
                <a:gd name="T0" fmla="*/ 25148 w 222"/>
                <a:gd name="T1" fmla="*/ 1017 h 257"/>
                <a:gd name="T2" fmla="*/ 33358 w 222"/>
                <a:gd name="T3" fmla="*/ 648 h 257"/>
                <a:gd name="T4" fmla="*/ 36659 w 222"/>
                <a:gd name="T5" fmla="*/ 0 h 257"/>
                <a:gd name="T6" fmla="*/ 38225 w 222"/>
                <a:gd name="T7" fmla="*/ 1332 h 257"/>
                <a:gd name="T8" fmla="*/ 43689 w 222"/>
                <a:gd name="T9" fmla="*/ 1332 h 257"/>
                <a:gd name="T10" fmla="*/ 41714 w 222"/>
                <a:gd name="T11" fmla="*/ 1984 h 257"/>
                <a:gd name="T12" fmla="*/ 43689 w 222"/>
                <a:gd name="T13" fmla="*/ 3990 h 257"/>
                <a:gd name="T14" fmla="*/ 50341 w 222"/>
                <a:gd name="T15" fmla="*/ 4991 h 257"/>
                <a:gd name="T16" fmla="*/ 44985 w 222"/>
                <a:gd name="T17" fmla="*/ 5358 h 257"/>
                <a:gd name="T18" fmla="*/ 44985 w 222"/>
                <a:gd name="T19" fmla="*/ 6960 h 257"/>
                <a:gd name="T20" fmla="*/ 38225 w 222"/>
                <a:gd name="T21" fmla="*/ 6960 h 257"/>
                <a:gd name="T22" fmla="*/ 39973 w 222"/>
                <a:gd name="T23" fmla="*/ 8283 h 257"/>
                <a:gd name="T24" fmla="*/ 35262 w 222"/>
                <a:gd name="T25" fmla="*/ 8983 h 257"/>
                <a:gd name="T26" fmla="*/ 38225 w 222"/>
                <a:gd name="T27" fmla="*/ 9340 h 257"/>
                <a:gd name="T28" fmla="*/ 26625 w 222"/>
                <a:gd name="T29" fmla="*/ 10620 h 257"/>
                <a:gd name="T30" fmla="*/ 25148 w 222"/>
                <a:gd name="T31" fmla="*/ 9665 h 257"/>
                <a:gd name="T32" fmla="*/ 19963 w 222"/>
                <a:gd name="T33" fmla="*/ 9340 h 257"/>
                <a:gd name="T34" fmla="*/ 18414 w 222"/>
                <a:gd name="T35" fmla="*/ 7290 h 257"/>
                <a:gd name="T36" fmla="*/ 16770 w 222"/>
                <a:gd name="T37" fmla="*/ 6298 h 257"/>
                <a:gd name="T38" fmla="*/ 11681 w 222"/>
                <a:gd name="T39" fmla="*/ 4991 h 257"/>
                <a:gd name="T40" fmla="*/ 6553 w 222"/>
                <a:gd name="T41" fmla="*/ 3691 h 257"/>
                <a:gd name="T42" fmla="*/ 3404 w 222"/>
                <a:gd name="T43" fmla="*/ 3324 h 257"/>
                <a:gd name="T44" fmla="*/ 0 w 222"/>
                <a:gd name="T45" fmla="*/ 1672 h 257"/>
                <a:gd name="T46" fmla="*/ 3404 w 222"/>
                <a:gd name="T47" fmla="*/ 1332 h 257"/>
                <a:gd name="T48" fmla="*/ 6553 w 222"/>
                <a:gd name="T49" fmla="*/ 2290 h 257"/>
                <a:gd name="T50" fmla="*/ 10074 w 222"/>
                <a:gd name="T51" fmla="*/ 2290 h 257"/>
                <a:gd name="T52" fmla="*/ 8408 w 222"/>
                <a:gd name="T53" fmla="*/ 3324 h 257"/>
                <a:gd name="T54" fmla="*/ 11681 w 222"/>
                <a:gd name="T55" fmla="*/ 3324 h 257"/>
                <a:gd name="T56" fmla="*/ 16770 w 222"/>
                <a:gd name="T57" fmla="*/ 3990 h 257"/>
                <a:gd name="T58" fmla="*/ 30132 w 222"/>
                <a:gd name="T59" fmla="*/ 2290 h 257"/>
                <a:gd name="T60" fmla="*/ 28499 w 222"/>
                <a:gd name="T61" fmla="*/ 1672 h 257"/>
                <a:gd name="T62" fmla="*/ 23235 w 222"/>
                <a:gd name="T63" fmla="*/ 1672 h 257"/>
                <a:gd name="T64" fmla="*/ 25148 w 222"/>
                <a:gd name="T65" fmla="*/ 1017 h 2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2"/>
                <a:gd name="T100" fmla="*/ 0 h 257"/>
                <a:gd name="T101" fmla="*/ 222 w 222"/>
                <a:gd name="T102" fmla="*/ 257 h 2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2" h="257">
                  <a:moveTo>
                    <a:pt x="111" y="24"/>
                  </a:moveTo>
                  <a:lnTo>
                    <a:pt x="147" y="16"/>
                  </a:lnTo>
                  <a:lnTo>
                    <a:pt x="162" y="0"/>
                  </a:lnTo>
                  <a:lnTo>
                    <a:pt x="169" y="32"/>
                  </a:lnTo>
                  <a:lnTo>
                    <a:pt x="192" y="32"/>
                  </a:lnTo>
                  <a:lnTo>
                    <a:pt x="184" y="48"/>
                  </a:lnTo>
                  <a:lnTo>
                    <a:pt x="192" y="96"/>
                  </a:lnTo>
                  <a:lnTo>
                    <a:pt x="221" y="120"/>
                  </a:lnTo>
                  <a:lnTo>
                    <a:pt x="199" y="128"/>
                  </a:lnTo>
                  <a:lnTo>
                    <a:pt x="199" y="168"/>
                  </a:lnTo>
                  <a:lnTo>
                    <a:pt x="169" y="168"/>
                  </a:lnTo>
                  <a:lnTo>
                    <a:pt x="177" y="200"/>
                  </a:lnTo>
                  <a:lnTo>
                    <a:pt x="155" y="216"/>
                  </a:lnTo>
                  <a:lnTo>
                    <a:pt x="169" y="224"/>
                  </a:lnTo>
                  <a:lnTo>
                    <a:pt x="118" y="256"/>
                  </a:lnTo>
                  <a:lnTo>
                    <a:pt x="111" y="232"/>
                  </a:lnTo>
                  <a:lnTo>
                    <a:pt x="88" y="224"/>
                  </a:lnTo>
                  <a:lnTo>
                    <a:pt x="81" y="176"/>
                  </a:lnTo>
                  <a:lnTo>
                    <a:pt x="74" y="152"/>
                  </a:lnTo>
                  <a:lnTo>
                    <a:pt x="52" y="120"/>
                  </a:lnTo>
                  <a:lnTo>
                    <a:pt x="29" y="88"/>
                  </a:lnTo>
                  <a:lnTo>
                    <a:pt x="15" y="80"/>
                  </a:lnTo>
                  <a:lnTo>
                    <a:pt x="0" y="40"/>
                  </a:lnTo>
                  <a:lnTo>
                    <a:pt x="15" y="32"/>
                  </a:lnTo>
                  <a:lnTo>
                    <a:pt x="29" y="56"/>
                  </a:lnTo>
                  <a:lnTo>
                    <a:pt x="44" y="56"/>
                  </a:lnTo>
                  <a:lnTo>
                    <a:pt x="37" y="80"/>
                  </a:lnTo>
                  <a:lnTo>
                    <a:pt x="52" y="80"/>
                  </a:lnTo>
                  <a:lnTo>
                    <a:pt x="74" y="96"/>
                  </a:lnTo>
                  <a:lnTo>
                    <a:pt x="133" y="56"/>
                  </a:lnTo>
                  <a:lnTo>
                    <a:pt x="125" y="40"/>
                  </a:lnTo>
                  <a:lnTo>
                    <a:pt x="103" y="40"/>
                  </a:lnTo>
                  <a:lnTo>
                    <a:pt x="111" y="24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7" name="Freeform 174"/>
            <p:cNvSpPr>
              <a:spLocks/>
            </p:cNvSpPr>
            <p:nvPr/>
          </p:nvSpPr>
          <p:spPr bwMode="auto">
            <a:xfrm rot="704206">
              <a:off x="1503" y="1053"/>
              <a:ext cx="300" cy="388"/>
            </a:xfrm>
            <a:custGeom>
              <a:avLst/>
              <a:gdLst>
                <a:gd name="T0" fmla="*/ 4090 w 252"/>
                <a:gd name="T1" fmla="*/ 3216 h 345"/>
                <a:gd name="T2" fmla="*/ 13860 w 252"/>
                <a:gd name="T3" fmla="*/ 2719 h 345"/>
                <a:gd name="T4" fmla="*/ 10987 w 252"/>
                <a:gd name="T5" fmla="*/ 1353 h 345"/>
                <a:gd name="T6" fmla="*/ 18007 w 252"/>
                <a:gd name="T7" fmla="*/ 254 h 345"/>
                <a:gd name="T8" fmla="*/ 26271 w 252"/>
                <a:gd name="T9" fmla="*/ 0 h 345"/>
                <a:gd name="T10" fmla="*/ 30381 w 252"/>
                <a:gd name="T11" fmla="*/ 0 h 345"/>
                <a:gd name="T12" fmla="*/ 34510 w 252"/>
                <a:gd name="T13" fmla="*/ 823 h 345"/>
                <a:gd name="T14" fmla="*/ 40081 w 252"/>
                <a:gd name="T15" fmla="*/ 1912 h 345"/>
                <a:gd name="T16" fmla="*/ 34510 w 252"/>
                <a:gd name="T17" fmla="*/ 2165 h 345"/>
                <a:gd name="T18" fmla="*/ 41421 w 252"/>
                <a:gd name="T19" fmla="*/ 3797 h 345"/>
                <a:gd name="T20" fmla="*/ 42949 w 252"/>
                <a:gd name="T21" fmla="*/ 6495 h 345"/>
                <a:gd name="T22" fmla="*/ 46970 w 252"/>
                <a:gd name="T23" fmla="*/ 9514 h 345"/>
                <a:gd name="T24" fmla="*/ 36077 w 252"/>
                <a:gd name="T25" fmla="*/ 11683 h 345"/>
                <a:gd name="T26" fmla="*/ 27793 w 252"/>
                <a:gd name="T27" fmla="*/ 11409 h 345"/>
                <a:gd name="T28" fmla="*/ 15126 w 252"/>
                <a:gd name="T29" fmla="*/ 7305 h 345"/>
                <a:gd name="T30" fmla="*/ 15126 w 252"/>
                <a:gd name="T31" fmla="*/ 5733 h 345"/>
                <a:gd name="T32" fmla="*/ 10987 w 252"/>
                <a:gd name="T33" fmla="*/ 6495 h 345"/>
                <a:gd name="T34" fmla="*/ 8214 w 252"/>
                <a:gd name="T35" fmla="*/ 6250 h 345"/>
                <a:gd name="T36" fmla="*/ 6900 w 252"/>
                <a:gd name="T37" fmla="*/ 7090 h 345"/>
                <a:gd name="T38" fmla="*/ 4090 w 252"/>
                <a:gd name="T39" fmla="*/ 6495 h 345"/>
                <a:gd name="T40" fmla="*/ 5787 w 252"/>
                <a:gd name="T41" fmla="*/ 5401 h 345"/>
                <a:gd name="T42" fmla="*/ 0 w 252"/>
                <a:gd name="T43" fmla="*/ 4350 h 345"/>
                <a:gd name="T44" fmla="*/ 4090 w 252"/>
                <a:gd name="T45" fmla="*/ 3216 h 3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2"/>
                <a:gd name="T70" fmla="*/ 0 h 345"/>
                <a:gd name="T71" fmla="*/ 252 w 252"/>
                <a:gd name="T72" fmla="*/ 345 h 34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2" h="345">
                  <a:moveTo>
                    <a:pt x="22" y="96"/>
                  </a:moveTo>
                  <a:lnTo>
                    <a:pt x="74" y="80"/>
                  </a:lnTo>
                  <a:lnTo>
                    <a:pt x="59" y="40"/>
                  </a:lnTo>
                  <a:lnTo>
                    <a:pt x="96" y="8"/>
                  </a:lnTo>
                  <a:lnTo>
                    <a:pt x="140" y="0"/>
                  </a:lnTo>
                  <a:lnTo>
                    <a:pt x="162" y="0"/>
                  </a:lnTo>
                  <a:lnTo>
                    <a:pt x="185" y="24"/>
                  </a:lnTo>
                  <a:lnTo>
                    <a:pt x="214" y="56"/>
                  </a:lnTo>
                  <a:lnTo>
                    <a:pt x="185" y="64"/>
                  </a:lnTo>
                  <a:lnTo>
                    <a:pt x="222" y="112"/>
                  </a:lnTo>
                  <a:lnTo>
                    <a:pt x="229" y="192"/>
                  </a:lnTo>
                  <a:lnTo>
                    <a:pt x="251" y="280"/>
                  </a:lnTo>
                  <a:lnTo>
                    <a:pt x="192" y="344"/>
                  </a:lnTo>
                  <a:lnTo>
                    <a:pt x="148" y="336"/>
                  </a:lnTo>
                  <a:lnTo>
                    <a:pt x="81" y="216"/>
                  </a:lnTo>
                  <a:lnTo>
                    <a:pt x="81" y="168"/>
                  </a:lnTo>
                  <a:lnTo>
                    <a:pt x="59" y="192"/>
                  </a:lnTo>
                  <a:lnTo>
                    <a:pt x="44" y="184"/>
                  </a:lnTo>
                  <a:lnTo>
                    <a:pt x="37" y="208"/>
                  </a:lnTo>
                  <a:lnTo>
                    <a:pt x="22" y="192"/>
                  </a:lnTo>
                  <a:lnTo>
                    <a:pt x="30" y="160"/>
                  </a:lnTo>
                  <a:lnTo>
                    <a:pt x="0" y="128"/>
                  </a:lnTo>
                  <a:lnTo>
                    <a:pt x="22" y="9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8" name="Freeform 175"/>
            <p:cNvSpPr>
              <a:spLocks/>
            </p:cNvSpPr>
            <p:nvPr/>
          </p:nvSpPr>
          <p:spPr bwMode="auto">
            <a:xfrm rot="704206">
              <a:off x="988" y="1349"/>
              <a:ext cx="307" cy="267"/>
            </a:xfrm>
            <a:custGeom>
              <a:avLst/>
              <a:gdLst>
                <a:gd name="T0" fmla="*/ 47304 w 258"/>
                <a:gd name="T1" fmla="*/ 6428 h 233"/>
                <a:gd name="T2" fmla="*/ 36514 w 258"/>
                <a:gd name="T3" fmla="*/ 8485 h 233"/>
                <a:gd name="T4" fmla="*/ 35123 w 258"/>
                <a:gd name="T5" fmla="*/ 9853 h 233"/>
                <a:gd name="T6" fmla="*/ 28336 w 258"/>
                <a:gd name="T7" fmla="*/ 9853 h 233"/>
                <a:gd name="T8" fmla="*/ 24352 w 258"/>
                <a:gd name="T9" fmla="*/ 9184 h 233"/>
                <a:gd name="T10" fmla="*/ 23170 w 258"/>
                <a:gd name="T11" fmla="*/ 7815 h 233"/>
                <a:gd name="T12" fmla="*/ 19042 w 258"/>
                <a:gd name="T13" fmla="*/ 7427 h 233"/>
                <a:gd name="T14" fmla="*/ 16364 w 258"/>
                <a:gd name="T15" fmla="*/ 6130 h 233"/>
                <a:gd name="T16" fmla="*/ 9593 w 258"/>
                <a:gd name="T17" fmla="*/ 6428 h 233"/>
                <a:gd name="T18" fmla="*/ 5422 w 258"/>
                <a:gd name="T19" fmla="*/ 5742 h 233"/>
                <a:gd name="T20" fmla="*/ 2840 w 258"/>
                <a:gd name="T21" fmla="*/ 5742 h 233"/>
                <a:gd name="T22" fmla="*/ 0 w 258"/>
                <a:gd name="T23" fmla="*/ 2734 h 233"/>
                <a:gd name="T24" fmla="*/ 4071 w 258"/>
                <a:gd name="T25" fmla="*/ 1712 h 233"/>
                <a:gd name="T26" fmla="*/ 10870 w 258"/>
                <a:gd name="T27" fmla="*/ 1994 h 233"/>
                <a:gd name="T28" fmla="*/ 14956 w 258"/>
                <a:gd name="T29" fmla="*/ 3724 h 233"/>
                <a:gd name="T30" fmla="*/ 16364 w 258"/>
                <a:gd name="T31" fmla="*/ 1712 h 233"/>
                <a:gd name="T32" fmla="*/ 16364 w 258"/>
                <a:gd name="T33" fmla="*/ 307 h 233"/>
                <a:gd name="T34" fmla="*/ 24352 w 258"/>
                <a:gd name="T35" fmla="*/ 0 h 233"/>
                <a:gd name="T36" fmla="*/ 32405 w 258"/>
                <a:gd name="T37" fmla="*/ 5068 h 233"/>
                <a:gd name="T38" fmla="*/ 37931 w 258"/>
                <a:gd name="T39" fmla="*/ 5068 h 233"/>
                <a:gd name="T40" fmla="*/ 39160 w 258"/>
                <a:gd name="T41" fmla="*/ 4419 h 233"/>
                <a:gd name="T42" fmla="*/ 47304 w 258"/>
                <a:gd name="T43" fmla="*/ 6428 h 23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58"/>
                <a:gd name="T67" fmla="*/ 0 h 233"/>
                <a:gd name="T68" fmla="*/ 258 w 258"/>
                <a:gd name="T69" fmla="*/ 233 h 23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58" h="233">
                  <a:moveTo>
                    <a:pt x="257" y="152"/>
                  </a:moveTo>
                  <a:lnTo>
                    <a:pt x="198" y="200"/>
                  </a:lnTo>
                  <a:lnTo>
                    <a:pt x="191" y="232"/>
                  </a:lnTo>
                  <a:lnTo>
                    <a:pt x="154" y="232"/>
                  </a:lnTo>
                  <a:lnTo>
                    <a:pt x="132" y="216"/>
                  </a:lnTo>
                  <a:lnTo>
                    <a:pt x="125" y="184"/>
                  </a:lnTo>
                  <a:lnTo>
                    <a:pt x="103" y="176"/>
                  </a:lnTo>
                  <a:lnTo>
                    <a:pt x="88" y="144"/>
                  </a:lnTo>
                  <a:lnTo>
                    <a:pt x="51" y="152"/>
                  </a:lnTo>
                  <a:lnTo>
                    <a:pt x="29" y="136"/>
                  </a:lnTo>
                  <a:lnTo>
                    <a:pt x="15" y="136"/>
                  </a:lnTo>
                  <a:lnTo>
                    <a:pt x="0" y="64"/>
                  </a:lnTo>
                  <a:lnTo>
                    <a:pt x="22" y="40"/>
                  </a:lnTo>
                  <a:lnTo>
                    <a:pt x="59" y="48"/>
                  </a:lnTo>
                  <a:lnTo>
                    <a:pt x="81" y="88"/>
                  </a:lnTo>
                  <a:lnTo>
                    <a:pt x="88" y="40"/>
                  </a:lnTo>
                  <a:lnTo>
                    <a:pt x="88" y="8"/>
                  </a:lnTo>
                  <a:lnTo>
                    <a:pt x="132" y="0"/>
                  </a:lnTo>
                  <a:lnTo>
                    <a:pt x="176" y="120"/>
                  </a:lnTo>
                  <a:lnTo>
                    <a:pt x="206" y="120"/>
                  </a:lnTo>
                  <a:lnTo>
                    <a:pt x="213" y="104"/>
                  </a:lnTo>
                  <a:lnTo>
                    <a:pt x="257" y="15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9" name="Freeform 176"/>
            <p:cNvSpPr>
              <a:spLocks/>
            </p:cNvSpPr>
            <p:nvPr/>
          </p:nvSpPr>
          <p:spPr bwMode="auto">
            <a:xfrm rot="704206">
              <a:off x="819" y="1367"/>
              <a:ext cx="176" cy="270"/>
            </a:xfrm>
            <a:custGeom>
              <a:avLst/>
              <a:gdLst>
                <a:gd name="T0" fmla="*/ 17530 w 148"/>
                <a:gd name="T1" fmla="*/ 5570 h 241"/>
                <a:gd name="T2" fmla="*/ 15954 w 148"/>
                <a:gd name="T3" fmla="*/ 5797 h 241"/>
                <a:gd name="T4" fmla="*/ 15954 w 148"/>
                <a:gd name="T5" fmla="*/ 6766 h 241"/>
                <a:gd name="T6" fmla="*/ 11947 w 148"/>
                <a:gd name="T7" fmla="*/ 7252 h 241"/>
                <a:gd name="T8" fmla="*/ 7978 w 148"/>
                <a:gd name="T9" fmla="*/ 7252 h 241"/>
                <a:gd name="T10" fmla="*/ 5212 w 148"/>
                <a:gd name="T11" fmla="*/ 6039 h 241"/>
                <a:gd name="T12" fmla="*/ 2761 w 148"/>
                <a:gd name="T13" fmla="*/ 5797 h 241"/>
                <a:gd name="T14" fmla="*/ 3989 w 148"/>
                <a:gd name="T15" fmla="*/ 5329 h 241"/>
                <a:gd name="T16" fmla="*/ 0 w 148"/>
                <a:gd name="T17" fmla="*/ 4324 h 241"/>
                <a:gd name="T18" fmla="*/ 0 w 148"/>
                <a:gd name="T19" fmla="*/ 4089 h 241"/>
                <a:gd name="T20" fmla="*/ 5212 w 148"/>
                <a:gd name="T21" fmla="*/ 3383 h 241"/>
                <a:gd name="T22" fmla="*/ 5212 w 148"/>
                <a:gd name="T23" fmla="*/ 2684 h 241"/>
                <a:gd name="T24" fmla="*/ 7978 w 148"/>
                <a:gd name="T25" fmla="*/ 2430 h 241"/>
                <a:gd name="T26" fmla="*/ 9285 w 148"/>
                <a:gd name="T27" fmla="*/ 1728 h 241"/>
                <a:gd name="T28" fmla="*/ 13416 w 148"/>
                <a:gd name="T29" fmla="*/ 1428 h 241"/>
                <a:gd name="T30" fmla="*/ 20020 w 148"/>
                <a:gd name="T31" fmla="*/ 0 h 241"/>
                <a:gd name="T32" fmla="*/ 23892 w 148"/>
                <a:gd name="T33" fmla="*/ 233 h 241"/>
                <a:gd name="T34" fmla="*/ 26589 w 148"/>
                <a:gd name="T35" fmla="*/ 2430 h 241"/>
                <a:gd name="T36" fmla="*/ 22561 w 148"/>
                <a:gd name="T37" fmla="*/ 2684 h 241"/>
                <a:gd name="T38" fmla="*/ 22561 w 148"/>
                <a:gd name="T39" fmla="*/ 4089 h 241"/>
                <a:gd name="T40" fmla="*/ 17530 w 148"/>
                <a:gd name="T41" fmla="*/ 5570 h 24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8"/>
                <a:gd name="T64" fmla="*/ 0 h 241"/>
                <a:gd name="T65" fmla="*/ 148 w 148"/>
                <a:gd name="T66" fmla="*/ 241 h 24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8" h="241">
                  <a:moveTo>
                    <a:pt x="96" y="184"/>
                  </a:moveTo>
                  <a:lnTo>
                    <a:pt x="88" y="192"/>
                  </a:lnTo>
                  <a:lnTo>
                    <a:pt x="88" y="224"/>
                  </a:lnTo>
                  <a:lnTo>
                    <a:pt x="66" y="240"/>
                  </a:lnTo>
                  <a:lnTo>
                    <a:pt x="44" y="240"/>
                  </a:lnTo>
                  <a:lnTo>
                    <a:pt x="29" y="200"/>
                  </a:lnTo>
                  <a:lnTo>
                    <a:pt x="15" y="192"/>
                  </a:lnTo>
                  <a:lnTo>
                    <a:pt x="22" y="176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29" y="112"/>
                  </a:lnTo>
                  <a:lnTo>
                    <a:pt x="29" y="88"/>
                  </a:lnTo>
                  <a:lnTo>
                    <a:pt x="44" y="80"/>
                  </a:lnTo>
                  <a:lnTo>
                    <a:pt x="51" y="56"/>
                  </a:lnTo>
                  <a:lnTo>
                    <a:pt x="74" y="48"/>
                  </a:lnTo>
                  <a:lnTo>
                    <a:pt x="110" y="0"/>
                  </a:lnTo>
                  <a:lnTo>
                    <a:pt x="132" y="8"/>
                  </a:lnTo>
                  <a:lnTo>
                    <a:pt x="147" y="80"/>
                  </a:lnTo>
                  <a:lnTo>
                    <a:pt x="125" y="88"/>
                  </a:lnTo>
                  <a:lnTo>
                    <a:pt x="125" y="136"/>
                  </a:lnTo>
                  <a:lnTo>
                    <a:pt x="96" y="18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0" name="Freeform 177"/>
            <p:cNvSpPr>
              <a:spLocks/>
            </p:cNvSpPr>
            <p:nvPr/>
          </p:nvSpPr>
          <p:spPr bwMode="auto">
            <a:xfrm rot="704206">
              <a:off x="920" y="1485"/>
              <a:ext cx="247" cy="181"/>
            </a:xfrm>
            <a:custGeom>
              <a:avLst/>
              <a:gdLst>
                <a:gd name="T0" fmla="*/ 41436 w 207"/>
                <a:gd name="T1" fmla="*/ 5360 h 161"/>
                <a:gd name="T2" fmla="*/ 39830 w 207"/>
                <a:gd name="T3" fmla="*/ 4836 h 161"/>
                <a:gd name="T4" fmla="*/ 37002 w 207"/>
                <a:gd name="T5" fmla="*/ 4302 h 161"/>
                <a:gd name="T6" fmla="*/ 38309 w 207"/>
                <a:gd name="T7" fmla="*/ 3202 h 161"/>
                <a:gd name="T8" fmla="*/ 33887 w 207"/>
                <a:gd name="T9" fmla="*/ 2693 h 161"/>
                <a:gd name="T10" fmla="*/ 32257 w 207"/>
                <a:gd name="T11" fmla="*/ 1660 h 161"/>
                <a:gd name="T12" fmla="*/ 27974 w 207"/>
                <a:gd name="T13" fmla="*/ 1340 h 161"/>
                <a:gd name="T14" fmla="*/ 25000 w 207"/>
                <a:gd name="T15" fmla="*/ 254 h 161"/>
                <a:gd name="T16" fmla="*/ 17558 w 207"/>
                <a:gd name="T17" fmla="*/ 516 h 161"/>
                <a:gd name="T18" fmla="*/ 13272 w 207"/>
                <a:gd name="T19" fmla="*/ 0 h 161"/>
                <a:gd name="T20" fmla="*/ 10335 w 207"/>
                <a:gd name="T21" fmla="*/ 0 h 161"/>
                <a:gd name="T22" fmla="*/ 5971 w 207"/>
                <a:gd name="T23" fmla="*/ 254 h 161"/>
                <a:gd name="T24" fmla="*/ 5971 w 207"/>
                <a:gd name="T25" fmla="*/ 1895 h 161"/>
                <a:gd name="T26" fmla="*/ 0 w 207"/>
                <a:gd name="T27" fmla="*/ 3493 h 161"/>
                <a:gd name="T28" fmla="*/ 14715 w 207"/>
                <a:gd name="T29" fmla="*/ 4550 h 161"/>
                <a:gd name="T30" fmla="*/ 20565 w 207"/>
                <a:gd name="T31" fmla="*/ 4550 h 161"/>
                <a:gd name="T32" fmla="*/ 25000 w 207"/>
                <a:gd name="T33" fmla="*/ 4302 h 161"/>
                <a:gd name="T34" fmla="*/ 29281 w 207"/>
                <a:gd name="T35" fmla="*/ 4836 h 161"/>
                <a:gd name="T36" fmla="*/ 38309 w 207"/>
                <a:gd name="T37" fmla="*/ 5360 h 161"/>
                <a:gd name="T38" fmla="*/ 41436 w 207"/>
                <a:gd name="T39" fmla="*/ 5360 h 16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07"/>
                <a:gd name="T61" fmla="*/ 0 h 161"/>
                <a:gd name="T62" fmla="*/ 207 w 207"/>
                <a:gd name="T63" fmla="*/ 161 h 16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07" h="161">
                  <a:moveTo>
                    <a:pt x="206" y="160"/>
                  </a:moveTo>
                  <a:lnTo>
                    <a:pt x="199" y="144"/>
                  </a:lnTo>
                  <a:lnTo>
                    <a:pt x="184" y="128"/>
                  </a:lnTo>
                  <a:lnTo>
                    <a:pt x="191" y="96"/>
                  </a:lnTo>
                  <a:lnTo>
                    <a:pt x="169" y="80"/>
                  </a:lnTo>
                  <a:lnTo>
                    <a:pt x="162" y="48"/>
                  </a:lnTo>
                  <a:lnTo>
                    <a:pt x="140" y="40"/>
                  </a:lnTo>
                  <a:lnTo>
                    <a:pt x="125" y="8"/>
                  </a:lnTo>
                  <a:lnTo>
                    <a:pt x="88" y="16"/>
                  </a:lnTo>
                  <a:lnTo>
                    <a:pt x="66" y="0"/>
                  </a:lnTo>
                  <a:lnTo>
                    <a:pt x="52" y="0"/>
                  </a:lnTo>
                  <a:lnTo>
                    <a:pt x="29" y="8"/>
                  </a:lnTo>
                  <a:lnTo>
                    <a:pt x="29" y="56"/>
                  </a:lnTo>
                  <a:lnTo>
                    <a:pt x="0" y="104"/>
                  </a:lnTo>
                  <a:lnTo>
                    <a:pt x="74" y="136"/>
                  </a:lnTo>
                  <a:lnTo>
                    <a:pt x="103" y="136"/>
                  </a:lnTo>
                  <a:lnTo>
                    <a:pt x="125" y="128"/>
                  </a:lnTo>
                  <a:lnTo>
                    <a:pt x="147" y="144"/>
                  </a:lnTo>
                  <a:lnTo>
                    <a:pt x="191" y="160"/>
                  </a:lnTo>
                  <a:lnTo>
                    <a:pt x="206" y="16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1" name="Freeform 178"/>
            <p:cNvSpPr>
              <a:spLocks/>
            </p:cNvSpPr>
            <p:nvPr/>
          </p:nvSpPr>
          <p:spPr bwMode="auto">
            <a:xfrm rot="704206">
              <a:off x="858" y="1597"/>
              <a:ext cx="340" cy="209"/>
            </a:xfrm>
            <a:custGeom>
              <a:avLst/>
              <a:gdLst>
                <a:gd name="T0" fmla="*/ 18007 w 252"/>
                <a:gd name="T1" fmla="*/ 5872 h 185"/>
                <a:gd name="T2" fmla="*/ 20649 w 252"/>
                <a:gd name="T3" fmla="*/ 5321 h 185"/>
                <a:gd name="T4" fmla="*/ 27793 w 252"/>
                <a:gd name="T5" fmla="*/ 6571 h 185"/>
                <a:gd name="T6" fmla="*/ 31637 w 252"/>
                <a:gd name="T7" fmla="*/ 6571 h 185"/>
                <a:gd name="T8" fmla="*/ 36077 w 252"/>
                <a:gd name="T9" fmla="*/ 7126 h 185"/>
                <a:gd name="T10" fmla="*/ 41421 w 252"/>
                <a:gd name="T11" fmla="*/ 6200 h 185"/>
                <a:gd name="T12" fmla="*/ 40081 w 252"/>
                <a:gd name="T13" fmla="*/ 4984 h 185"/>
                <a:gd name="T14" fmla="*/ 46970 w 252"/>
                <a:gd name="T15" fmla="*/ 3712 h 185"/>
                <a:gd name="T16" fmla="*/ 46970 w 252"/>
                <a:gd name="T17" fmla="*/ 2157 h 185"/>
                <a:gd name="T18" fmla="*/ 44229 w 252"/>
                <a:gd name="T19" fmla="*/ 2157 h 185"/>
                <a:gd name="T20" fmla="*/ 41421 w 252"/>
                <a:gd name="T21" fmla="*/ 2157 h 185"/>
                <a:gd name="T22" fmla="*/ 33142 w 252"/>
                <a:gd name="T23" fmla="*/ 1580 h 185"/>
                <a:gd name="T24" fmla="*/ 28988 w 252"/>
                <a:gd name="T25" fmla="*/ 970 h 185"/>
                <a:gd name="T26" fmla="*/ 24905 w 252"/>
                <a:gd name="T27" fmla="*/ 1247 h 185"/>
                <a:gd name="T28" fmla="*/ 19232 w 252"/>
                <a:gd name="T29" fmla="*/ 1247 h 185"/>
                <a:gd name="T30" fmla="*/ 5787 w 252"/>
                <a:gd name="T31" fmla="*/ 0 h 185"/>
                <a:gd name="T32" fmla="*/ 4090 w 252"/>
                <a:gd name="T33" fmla="*/ 293 h 185"/>
                <a:gd name="T34" fmla="*/ 4090 w 252"/>
                <a:gd name="T35" fmla="*/ 1580 h 185"/>
                <a:gd name="T36" fmla="*/ 0 w 252"/>
                <a:gd name="T37" fmla="*/ 2157 h 185"/>
                <a:gd name="T38" fmla="*/ 5787 w 252"/>
                <a:gd name="T39" fmla="*/ 4365 h 185"/>
                <a:gd name="T40" fmla="*/ 13860 w 252"/>
                <a:gd name="T41" fmla="*/ 4365 h 185"/>
                <a:gd name="T42" fmla="*/ 18007 w 252"/>
                <a:gd name="T43" fmla="*/ 5872 h 1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52"/>
                <a:gd name="T67" fmla="*/ 0 h 185"/>
                <a:gd name="T68" fmla="*/ 252 w 252"/>
                <a:gd name="T69" fmla="*/ 185 h 18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52" h="185">
                  <a:moveTo>
                    <a:pt x="96" y="152"/>
                  </a:moveTo>
                  <a:lnTo>
                    <a:pt x="111" y="136"/>
                  </a:lnTo>
                  <a:lnTo>
                    <a:pt x="148" y="168"/>
                  </a:lnTo>
                  <a:lnTo>
                    <a:pt x="170" y="168"/>
                  </a:lnTo>
                  <a:lnTo>
                    <a:pt x="192" y="184"/>
                  </a:lnTo>
                  <a:lnTo>
                    <a:pt x="222" y="160"/>
                  </a:lnTo>
                  <a:lnTo>
                    <a:pt x="214" y="128"/>
                  </a:lnTo>
                  <a:lnTo>
                    <a:pt x="251" y="96"/>
                  </a:lnTo>
                  <a:lnTo>
                    <a:pt x="251" y="56"/>
                  </a:lnTo>
                  <a:lnTo>
                    <a:pt x="236" y="56"/>
                  </a:lnTo>
                  <a:lnTo>
                    <a:pt x="222" y="56"/>
                  </a:lnTo>
                  <a:lnTo>
                    <a:pt x="177" y="40"/>
                  </a:lnTo>
                  <a:lnTo>
                    <a:pt x="155" y="24"/>
                  </a:lnTo>
                  <a:lnTo>
                    <a:pt x="133" y="32"/>
                  </a:lnTo>
                  <a:lnTo>
                    <a:pt x="103" y="32"/>
                  </a:lnTo>
                  <a:lnTo>
                    <a:pt x="30" y="0"/>
                  </a:lnTo>
                  <a:lnTo>
                    <a:pt x="22" y="8"/>
                  </a:lnTo>
                  <a:lnTo>
                    <a:pt x="22" y="40"/>
                  </a:lnTo>
                  <a:lnTo>
                    <a:pt x="0" y="56"/>
                  </a:lnTo>
                  <a:lnTo>
                    <a:pt x="30" y="112"/>
                  </a:lnTo>
                  <a:lnTo>
                    <a:pt x="74" y="112"/>
                  </a:lnTo>
                  <a:lnTo>
                    <a:pt x="96" y="15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2" name="Freeform 179"/>
            <p:cNvSpPr>
              <a:spLocks/>
            </p:cNvSpPr>
            <p:nvPr/>
          </p:nvSpPr>
          <p:spPr bwMode="auto">
            <a:xfrm rot="704206">
              <a:off x="739" y="1630"/>
              <a:ext cx="245" cy="163"/>
            </a:xfrm>
            <a:custGeom>
              <a:avLst/>
              <a:gdLst>
                <a:gd name="T0" fmla="*/ 36924 w 193"/>
                <a:gd name="T1" fmla="*/ 3193 h 145"/>
                <a:gd name="T2" fmla="*/ 35540 w 193"/>
                <a:gd name="T3" fmla="*/ 3193 h 145"/>
                <a:gd name="T4" fmla="*/ 31359 w 193"/>
                <a:gd name="T5" fmla="*/ 4024 h 145"/>
                <a:gd name="T6" fmla="*/ 32737 w 193"/>
                <a:gd name="T7" fmla="*/ 4536 h 145"/>
                <a:gd name="T8" fmla="*/ 19996 w 193"/>
                <a:gd name="T9" fmla="*/ 4832 h 145"/>
                <a:gd name="T10" fmla="*/ 15610 w 193"/>
                <a:gd name="T11" fmla="*/ 4298 h 145"/>
                <a:gd name="T12" fmla="*/ 12665 w 193"/>
                <a:gd name="T13" fmla="*/ 4832 h 145"/>
                <a:gd name="T14" fmla="*/ 7104 w 193"/>
                <a:gd name="T15" fmla="*/ 4832 h 145"/>
                <a:gd name="T16" fmla="*/ 2913 w 193"/>
                <a:gd name="T17" fmla="*/ 4832 h 145"/>
                <a:gd name="T18" fmla="*/ 0 w 193"/>
                <a:gd name="T19" fmla="*/ 3489 h 145"/>
                <a:gd name="T20" fmla="*/ 2913 w 193"/>
                <a:gd name="T21" fmla="*/ 2980 h 145"/>
                <a:gd name="T22" fmla="*/ 4197 w 193"/>
                <a:gd name="T23" fmla="*/ 823 h 145"/>
                <a:gd name="T24" fmla="*/ 8466 w 193"/>
                <a:gd name="T25" fmla="*/ 823 h 145"/>
                <a:gd name="T26" fmla="*/ 14328 w 193"/>
                <a:gd name="T27" fmla="*/ 0 h 145"/>
                <a:gd name="T28" fmla="*/ 18495 w 193"/>
                <a:gd name="T29" fmla="*/ 0 h 145"/>
                <a:gd name="T30" fmla="*/ 24268 w 193"/>
                <a:gd name="T31" fmla="*/ 1895 h 145"/>
                <a:gd name="T32" fmla="*/ 32737 w 193"/>
                <a:gd name="T33" fmla="*/ 1895 h 145"/>
                <a:gd name="T34" fmla="*/ 36924 w 193"/>
                <a:gd name="T35" fmla="*/ 3193 h 1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93"/>
                <a:gd name="T55" fmla="*/ 0 h 145"/>
                <a:gd name="T56" fmla="*/ 193 w 193"/>
                <a:gd name="T57" fmla="*/ 145 h 14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93" h="145">
                  <a:moveTo>
                    <a:pt x="192" y="96"/>
                  </a:moveTo>
                  <a:lnTo>
                    <a:pt x="185" y="96"/>
                  </a:lnTo>
                  <a:lnTo>
                    <a:pt x="163" y="120"/>
                  </a:lnTo>
                  <a:lnTo>
                    <a:pt x="170" y="136"/>
                  </a:lnTo>
                  <a:lnTo>
                    <a:pt x="103" y="144"/>
                  </a:lnTo>
                  <a:lnTo>
                    <a:pt x="81" y="128"/>
                  </a:lnTo>
                  <a:lnTo>
                    <a:pt x="66" y="144"/>
                  </a:lnTo>
                  <a:lnTo>
                    <a:pt x="37" y="144"/>
                  </a:lnTo>
                  <a:lnTo>
                    <a:pt x="15" y="144"/>
                  </a:lnTo>
                  <a:lnTo>
                    <a:pt x="0" y="104"/>
                  </a:lnTo>
                  <a:lnTo>
                    <a:pt x="15" y="88"/>
                  </a:lnTo>
                  <a:lnTo>
                    <a:pt x="22" y="24"/>
                  </a:lnTo>
                  <a:lnTo>
                    <a:pt x="44" y="24"/>
                  </a:lnTo>
                  <a:lnTo>
                    <a:pt x="74" y="0"/>
                  </a:lnTo>
                  <a:lnTo>
                    <a:pt x="96" y="0"/>
                  </a:lnTo>
                  <a:lnTo>
                    <a:pt x="126" y="56"/>
                  </a:lnTo>
                  <a:lnTo>
                    <a:pt x="170" y="56"/>
                  </a:lnTo>
                  <a:lnTo>
                    <a:pt x="192" y="9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3" name="Freeform 180"/>
            <p:cNvSpPr>
              <a:spLocks/>
            </p:cNvSpPr>
            <p:nvPr/>
          </p:nvSpPr>
          <p:spPr bwMode="auto">
            <a:xfrm rot="704206">
              <a:off x="624" y="1738"/>
              <a:ext cx="179" cy="173"/>
            </a:xfrm>
            <a:custGeom>
              <a:avLst/>
              <a:gdLst>
                <a:gd name="T0" fmla="*/ 17739 w 150"/>
                <a:gd name="T1" fmla="*/ 994 h 153"/>
                <a:gd name="T2" fmla="*/ 22654 w 150"/>
                <a:gd name="T3" fmla="*/ 994 h 153"/>
                <a:gd name="T4" fmla="*/ 28565 w 150"/>
                <a:gd name="T5" fmla="*/ 994 h 153"/>
                <a:gd name="T6" fmla="*/ 29856 w 150"/>
                <a:gd name="T7" fmla="*/ 2526 h 153"/>
                <a:gd name="T8" fmla="*/ 27034 w 150"/>
                <a:gd name="T9" fmla="*/ 2856 h 153"/>
                <a:gd name="T10" fmla="*/ 29856 w 150"/>
                <a:gd name="T11" fmla="*/ 4128 h 153"/>
                <a:gd name="T12" fmla="*/ 23937 w 150"/>
                <a:gd name="T13" fmla="*/ 4487 h 153"/>
                <a:gd name="T14" fmla="*/ 20908 w 150"/>
                <a:gd name="T15" fmla="*/ 5737 h 153"/>
                <a:gd name="T16" fmla="*/ 15147 w 150"/>
                <a:gd name="T17" fmla="*/ 6054 h 153"/>
                <a:gd name="T18" fmla="*/ 10339 w 150"/>
                <a:gd name="T19" fmla="*/ 5737 h 153"/>
                <a:gd name="T20" fmla="*/ 13334 w 150"/>
                <a:gd name="T21" fmla="*/ 5440 h 153"/>
                <a:gd name="T22" fmla="*/ 13334 w 150"/>
                <a:gd name="T23" fmla="*/ 4487 h 153"/>
                <a:gd name="T24" fmla="*/ 12116 w 150"/>
                <a:gd name="T25" fmla="*/ 4128 h 153"/>
                <a:gd name="T26" fmla="*/ 9066 w 150"/>
                <a:gd name="T27" fmla="*/ 2856 h 153"/>
                <a:gd name="T28" fmla="*/ 2992 w 150"/>
                <a:gd name="T29" fmla="*/ 2856 h 153"/>
                <a:gd name="T30" fmla="*/ 0 w 150"/>
                <a:gd name="T31" fmla="*/ 1625 h 153"/>
                <a:gd name="T32" fmla="*/ 1453 w 150"/>
                <a:gd name="T33" fmla="*/ 1625 h 153"/>
                <a:gd name="T34" fmla="*/ 7470 w 150"/>
                <a:gd name="T35" fmla="*/ 0 h 153"/>
                <a:gd name="T36" fmla="*/ 17739 w 150"/>
                <a:gd name="T37" fmla="*/ 994 h 1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0"/>
                <a:gd name="T58" fmla="*/ 0 h 153"/>
                <a:gd name="T59" fmla="*/ 150 w 150"/>
                <a:gd name="T60" fmla="*/ 153 h 1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0" h="153">
                  <a:moveTo>
                    <a:pt x="89" y="24"/>
                  </a:moveTo>
                  <a:lnTo>
                    <a:pt x="112" y="24"/>
                  </a:lnTo>
                  <a:lnTo>
                    <a:pt x="142" y="24"/>
                  </a:lnTo>
                  <a:lnTo>
                    <a:pt x="149" y="64"/>
                  </a:lnTo>
                  <a:lnTo>
                    <a:pt x="134" y="72"/>
                  </a:lnTo>
                  <a:lnTo>
                    <a:pt x="149" y="104"/>
                  </a:lnTo>
                  <a:lnTo>
                    <a:pt x="119" y="112"/>
                  </a:lnTo>
                  <a:lnTo>
                    <a:pt x="104" y="144"/>
                  </a:lnTo>
                  <a:lnTo>
                    <a:pt x="75" y="152"/>
                  </a:lnTo>
                  <a:lnTo>
                    <a:pt x="52" y="144"/>
                  </a:lnTo>
                  <a:lnTo>
                    <a:pt x="67" y="136"/>
                  </a:lnTo>
                  <a:lnTo>
                    <a:pt x="67" y="112"/>
                  </a:lnTo>
                  <a:lnTo>
                    <a:pt x="60" y="104"/>
                  </a:lnTo>
                  <a:lnTo>
                    <a:pt x="45" y="72"/>
                  </a:lnTo>
                  <a:lnTo>
                    <a:pt x="15" y="72"/>
                  </a:lnTo>
                  <a:lnTo>
                    <a:pt x="0" y="40"/>
                  </a:lnTo>
                  <a:lnTo>
                    <a:pt x="7" y="40"/>
                  </a:lnTo>
                  <a:lnTo>
                    <a:pt x="37" y="0"/>
                  </a:lnTo>
                  <a:lnTo>
                    <a:pt x="89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" name="Freeform 181"/>
            <p:cNvSpPr>
              <a:spLocks/>
            </p:cNvSpPr>
            <p:nvPr/>
          </p:nvSpPr>
          <p:spPr bwMode="auto">
            <a:xfrm rot="704206">
              <a:off x="366" y="2503"/>
              <a:ext cx="97" cy="101"/>
            </a:xfrm>
            <a:custGeom>
              <a:avLst/>
              <a:gdLst>
                <a:gd name="T0" fmla="*/ 10205 w 82"/>
                <a:gd name="T1" fmla="*/ 338 h 89"/>
                <a:gd name="T2" fmla="*/ 8062 w 82"/>
                <a:gd name="T3" fmla="*/ 338 h 89"/>
                <a:gd name="T4" fmla="*/ 4406 w 82"/>
                <a:gd name="T5" fmla="*/ 0 h 89"/>
                <a:gd name="T6" fmla="*/ 0 w 82"/>
                <a:gd name="T7" fmla="*/ 1074 h 89"/>
                <a:gd name="T8" fmla="*/ 1022 w 82"/>
                <a:gd name="T9" fmla="*/ 1395 h 89"/>
                <a:gd name="T10" fmla="*/ 6815 w 82"/>
                <a:gd name="T11" fmla="*/ 3887 h 89"/>
                <a:gd name="T12" fmla="*/ 8062 w 82"/>
                <a:gd name="T13" fmla="*/ 3212 h 89"/>
                <a:gd name="T14" fmla="*/ 11422 w 82"/>
                <a:gd name="T15" fmla="*/ 2864 h 89"/>
                <a:gd name="T16" fmla="*/ 12616 w 82"/>
                <a:gd name="T17" fmla="*/ 1074 h 89"/>
                <a:gd name="T18" fmla="*/ 10205 w 82"/>
                <a:gd name="T19" fmla="*/ 338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2"/>
                <a:gd name="T31" fmla="*/ 0 h 89"/>
                <a:gd name="T32" fmla="*/ 82 w 82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2" h="89">
                  <a:moveTo>
                    <a:pt x="66" y="8"/>
                  </a:moveTo>
                  <a:lnTo>
                    <a:pt x="52" y="8"/>
                  </a:lnTo>
                  <a:lnTo>
                    <a:pt x="29" y="0"/>
                  </a:lnTo>
                  <a:lnTo>
                    <a:pt x="0" y="24"/>
                  </a:lnTo>
                  <a:lnTo>
                    <a:pt x="7" y="32"/>
                  </a:lnTo>
                  <a:lnTo>
                    <a:pt x="44" y="88"/>
                  </a:lnTo>
                  <a:lnTo>
                    <a:pt x="52" y="72"/>
                  </a:lnTo>
                  <a:lnTo>
                    <a:pt x="74" y="64"/>
                  </a:lnTo>
                  <a:lnTo>
                    <a:pt x="81" y="24"/>
                  </a:lnTo>
                  <a:lnTo>
                    <a:pt x="66" y="8"/>
                  </a:lnTo>
                </a:path>
              </a:pathLst>
            </a:custGeom>
            <a:solidFill>
              <a:srgbClr val="BBE0E3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" name="Freeform 182" descr="Широкий диагональный 1"/>
            <p:cNvSpPr>
              <a:spLocks/>
            </p:cNvSpPr>
            <p:nvPr/>
          </p:nvSpPr>
          <p:spPr bwMode="auto">
            <a:xfrm rot="704206">
              <a:off x="567" y="2425"/>
              <a:ext cx="155" cy="253"/>
            </a:xfrm>
            <a:custGeom>
              <a:avLst/>
              <a:gdLst>
                <a:gd name="T0" fmla="*/ 13365 w 164"/>
                <a:gd name="T1" fmla="*/ 7555 h 225"/>
                <a:gd name="T2" fmla="*/ 13365 w 164"/>
                <a:gd name="T3" fmla="*/ 6720 h 225"/>
                <a:gd name="T4" fmla="*/ 10554 w 164"/>
                <a:gd name="T5" fmla="*/ 6215 h 225"/>
                <a:gd name="T6" fmla="*/ 3977 w 164"/>
                <a:gd name="T7" fmla="*/ 5383 h 225"/>
                <a:gd name="T8" fmla="*/ 1291 w 164"/>
                <a:gd name="T9" fmla="*/ 5118 h 225"/>
                <a:gd name="T10" fmla="*/ 2754 w 164"/>
                <a:gd name="T11" fmla="*/ 3786 h 225"/>
                <a:gd name="T12" fmla="*/ 0 w 164"/>
                <a:gd name="T13" fmla="*/ 3210 h 225"/>
                <a:gd name="T14" fmla="*/ 0 w 164"/>
                <a:gd name="T15" fmla="*/ 2418 h 225"/>
                <a:gd name="T16" fmla="*/ 3977 w 164"/>
                <a:gd name="T17" fmla="*/ 2150 h 225"/>
                <a:gd name="T18" fmla="*/ 1291 w 164"/>
                <a:gd name="T19" fmla="*/ 823 h 225"/>
                <a:gd name="T20" fmla="*/ 6686 w 164"/>
                <a:gd name="T21" fmla="*/ 0 h 225"/>
                <a:gd name="T22" fmla="*/ 13365 w 164"/>
                <a:gd name="T23" fmla="*/ 0 h 225"/>
                <a:gd name="T24" fmla="*/ 16066 w 164"/>
                <a:gd name="T25" fmla="*/ 1345 h 225"/>
                <a:gd name="T26" fmla="*/ 18766 w 164"/>
                <a:gd name="T27" fmla="*/ 1662 h 225"/>
                <a:gd name="T28" fmla="*/ 22714 w 164"/>
                <a:gd name="T29" fmla="*/ 2710 h 225"/>
                <a:gd name="T30" fmla="*/ 26709 w 164"/>
                <a:gd name="T31" fmla="*/ 3786 h 225"/>
                <a:gd name="T32" fmla="*/ 28125 w 164"/>
                <a:gd name="T33" fmla="*/ 4563 h 225"/>
                <a:gd name="T34" fmla="*/ 29526 w 164"/>
                <a:gd name="T35" fmla="*/ 6215 h 225"/>
                <a:gd name="T36" fmla="*/ 22714 w 164"/>
                <a:gd name="T37" fmla="*/ 6471 h 225"/>
                <a:gd name="T38" fmla="*/ 21457 w 164"/>
                <a:gd name="T39" fmla="*/ 7276 h 225"/>
                <a:gd name="T40" fmla="*/ 17330 w 164"/>
                <a:gd name="T41" fmla="*/ 7276 h 225"/>
                <a:gd name="T42" fmla="*/ 13365 w 164"/>
                <a:gd name="T43" fmla="*/ 7555 h 22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4"/>
                <a:gd name="T67" fmla="*/ 0 h 225"/>
                <a:gd name="T68" fmla="*/ 164 w 164"/>
                <a:gd name="T69" fmla="*/ 225 h 22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4" h="225">
                  <a:moveTo>
                    <a:pt x="74" y="224"/>
                  </a:moveTo>
                  <a:lnTo>
                    <a:pt x="74" y="200"/>
                  </a:lnTo>
                  <a:lnTo>
                    <a:pt x="59" y="184"/>
                  </a:lnTo>
                  <a:lnTo>
                    <a:pt x="22" y="160"/>
                  </a:lnTo>
                  <a:lnTo>
                    <a:pt x="7" y="152"/>
                  </a:lnTo>
                  <a:lnTo>
                    <a:pt x="15" y="112"/>
                  </a:lnTo>
                  <a:lnTo>
                    <a:pt x="0" y="96"/>
                  </a:lnTo>
                  <a:lnTo>
                    <a:pt x="0" y="72"/>
                  </a:lnTo>
                  <a:lnTo>
                    <a:pt x="22" y="64"/>
                  </a:lnTo>
                  <a:lnTo>
                    <a:pt x="7" y="24"/>
                  </a:lnTo>
                  <a:lnTo>
                    <a:pt x="37" y="0"/>
                  </a:lnTo>
                  <a:lnTo>
                    <a:pt x="74" y="0"/>
                  </a:lnTo>
                  <a:lnTo>
                    <a:pt x="89" y="40"/>
                  </a:lnTo>
                  <a:lnTo>
                    <a:pt x="104" y="48"/>
                  </a:lnTo>
                  <a:lnTo>
                    <a:pt x="126" y="80"/>
                  </a:lnTo>
                  <a:lnTo>
                    <a:pt x="148" y="112"/>
                  </a:lnTo>
                  <a:lnTo>
                    <a:pt x="156" y="136"/>
                  </a:lnTo>
                  <a:lnTo>
                    <a:pt x="163" y="184"/>
                  </a:lnTo>
                  <a:lnTo>
                    <a:pt x="126" y="192"/>
                  </a:lnTo>
                  <a:lnTo>
                    <a:pt x="119" y="216"/>
                  </a:lnTo>
                  <a:lnTo>
                    <a:pt x="96" y="216"/>
                  </a:lnTo>
                  <a:lnTo>
                    <a:pt x="74" y="224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" name="Freeform 183"/>
            <p:cNvSpPr>
              <a:spLocks/>
            </p:cNvSpPr>
            <p:nvPr/>
          </p:nvSpPr>
          <p:spPr bwMode="auto">
            <a:xfrm rot="704206">
              <a:off x="403" y="2587"/>
              <a:ext cx="118" cy="70"/>
            </a:xfrm>
            <a:custGeom>
              <a:avLst/>
              <a:gdLst>
                <a:gd name="T0" fmla="*/ 28570 w 98"/>
                <a:gd name="T1" fmla="*/ 1799 h 73"/>
                <a:gd name="T2" fmla="*/ 20177 w 98"/>
                <a:gd name="T3" fmla="*/ 1799 h 73"/>
                <a:gd name="T4" fmla="*/ 14056 w 98"/>
                <a:gd name="T5" fmla="*/ 2015 h 73"/>
                <a:gd name="T6" fmla="*/ 2503 w 98"/>
                <a:gd name="T7" fmla="*/ 901 h 73"/>
                <a:gd name="T8" fmla="*/ 0 w 98"/>
                <a:gd name="T9" fmla="*/ 662 h 73"/>
                <a:gd name="T10" fmla="*/ 2503 w 98"/>
                <a:gd name="T11" fmla="*/ 211 h 73"/>
                <a:gd name="T12" fmla="*/ 11558 w 98"/>
                <a:gd name="T13" fmla="*/ 0 h 73"/>
                <a:gd name="T14" fmla="*/ 16925 w 98"/>
                <a:gd name="T15" fmla="*/ 211 h 73"/>
                <a:gd name="T16" fmla="*/ 31199 w 98"/>
                <a:gd name="T17" fmla="*/ 901 h 73"/>
                <a:gd name="T18" fmla="*/ 37201 w 98"/>
                <a:gd name="T19" fmla="*/ 1329 h 73"/>
                <a:gd name="T20" fmla="*/ 28570 w 98"/>
                <a:gd name="T21" fmla="*/ 1799 h 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8"/>
                <a:gd name="T34" fmla="*/ 0 h 73"/>
                <a:gd name="T35" fmla="*/ 98 w 98"/>
                <a:gd name="T36" fmla="*/ 73 h 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8" h="73">
                  <a:moveTo>
                    <a:pt x="75" y="64"/>
                  </a:moveTo>
                  <a:lnTo>
                    <a:pt x="52" y="64"/>
                  </a:lnTo>
                  <a:lnTo>
                    <a:pt x="37" y="72"/>
                  </a:lnTo>
                  <a:lnTo>
                    <a:pt x="7" y="32"/>
                  </a:lnTo>
                  <a:lnTo>
                    <a:pt x="0" y="24"/>
                  </a:lnTo>
                  <a:lnTo>
                    <a:pt x="7" y="8"/>
                  </a:lnTo>
                  <a:lnTo>
                    <a:pt x="30" y="0"/>
                  </a:lnTo>
                  <a:lnTo>
                    <a:pt x="45" y="8"/>
                  </a:lnTo>
                  <a:lnTo>
                    <a:pt x="82" y="32"/>
                  </a:lnTo>
                  <a:lnTo>
                    <a:pt x="97" y="48"/>
                  </a:lnTo>
                  <a:lnTo>
                    <a:pt x="75" y="6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7" name="Freeform 186"/>
            <p:cNvSpPr>
              <a:spLocks/>
            </p:cNvSpPr>
            <p:nvPr/>
          </p:nvSpPr>
          <p:spPr bwMode="auto">
            <a:xfrm rot="704206">
              <a:off x="719" y="2455"/>
              <a:ext cx="147" cy="258"/>
            </a:xfrm>
            <a:custGeom>
              <a:avLst/>
              <a:gdLst>
                <a:gd name="T0" fmla="*/ 2992 w 119"/>
                <a:gd name="T1" fmla="*/ 7018 h 225"/>
                <a:gd name="T2" fmla="*/ 0 w 119"/>
                <a:gd name="T3" fmla="*/ 6720 h 225"/>
                <a:gd name="T4" fmla="*/ 4310 w 119"/>
                <a:gd name="T5" fmla="*/ 6215 h 225"/>
                <a:gd name="T6" fmla="*/ 2992 w 119"/>
                <a:gd name="T7" fmla="*/ 5118 h 225"/>
                <a:gd name="T8" fmla="*/ 8738 w 119"/>
                <a:gd name="T9" fmla="*/ 5118 h 225"/>
                <a:gd name="T10" fmla="*/ 8738 w 119"/>
                <a:gd name="T11" fmla="*/ 3786 h 225"/>
                <a:gd name="T12" fmla="*/ 13276 w 119"/>
                <a:gd name="T13" fmla="*/ 3506 h 225"/>
                <a:gd name="T14" fmla="*/ 7323 w 119"/>
                <a:gd name="T15" fmla="*/ 2710 h 225"/>
                <a:gd name="T16" fmla="*/ 6065 w 119"/>
                <a:gd name="T17" fmla="*/ 1064 h 225"/>
                <a:gd name="T18" fmla="*/ 7323 w 119"/>
                <a:gd name="T19" fmla="*/ 516 h 225"/>
                <a:gd name="T20" fmla="*/ 7323 w 119"/>
                <a:gd name="T21" fmla="*/ 254 h 225"/>
                <a:gd name="T22" fmla="*/ 14718 w 119"/>
                <a:gd name="T23" fmla="*/ 0 h 225"/>
                <a:gd name="T24" fmla="*/ 17717 w 119"/>
                <a:gd name="T25" fmla="*/ 1064 h 225"/>
                <a:gd name="T26" fmla="*/ 14718 w 119"/>
                <a:gd name="T27" fmla="*/ 1064 h 225"/>
                <a:gd name="T28" fmla="*/ 19330 w 119"/>
                <a:gd name="T29" fmla="*/ 2418 h 225"/>
                <a:gd name="T30" fmla="*/ 16313 w 119"/>
                <a:gd name="T31" fmla="*/ 3210 h 225"/>
                <a:gd name="T32" fmla="*/ 23633 w 119"/>
                <a:gd name="T33" fmla="*/ 4048 h 225"/>
                <a:gd name="T34" fmla="*/ 19330 w 119"/>
                <a:gd name="T35" fmla="*/ 6215 h 225"/>
                <a:gd name="T36" fmla="*/ 14718 w 119"/>
                <a:gd name="T37" fmla="*/ 6215 h 225"/>
                <a:gd name="T38" fmla="*/ 16313 w 119"/>
                <a:gd name="T39" fmla="*/ 7276 h 225"/>
                <a:gd name="T40" fmla="*/ 11781 w 119"/>
                <a:gd name="T41" fmla="*/ 7555 h 225"/>
                <a:gd name="T42" fmla="*/ 2992 w 119"/>
                <a:gd name="T43" fmla="*/ 7018 h 22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9"/>
                <a:gd name="T67" fmla="*/ 0 h 225"/>
                <a:gd name="T68" fmla="*/ 119 w 119"/>
                <a:gd name="T69" fmla="*/ 225 h 22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9" h="225">
                  <a:moveTo>
                    <a:pt x="15" y="208"/>
                  </a:moveTo>
                  <a:lnTo>
                    <a:pt x="0" y="200"/>
                  </a:lnTo>
                  <a:lnTo>
                    <a:pt x="22" y="184"/>
                  </a:lnTo>
                  <a:lnTo>
                    <a:pt x="15" y="152"/>
                  </a:lnTo>
                  <a:lnTo>
                    <a:pt x="44" y="152"/>
                  </a:lnTo>
                  <a:lnTo>
                    <a:pt x="44" y="112"/>
                  </a:lnTo>
                  <a:lnTo>
                    <a:pt x="66" y="104"/>
                  </a:lnTo>
                  <a:lnTo>
                    <a:pt x="37" y="80"/>
                  </a:lnTo>
                  <a:lnTo>
                    <a:pt x="30" y="32"/>
                  </a:lnTo>
                  <a:lnTo>
                    <a:pt x="37" y="16"/>
                  </a:lnTo>
                  <a:lnTo>
                    <a:pt x="37" y="8"/>
                  </a:lnTo>
                  <a:lnTo>
                    <a:pt x="74" y="0"/>
                  </a:lnTo>
                  <a:lnTo>
                    <a:pt x="89" y="32"/>
                  </a:lnTo>
                  <a:lnTo>
                    <a:pt x="74" y="32"/>
                  </a:lnTo>
                  <a:lnTo>
                    <a:pt x="96" y="72"/>
                  </a:lnTo>
                  <a:lnTo>
                    <a:pt x="81" y="96"/>
                  </a:lnTo>
                  <a:lnTo>
                    <a:pt x="118" y="120"/>
                  </a:lnTo>
                  <a:lnTo>
                    <a:pt x="96" y="184"/>
                  </a:lnTo>
                  <a:lnTo>
                    <a:pt x="74" y="184"/>
                  </a:lnTo>
                  <a:lnTo>
                    <a:pt x="81" y="216"/>
                  </a:lnTo>
                  <a:lnTo>
                    <a:pt x="59" y="224"/>
                  </a:lnTo>
                  <a:lnTo>
                    <a:pt x="15" y="208"/>
                  </a:lnTo>
                </a:path>
              </a:pathLst>
            </a:custGeom>
            <a:solidFill>
              <a:srgbClr val="FFFFFF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" name="Freeform 188" descr="Широкий диагональный 1"/>
            <p:cNvSpPr>
              <a:spLocks/>
            </p:cNvSpPr>
            <p:nvPr/>
          </p:nvSpPr>
          <p:spPr bwMode="auto">
            <a:xfrm rot="704206">
              <a:off x="321" y="2241"/>
              <a:ext cx="211" cy="290"/>
            </a:xfrm>
            <a:custGeom>
              <a:avLst/>
              <a:gdLst>
                <a:gd name="T0" fmla="*/ 32881 w 177"/>
                <a:gd name="T1" fmla="*/ 5388 h 257"/>
                <a:gd name="T2" fmla="*/ 34200 w 177"/>
                <a:gd name="T3" fmla="*/ 4189 h 257"/>
                <a:gd name="T4" fmla="*/ 28626 w 177"/>
                <a:gd name="T5" fmla="*/ 3644 h 257"/>
                <a:gd name="T6" fmla="*/ 30019 w 177"/>
                <a:gd name="T7" fmla="*/ 2681 h 257"/>
                <a:gd name="T8" fmla="*/ 32881 w 177"/>
                <a:gd name="T9" fmla="*/ 2376 h 257"/>
                <a:gd name="T10" fmla="*/ 31286 w 177"/>
                <a:gd name="T11" fmla="*/ 1492 h 257"/>
                <a:gd name="T12" fmla="*/ 25693 w 177"/>
                <a:gd name="T13" fmla="*/ 1492 h 257"/>
                <a:gd name="T14" fmla="*/ 24352 w 177"/>
                <a:gd name="T15" fmla="*/ 290 h 257"/>
                <a:gd name="T16" fmla="*/ 15907 w 177"/>
                <a:gd name="T17" fmla="*/ 0 h 257"/>
                <a:gd name="T18" fmla="*/ 17136 w 177"/>
                <a:gd name="T19" fmla="*/ 1492 h 257"/>
                <a:gd name="T20" fmla="*/ 8486 w 177"/>
                <a:gd name="T21" fmla="*/ 1492 h 257"/>
                <a:gd name="T22" fmla="*/ 7119 w 177"/>
                <a:gd name="T23" fmla="*/ 2103 h 257"/>
                <a:gd name="T24" fmla="*/ 1444 w 177"/>
                <a:gd name="T25" fmla="*/ 1228 h 257"/>
                <a:gd name="T26" fmla="*/ 0 w 177"/>
                <a:gd name="T27" fmla="*/ 2376 h 257"/>
                <a:gd name="T28" fmla="*/ 5889 w 177"/>
                <a:gd name="T29" fmla="*/ 8736 h 257"/>
                <a:gd name="T30" fmla="*/ 8486 w 177"/>
                <a:gd name="T31" fmla="*/ 8400 h 257"/>
                <a:gd name="T32" fmla="*/ 12934 w 177"/>
                <a:gd name="T33" fmla="*/ 9588 h 257"/>
                <a:gd name="T34" fmla="*/ 18468 w 177"/>
                <a:gd name="T35" fmla="*/ 8736 h 257"/>
                <a:gd name="T36" fmla="*/ 22720 w 177"/>
                <a:gd name="T37" fmla="*/ 8990 h 257"/>
                <a:gd name="T38" fmla="*/ 25693 w 177"/>
                <a:gd name="T39" fmla="*/ 8990 h 257"/>
                <a:gd name="T40" fmla="*/ 25693 w 177"/>
                <a:gd name="T41" fmla="*/ 8099 h 257"/>
                <a:gd name="T42" fmla="*/ 30019 w 177"/>
                <a:gd name="T43" fmla="*/ 7786 h 257"/>
                <a:gd name="T44" fmla="*/ 27084 w 177"/>
                <a:gd name="T45" fmla="*/ 6284 h 257"/>
                <a:gd name="T46" fmla="*/ 32881 w 177"/>
                <a:gd name="T47" fmla="*/ 5388 h 25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77"/>
                <a:gd name="T73" fmla="*/ 0 h 257"/>
                <a:gd name="T74" fmla="*/ 177 w 177"/>
                <a:gd name="T75" fmla="*/ 257 h 25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77" h="257">
                  <a:moveTo>
                    <a:pt x="169" y="144"/>
                  </a:moveTo>
                  <a:lnTo>
                    <a:pt x="176" y="112"/>
                  </a:lnTo>
                  <a:lnTo>
                    <a:pt x="147" y="96"/>
                  </a:lnTo>
                  <a:lnTo>
                    <a:pt x="154" y="72"/>
                  </a:lnTo>
                  <a:lnTo>
                    <a:pt x="169" y="64"/>
                  </a:lnTo>
                  <a:lnTo>
                    <a:pt x="161" y="40"/>
                  </a:lnTo>
                  <a:lnTo>
                    <a:pt x="132" y="40"/>
                  </a:lnTo>
                  <a:lnTo>
                    <a:pt x="125" y="8"/>
                  </a:lnTo>
                  <a:lnTo>
                    <a:pt x="81" y="0"/>
                  </a:lnTo>
                  <a:lnTo>
                    <a:pt x="88" y="40"/>
                  </a:lnTo>
                  <a:lnTo>
                    <a:pt x="44" y="40"/>
                  </a:lnTo>
                  <a:lnTo>
                    <a:pt x="37" y="56"/>
                  </a:lnTo>
                  <a:lnTo>
                    <a:pt x="7" y="32"/>
                  </a:lnTo>
                  <a:lnTo>
                    <a:pt x="0" y="64"/>
                  </a:lnTo>
                  <a:lnTo>
                    <a:pt x="29" y="232"/>
                  </a:lnTo>
                  <a:lnTo>
                    <a:pt x="44" y="224"/>
                  </a:lnTo>
                  <a:lnTo>
                    <a:pt x="66" y="256"/>
                  </a:lnTo>
                  <a:lnTo>
                    <a:pt x="95" y="232"/>
                  </a:lnTo>
                  <a:lnTo>
                    <a:pt x="117" y="240"/>
                  </a:lnTo>
                  <a:lnTo>
                    <a:pt x="132" y="240"/>
                  </a:lnTo>
                  <a:lnTo>
                    <a:pt x="132" y="216"/>
                  </a:lnTo>
                  <a:lnTo>
                    <a:pt x="154" y="208"/>
                  </a:lnTo>
                  <a:lnTo>
                    <a:pt x="139" y="168"/>
                  </a:lnTo>
                  <a:lnTo>
                    <a:pt x="169" y="144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Freeform 189" descr="Широкий диагональный 1"/>
            <p:cNvSpPr>
              <a:spLocks/>
            </p:cNvSpPr>
            <p:nvPr/>
          </p:nvSpPr>
          <p:spPr bwMode="auto">
            <a:xfrm rot="704206">
              <a:off x="381" y="2355"/>
              <a:ext cx="49" cy="146"/>
            </a:xfrm>
            <a:custGeom>
              <a:avLst/>
              <a:gdLst>
                <a:gd name="T0" fmla="*/ 4572 w 46"/>
                <a:gd name="T1" fmla="*/ 3355 h 129"/>
                <a:gd name="T2" fmla="*/ 6995 w 46"/>
                <a:gd name="T3" fmla="*/ 2515 h 129"/>
                <a:gd name="T4" fmla="*/ 0 w 46"/>
                <a:gd name="T5" fmla="*/ 1668 h 129"/>
                <a:gd name="T6" fmla="*/ 0 w 46"/>
                <a:gd name="T7" fmla="*/ 0 h 129"/>
                <a:gd name="T8" fmla="*/ 6995 w 46"/>
                <a:gd name="T9" fmla="*/ 1281 h 129"/>
                <a:gd name="T10" fmla="*/ 13816 w 46"/>
                <a:gd name="T11" fmla="*/ 2102 h 129"/>
                <a:gd name="T12" fmla="*/ 13816 w 46"/>
                <a:gd name="T13" fmla="*/ 4669 h 129"/>
                <a:gd name="T14" fmla="*/ 9028 w 46"/>
                <a:gd name="T15" fmla="*/ 4211 h 129"/>
                <a:gd name="T16" fmla="*/ 6995 w 46"/>
                <a:gd name="T17" fmla="*/ 5504 h 129"/>
                <a:gd name="T18" fmla="*/ 2559 w 46"/>
                <a:gd name="T19" fmla="*/ 6768 h 129"/>
                <a:gd name="T20" fmla="*/ 0 w 46"/>
                <a:gd name="T21" fmla="*/ 5002 h 129"/>
                <a:gd name="T22" fmla="*/ 4572 w 46"/>
                <a:gd name="T23" fmla="*/ 3355 h 12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6"/>
                <a:gd name="T37" fmla="*/ 0 h 129"/>
                <a:gd name="T38" fmla="*/ 46 w 46"/>
                <a:gd name="T39" fmla="*/ 129 h 12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6" h="129">
                  <a:moveTo>
                    <a:pt x="15" y="64"/>
                  </a:moveTo>
                  <a:lnTo>
                    <a:pt x="23" y="48"/>
                  </a:lnTo>
                  <a:lnTo>
                    <a:pt x="0" y="32"/>
                  </a:lnTo>
                  <a:lnTo>
                    <a:pt x="0" y="0"/>
                  </a:lnTo>
                  <a:lnTo>
                    <a:pt x="23" y="24"/>
                  </a:lnTo>
                  <a:lnTo>
                    <a:pt x="45" y="40"/>
                  </a:lnTo>
                  <a:lnTo>
                    <a:pt x="45" y="88"/>
                  </a:lnTo>
                  <a:lnTo>
                    <a:pt x="30" y="80"/>
                  </a:lnTo>
                  <a:lnTo>
                    <a:pt x="23" y="104"/>
                  </a:lnTo>
                  <a:lnTo>
                    <a:pt x="8" y="128"/>
                  </a:lnTo>
                  <a:lnTo>
                    <a:pt x="0" y="96"/>
                  </a:lnTo>
                  <a:lnTo>
                    <a:pt x="15" y="64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ru-RU" sz="1400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0" name="Freeform 190"/>
            <p:cNvSpPr>
              <a:spLocks/>
            </p:cNvSpPr>
            <p:nvPr/>
          </p:nvSpPr>
          <p:spPr bwMode="auto">
            <a:xfrm rot="704206">
              <a:off x="1046" y="2102"/>
              <a:ext cx="167" cy="138"/>
            </a:xfrm>
            <a:custGeom>
              <a:avLst/>
              <a:gdLst>
                <a:gd name="T0" fmla="*/ 18942 w 141"/>
                <a:gd name="T1" fmla="*/ 6200 h 121"/>
                <a:gd name="T2" fmla="*/ 15494 w 141"/>
                <a:gd name="T3" fmla="*/ 6200 h 121"/>
                <a:gd name="T4" fmla="*/ 10467 w 141"/>
                <a:gd name="T5" fmla="*/ 4934 h 121"/>
                <a:gd name="T6" fmla="*/ 7005 w 141"/>
                <a:gd name="T7" fmla="*/ 5384 h 121"/>
                <a:gd name="T8" fmla="*/ 7005 w 141"/>
                <a:gd name="T9" fmla="*/ 3723 h 121"/>
                <a:gd name="T10" fmla="*/ 3560 w 141"/>
                <a:gd name="T11" fmla="*/ 2869 h 121"/>
                <a:gd name="T12" fmla="*/ 0 w 141"/>
                <a:gd name="T13" fmla="*/ 2869 h 121"/>
                <a:gd name="T14" fmla="*/ 0 w 141"/>
                <a:gd name="T15" fmla="*/ 1665 h 121"/>
                <a:gd name="T16" fmla="*/ 4490 w 141"/>
                <a:gd name="T17" fmla="*/ 0 h 121"/>
                <a:gd name="T18" fmla="*/ 9431 w 141"/>
                <a:gd name="T19" fmla="*/ 1210 h 121"/>
                <a:gd name="T20" fmla="*/ 10467 w 141"/>
                <a:gd name="T21" fmla="*/ 2869 h 121"/>
                <a:gd name="T22" fmla="*/ 14090 w 141"/>
                <a:gd name="T23" fmla="*/ 3723 h 121"/>
                <a:gd name="T24" fmla="*/ 18942 w 141"/>
                <a:gd name="T25" fmla="*/ 2869 h 121"/>
                <a:gd name="T26" fmla="*/ 22435 w 141"/>
                <a:gd name="T27" fmla="*/ 3723 h 121"/>
                <a:gd name="T28" fmla="*/ 21311 w 141"/>
                <a:gd name="T29" fmla="*/ 5384 h 121"/>
                <a:gd name="T30" fmla="*/ 22435 w 141"/>
                <a:gd name="T31" fmla="*/ 5384 h 121"/>
                <a:gd name="T32" fmla="*/ 18942 w 141"/>
                <a:gd name="T33" fmla="*/ 6200 h 12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1"/>
                <a:gd name="T52" fmla="*/ 0 h 121"/>
                <a:gd name="T53" fmla="*/ 141 w 141"/>
                <a:gd name="T54" fmla="*/ 121 h 12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1" h="121">
                  <a:moveTo>
                    <a:pt x="118" y="120"/>
                  </a:moveTo>
                  <a:lnTo>
                    <a:pt x="96" y="120"/>
                  </a:lnTo>
                  <a:lnTo>
                    <a:pt x="66" y="96"/>
                  </a:lnTo>
                  <a:lnTo>
                    <a:pt x="44" y="104"/>
                  </a:lnTo>
                  <a:lnTo>
                    <a:pt x="44" y="72"/>
                  </a:lnTo>
                  <a:lnTo>
                    <a:pt x="22" y="56"/>
                  </a:lnTo>
                  <a:lnTo>
                    <a:pt x="0" y="56"/>
                  </a:lnTo>
                  <a:lnTo>
                    <a:pt x="0" y="32"/>
                  </a:lnTo>
                  <a:lnTo>
                    <a:pt x="29" y="0"/>
                  </a:lnTo>
                  <a:lnTo>
                    <a:pt x="59" y="24"/>
                  </a:lnTo>
                  <a:lnTo>
                    <a:pt x="66" y="56"/>
                  </a:lnTo>
                  <a:lnTo>
                    <a:pt x="88" y="72"/>
                  </a:lnTo>
                  <a:lnTo>
                    <a:pt x="118" y="56"/>
                  </a:lnTo>
                  <a:lnTo>
                    <a:pt x="140" y="72"/>
                  </a:lnTo>
                  <a:lnTo>
                    <a:pt x="133" y="104"/>
                  </a:lnTo>
                  <a:lnTo>
                    <a:pt x="140" y="104"/>
                  </a:lnTo>
                  <a:lnTo>
                    <a:pt x="118" y="12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" name="Freeform 191"/>
            <p:cNvSpPr>
              <a:spLocks/>
            </p:cNvSpPr>
            <p:nvPr/>
          </p:nvSpPr>
          <p:spPr bwMode="auto">
            <a:xfrm rot="704206">
              <a:off x="919" y="2087"/>
              <a:ext cx="202" cy="203"/>
            </a:xfrm>
            <a:custGeom>
              <a:avLst/>
              <a:gdLst>
                <a:gd name="T0" fmla="*/ 23817 w 171"/>
                <a:gd name="T1" fmla="*/ 3139 h 180"/>
                <a:gd name="T2" fmla="*/ 18575 w 171"/>
                <a:gd name="T3" fmla="*/ 2270 h 180"/>
                <a:gd name="T4" fmla="*/ 14512 w 171"/>
                <a:gd name="T5" fmla="*/ 2560 h 180"/>
                <a:gd name="T6" fmla="*/ 14512 w 171"/>
                <a:gd name="T7" fmla="*/ 1387 h 180"/>
                <a:gd name="T8" fmla="*/ 10519 w 171"/>
                <a:gd name="T9" fmla="*/ 856 h 180"/>
                <a:gd name="T10" fmla="*/ 6430 w 171"/>
                <a:gd name="T11" fmla="*/ 856 h 180"/>
                <a:gd name="T12" fmla="*/ 6430 w 171"/>
                <a:gd name="T13" fmla="*/ 0 h 180"/>
                <a:gd name="T14" fmla="*/ 5098 w 171"/>
                <a:gd name="T15" fmla="*/ 257 h 180"/>
                <a:gd name="T16" fmla="*/ 0 w 171"/>
                <a:gd name="T17" fmla="*/ 3746 h 180"/>
                <a:gd name="T18" fmla="*/ 5098 w 171"/>
                <a:gd name="T19" fmla="*/ 4852 h 180"/>
                <a:gd name="T20" fmla="*/ 8075 w 171"/>
                <a:gd name="T21" fmla="*/ 4852 h 180"/>
                <a:gd name="T22" fmla="*/ 13092 w 171"/>
                <a:gd name="T23" fmla="*/ 6053 h 180"/>
                <a:gd name="T24" fmla="*/ 17143 w 171"/>
                <a:gd name="T25" fmla="*/ 6053 h 180"/>
                <a:gd name="T26" fmla="*/ 19849 w 171"/>
                <a:gd name="T27" fmla="*/ 6609 h 180"/>
                <a:gd name="T28" fmla="*/ 23817 w 171"/>
                <a:gd name="T29" fmla="*/ 5408 h 180"/>
                <a:gd name="T30" fmla="*/ 22676 w 171"/>
                <a:gd name="T31" fmla="*/ 4600 h 180"/>
                <a:gd name="T32" fmla="*/ 25199 w 171"/>
                <a:gd name="T33" fmla="*/ 3992 h 180"/>
                <a:gd name="T34" fmla="*/ 23817 w 171"/>
                <a:gd name="T35" fmla="*/ 3139 h 1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1"/>
                <a:gd name="T55" fmla="*/ 0 h 180"/>
                <a:gd name="T56" fmla="*/ 171 w 171"/>
                <a:gd name="T57" fmla="*/ 180 h 1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1" h="180">
                  <a:moveTo>
                    <a:pt x="161" y="85"/>
                  </a:moveTo>
                  <a:lnTo>
                    <a:pt x="125" y="62"/>
                  </a:lnTo>
                  <a:lnTo>
                    <a:pt x="98" y="70"/>
                  </a:lnTo>
                  <a:lnTo>
                    <a:pt x="98" y="38"/>
                  </a:lnTo>
                  <a:lnTo>
                    <a:pt x="71" y="23"/>
                  </a:lnTo>
                  <a:lnTo>
                    <a:pt x="44" y="23"/>
                  </a:lnTo>
                  <a:lnTo>
                    <a:pt x="44" y="0"/>
                  </a:lnTo>
                  <a:lnTo>
                    <a:pt x="35" y="7"/>
                  </a:lnTo>
                  <a:lnTo>
                    <a:pt x="0" y="101"/>
                  </a:lnTo>
                  <a:lnTo>
                    <a:pt x="35" y="132"/>
                  </a:lnTo>
                  <a:lnTo>
                    <a:pt x="54" y="132"/>
                  </a:lnTo>
                  <a:lnTo>
                    <a:pt x="89" y="163"/>
                  </a:lnTo>
                  <a:lnTo>
                    <a:pt x="116" y="163"/>
                  </a:lnTo>
                  <a:lnTo>
                    <a:pt x="134" y="179"/>
                  </a:lnTo>
                  <a:lnTo>
                    <a:pt x="161" y="147"/>
                  </a:lnTo>
                  <a:lnTo>
                    <a:pt x="152" y="124"/>
                  </a:lnTo>
                  <a:lnTo>
                    <a:pt x="170" y="108"/>
                  </a:lnTo>
                  <a:lnTo>
                    <a:pt x="161" y="85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" name="Freeform 192"/>
            <p:cNvSpPr>
              <a:spLocks/>
            </p:cNvSpPr>
            <p:nvPr/>
          </p:nvSpPr>
          <p:spPr bwMode="auto">
            <a:xfrm rot="704206">
              <a:off x="900" y="1950"/>
              <a:ext cx="167" cy="136"/>
            </a:xfrm>
            <a:custGeom>
              <a:avLst/>
              <a:gdLst>
                <a:gd name="T0" fmla="*/ 22435 w 141"/>
                <a:gd name="T1" fmla="*/ 1338 h 121"/>
                <a:gd name="T2" fmla="*/ 22435 w 141"/>
                <a:gd name="T3" fmla="*/ 2689 h 121"/>
                <a:gd name="T4" fmla="*/ 17759 w 141"/>
                <a:gd name="T5" fmla="*/ 3763 h 121"/>
                <a:gd name="T6" fmla="*/ 16461 w 141"/>
                <a:gd name="T7" fmla="*/ 4017 h 121"/>
                <a:gd name="T8" fmla="*/ 11896 w 141"/>
                <a:gd name="T9" fmla="*/ 3763 h 121"/>
                <a:gd name="T10" fmla="*/ 9431 w 141"/>
                <a:gd name="T11" fmla="*/ 4017 h 121"/>
                <a:gd name="T12" fmla="*/ 8297 w 141"/>
                <a:gd name="T13" fmla="*/ 3474 h 121"/>
                <a:gd name="T14" fmla="*/ 1064 w 141"/>
                <a:gd name="T15" fmla="*/ 3183 h 121"/>
                <a:gd name="T16" fmla="*/ 3560 w 141"/>
                <a:gd name="T17" fmla="*/ 2689 h 121"/>
                <a:gd name="T18" fmla="*/ 0 w 141"/>
                <a:gd name="T19" fmla="*/ 2401 h 121"/>
                <a:gd name="T20" fmla="*/ 0 w 141"/>
                <a:gd name="T21" fmla="*/ 1630 h 121"/>
                <a:gd name="T22" fmla="*/ 1064 w 141"/>
                <a:gd name="T23" fmla="*/ 1059 h 121"/>
                <a:gd name="T24" fmla="*/ 4490 w 141"/>
                <a:gd name="T25" fmla="*/ 0 h 121"/>
                <a:gd name="T26" fmla="*/ 16461 w 141"/>
                <a:gd name="T27" fmla="*/ 0 h 121"/>
                <a:gd name="T28" fmla="*/ 22435 w 141"/>
                <a:gd name="T29" fmla="*/ 1059 h 121"/>
                <a:gd name="T30" fmla="*/ 22435 w 141"/>
                <a:gd name="T31" fmla="*/ 1338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1"/>
                <a:gd name="T49" fmla="*/ 0 h 121"/>
                <a:gd name="T50" fmla="*/ 141 w 141"/>
                <a:gd name="T51" fmla="*/ 121 h 12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1" h="121">
                  <a:moveTo>
                    <a:pt x="140" y="40"/>
                  </a:moveTo>
                  <a:lnTo>
                    <a:pt x="140" y="80"/>
                  </a:lnTo>
                  <a:lnTo>
                    <a:pt x="111" y="112"/>
                  </a:lnTo>
                  <a:lnTo>
                    <a:pt x="103" y="120"/>
                  </a:lnTo>
                  <a:lnTo>
                    <a:pt x="74" y="112"/>
                  </a:lnTo>
                  <a:lnTo>
                    <a:pt x="59" y="120"/>
                  </a:lnTo>
                  <a:lnTo>
                    <a:pt x="52" y="104"/>
                  </a:lnTo>
                  <a:lnTo>
                    <a:pt x="7" y="96"/>
                  </a:lnTo>
                  <a:lnTo>
                    <a:pt x="22" y="80"/>
                  </a:lnTo>
                  <a:lnTo>
                    <a:pt x="0" y="72"/>
                  </a:lnTo>
                  <a:lnTo>
                    <a:pt x="0" y="48"/>
                  </a:lnTo>
                  <a:lnTo>
                    <a:pt x="7" y="32"/>
                  </a:lnTo>
                  <a:lnTo>
                    <a:pt x="29" y="0"/>
                  </a:lnTo>
                  <a:lnTo>
                    <a:pt x="103" y="0"/>
                  </a:lnTo>
                  <a:lnTo>
                    <a:pt x="140" y="32"/>
                  </a:lnTo>
                  <a:lnTo>
                    <a:pt x="140" y="4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Freeform 193"/>
            <p:cNvSpPr>
              <a:spLocks/>
            </p:cNvSpPr>
            <p:nvPr/>
          </p:nvSpPr>
          <p:spPr bwMode="auto">
            <a:xfrm rot="704206">
              <a:off x="1062" y="1963"/>
              <a:ext cx="308" cy="209"/>
            </a:xfrm>
            <a:custGeom>
              <a:avLst/>
              <a:gdLst>
                <a:gd name="T0" fmla="*/ 24056 w 259"/>
                <a:gd name="T1" fmla="*/ 5584 h 185"/>
                <a:gd name="T2" fmla="*/ 24056 w 259"/>
                <a:gd name="T3" fmla="*/ 6200 h 185"/>
                <a:gd name="T4" fmla="*/ 20091 w 259"/>
                <a:gd name="T5" fmla="*/ 7126 h 185"/>
                <a:gd name="T6" fmla="*/ 15954 w 259"/>
                <a:gd name="T7" fmla="*/ 6571 h 185"/>
                <a:gd name="T8" fmla="*/ 10616 w 259"/>
                <a:gd name="T9" fmla="*/ 7126 h 185"/>
                <a:gd name="T10" fmla="*/ 6709 w 259"/>
                <a:gd name="T11" fmla="*/ 6571 h 185"/>
                <a:gd name="T12" fmla="*/ 5212 w 259"/>
                <a:gd name="T13" fmla="*/ 5321 h 185"/>
                <a:gd name="T14" fmla="*/ 0 w 259"/>
                <a:gd name="T15" fmla="*/ 4365 h 185"/>
                <a:gd name="T16" fmla="*/ 0 w 259"/>
                <a:gd name="T17" fmla="*/ 2798 h 185"/>
                <a:gd name="T18" fmla="*/ 10616 w 259"/>
                <a:gd name="T19" fmla="*/ 1858 h 185"/>
                <a:gd name="T20" fmla="*/ 13416 w 259"/>
                <a:gd name="T21" fmla="*/ 1580 h 185"/>
                <a:gd name="T22" fmla="*/ 14741 w 259"/>
                <a:gd name="T23" fmla="*/ 970 h 185"/>
                <a:gd name="T24" fmla="*/ 21229 w 259"/>
                <a:gd name="T25" fmla="*/ 1247 h 185"/>
                <a:gd name="T26" fmla="*/ 22561 w 259"/>
                <a:gd name="T27" fmla="*/ 0 h 185"/>
                <a:gd name="T28" fmla="*/ 27884 w 259"/>
                <a:gd name="T29" fmla="*/ 610 h 185"/>
                <a:gd name="T30" fmla="*/ 33159 w 259"/>
                <a:gd name="T31" fmla="*/ 0 h 185"/>
                <a:gd name="T32" fmla="*/ 38646 w 259"/>
                <a:gd name="T33" fmla="*/ 610 h 185"/>
                <a:gd name="T34" fmla="*/ 42640 w 259"/>
                <a:gd name="T35" fmla="*/ 610 h 185"/>
                <a:gd name="T36" fmla="*/ 46659 w 259"/>
                <a:gd name="T37" fmla="*/ 1858 h 185"/>
                <a:gd name="T38" fmla="*/ 43967 w 259"/>
                <a:gd name="T39" fmla="*/ 2798 h 185"/>
                <a:gd name="T40" fmla="*/ 37210 w 259"/>
                <a:gd name="T41" fmla="*/ 2477 h 185"/>
                <a:gd name="T42" fmla="*/ 35910 w 259"/>
                <a:gd name="T43" fmla="*/ 3420 h 185"/>
                <a:gd name="T44" fmla="*/ 31905 w 259"/>
                <a:gd name="T45" fmla="*/ 3110 h 185"/>
                <a:gd name="T46" fmla="*/ 26589 w 259"/>
                <a:gd name="T47" fmla="*/ 3712 h 185"/>
                <a:gd name="T48" fmla="*/ 26589 w 259"/>
                <a:gd name="T49" fmla="*/ 5321 h 185"/>
                <a:gd name="T50" fmla="*/ 24056 w 259"/>
                <a:gd name="T51" fmla="*/ 5584 h 18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59"/>
                <a:gd name="T79" fmla="*/ 0 h 185"/>
                <a:gd name="T80" fmla="*/ 259 w 259"/>
                <a:gd name="T81" fmla="*/ 185 h 18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59" h="185">
                  <a:moveTo>
                    <a:pt x="133" y="144"/>
                  </a:moveTo>
                  <a:lnTo>
                    <a:pt x="133" y="160"/>
                  </a:lnTo>
                  <a:lnTo>
                    <a:pt x="111" y="184"/>
                  </a:lnTo>
                  <a:lnTo>
                    <a:pt x="88" y="168"/>
                  </a:lnTo>
                  <a:lnTo>
                    <a:pt x="59" y="184"/>
                  </a:lnTo>
                  <a:lnTo>
                    <a:pt x="37" y="168"/>
                  </a:lnTo>
                  <a:lnTo>
                    <a:pt x="29" y="136"/>
                  </a:lnTo>
                  <a:lnTo>
                    <a:pt x="0" y="112"/>
                  </a:lnTo>
                  <a:lnTo>
                    <a:pt x="0" y="72"/>
                  </a:lnTo>
                  <a:lnTo>
                    <a:pt x="59" y="48"/>
                  </a:lnTo>
                  <a:lnTo>
                    <a:pt x="74" y="40"/>
                  </a:lnTo>
                  <a:lnTo>
                    <a:pt x="81" y="24"/>
                  </a:lnTo>
                  <a:lnTo>
                    <a:pt x="118" y="32"/>
                  </a:lnTo>
                  <a:lnTo>
                    <a:pt x="125" y="0"/>
                  </a:lnTo>
                  <a:lnTo>
                    <a:pt x="155" y="16"/>
                  </a:lnTo>
                  <a:lnTo>
                    <a:pt x="184" y="0"/>
                  </a:lnTo>
                  <a:lnTo>
                    <a:pt x="214" y="16"/>
                  </a:lnTo>
                  <a:lnTo>
                    <a:pt x="236" y="16"/>
                  </a:lnTo>
                  <a:lnTo>
                    <a:pt x="258" y="48"/>
                  </a:lnTo>
                  <a:lnTo>
                    <a:pt x="243" y="72"/>
                  </a:lnTo>
                  <a:lnTo>
                    <a:pt x="206" y="64"/>
                  </a:lnTo>
                  <a:lnTo>
                    <a:pt x="199" y="88"/>
                  </a:lnTo>
                  <a:lnTo>
                    <a:pt x="177" y="80"/>
                  </a:lnTo>
                  <a:lnTo>
                    <a:pt x="147" y="96"/>
                  </a:lnTo>
                  <a:lnTo>
                    <a:pt x="147" y="136"/>
                  </a:lnTo>
                  <a:lnTo>
                    <a:pt x="133" y="14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" name="Freeform 195"/>
            <p:cNvSpPr>
              <a:spLocks/>
            </p:cNvSpPr>
            <p:nvPr/>
          </p:nvSpPr>
          <p:spPr bwMode="auto">
            <a:xfrm rot="704206">
              <a:off x="1067" y="1738"/>
              <a:ext cx="147" cy="154"/>
            </a:xfrm>
            <a:custGeom>
              <a:avLst/>
              <a:gdLst>
                <a:gd name="T0" fmla="*/ 7770 w 149"/>
                <a:gd name="T1" fmla="*/ 3767 h 137"/>
                <a:gd name="T2" fmla="*/ 9230 w 149"/>
                <a:gd name="T3" fmla="*/ 3767 h 137"/>
                <a:gd name="T4" fmla="*/ 14038 w 149"/>
                <a:gd name="T5" fmla="*/ 4022 h 137"/>
                <a:gd name="T6" fmla="*/ 15667 w 149"/>
                <a:gd name="T7" fmla="*/ 3767 h 137"/>
                <a:gd name="T8" fmla="*/ 25935 w 149"/>
                <a:gd name="T9" fmla="*/ 2139 h 137"/>
                <a:gd name="T10" fmla="*/ 22108 w 149"/>
                <a:gd name="T11" fmla="*/ 1895 h 137"/>
                <a:gd name="T12" fmla="*/ 22108 w 149"/>
                <a:gd name="T13" fmla="*/ 1060 h 137"/>
                <a:gd name="T14" fmla="*/ 24525 w 149"/>
                <a:gd name="T15" fmla="*/ 516 h 137"/>
                <a:gd name="T16" fmla="*/ 23289 w 149"/>
                <a:gd name="T17" fmla="*/ 0 h 137"/>
                <a:gd name="T18" fmla="*/ 10355 w 149"/>
                <a:gd name="T19" fmla="*/ 0 h 137"/>
                <a:gd name="T20" fmla="*/ 3902 w 149"/>
                <a:gd name="T21" fmla="*/ 1060 h 137"/>
                <a:gd name="T22" fmla="*/ 5341 w 149"/>
                <a:gd name="T23" fmla="*/ 2139 h 137"/>
                <a:gd name="T24" fmla="*/ 0 w 149"/>
                <a:gd name="T25" fmla="*/ 2950 h 137"/>
                <a:gd name="T26" fmla="*/ 0 w 149"/>
                <a:gd name="T27" fmla="*/ 4022 h 137"/>
                <a:gd name="T28" fmla="*/ 3902 w 149"/>
                <a:gd name="T29" fmla="*/ 4524 h 137"/>
                <a:gd name="T30" fmla="*/ 7770 w 149"/>
                <a:gd name="T31" fmla="*/ 3767 h 1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9"/>
                <a:gd name="T49" fmla="*/ 0 h 137"/>
                <a:gd name="T50" fmla="*/ 149 w 149"/>
                <a:gd name="T51" fmla="*/ 137 h 13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9" h="137">
                  <a:moveTo>
                    <a:pt x="44" y="112"/>
                  </a:moveTo>
                  <a:lnTo>
                    <a:pt x="52" y="112"/>
                  </a:lnTo>
                  <a:lnTo>
                    <a:pt x="81" y="120"/>
                  </a:lnTo>
                  <a:lnTo>
                    <a:pt x="89" y="112"/>
                  </a:lnTo>
                  <a:lnTo>
                    <a:pt x="148" y="64"/>
                  </a:lnTo>
                  <a:lnTo>
                    <a:pt x="126" y="56"/>
                  </a:lnTo>
                  <a:lnTo>
                    <a:pt x="126" y="32"/>
                  </a:lnTo>
                  <a:lnTo>
                    <a:pt x="141" y="16"/>
                  </a:lnTo>
                  <a:lnTo>
                    <a:pt x="133" y="0"/>
                  </a:lnTo>
                  <a:lnTo>
                    <a:pt x="59" y="0"/>
                  </a:lnTo>
                  <a:lnTo>
                    <a:pt x="22" y="32"/>
                  </a:lnTo>
                  <a:lnTo>
                    <a:pt x="30" y="64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22" y="136"/>
                  </a:lnTo>
                  <a:lnTo>
                    <a:pt x="44" y="11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" name="Freeform 196"/>
            <p:cNvSpPr>
              <a:spLocks/>
            </p:cNvSpPr>
            <p:nvPr/>
          </p:nvSpPr>
          <p:spPr bwMode="auto">
            <a:xfrm rot="704206">
              <a:off x="1096" y="1870"/>
              <a:ext cx="144" cy="126"/>
            </a:xfrm>
            <a:custGeom>
              <a:avLst/>
              <a:gdLst>
                <a:gd name="T0" fmla="*/ 15840 w 120"/>
                <a:gd name="T1" fmla="*/ 2941 h 113"/>
                <a:gd name="T2" fmla="*/ 10800 w 120"/>
                <a:gd name="T3" fmla="*/ 2303 h 113"/>
                <a:gd name="T4" fmla="*/ 8772 w 120"/>
                <a:gd name="T5" fmla="*/ 1877 h 113"/>
                <a:gd name="T6" fmla="*/ 0 w 120"/>
                <a:gd name="T7" fmla="*/ 1288 h 113"/>
                <a:gd name="T8" fmla="*/ 0 w 120"/>
                <a:gd name="T9" fmla="*/ 0 h 113"/>
                <a:gd name="T10" fmla="*/ 1597 w 120"/>
                <a:gd name="T11" fmla="*/ 0 h 113"/>
                <a:gd name="T12" fmla="*/ 8772 w 120"/>
                <a:gd name="T13" fmla="*/ 202 h 113"/>
                <a:gd name="T14" fmla="*/ 10800 w 120"/>
                <a:gd name="T15" fmla="*/ 0 h 113"/>
                <a:gd name="T16" fmla="*/ 14237 w 120"/>
                <a:gd name="T17" fmla="*/ 623 h 113"/>
                <a:gd name="T18" fmla="*/ 19512 w 120"/>
                <a:gd name="T19" fmla="*/ 433 h 113"/>
                <a:gd name="T20" fmla="*/ 26522 w 120"/>
                <a:gd name="T21" fmla="*/ 1288 h 113"/>
                <a:gd name="T22" fmla="*/ 28202 w 120"/>
                <a:gd name="T23" fmla="*/ 1877 h 113"/>
                <a:gd name="T24" fmla="*/ 26522 w 120"/>
                <a:gd name="T25" fmla="*/ 2756 h 113"/>
                <a:gd name="T26" fmla="*/ 17645 w 120"/>
                <a:gd name="T27" fmla="*/ 2508 h 113"/>
                <a:gd name="T28" fmla="*/ 15840 w 120"/>
                <a:gd name="T29" fmla="*/ 2941 h 1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0"/>
                <a:gd name="T46" fmla="*/ 0 h 113"/>
                <a:gd name="T47" fmla="*/ 120 w 120"/>
                <a:gd name="T48" fmla="*/ 113 h 11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0" h="113">
                  <a:moveTo>
                    <a:pt x="67" y="112"/>
                  </a:moveTo>
                  <a:lnTo>
                    <a:pt x="45" y="88"/>
                  </a:lnTo>
                  <a:lnTo>
                    <a:pt x="37" y="72"/>
                  </a:lnTo>
                  <a:lnTo>
                    <a:pt x="0" y="48"/>
                  </a:lnTo>
                  <a:lnTo>
                    <a:pt x="0" y="0"/>
                  </a:lnTo>
                  <a:lnTo>
                    <a:pt x="7" y="0"/>
                  </a:lnTo>
                  <a:lnTo>
                    <a:pt x="37" y="8"/>
                  </a:lnTo>
                  <a:lnTo>
                    <a:pt x="45" y="0"/>
                  </a:lnTo>
                  <a:lnTo>
                    <a:pt x="60" y="24"/>
                  </a:lnTo>
                  <a:lnTo>
                    <a:pt x="82" y="16"/>
                  </a:lnTo>
                  <a:lnTo>
                    <a:pt x="112" y="48"/>
                  </a:lnTo>
                  <a:lnTo>
                    <a:pt x="119" y="72"/>
                  </a:lnTo>
                  <a:lnTo>
                    <a:pt x="112" y="104"/>
                  </a:lnTo>
                  <a:lnTo>
                    <a:pt x="74" y="96"/>
                  </a:lnTo>
                  <a:lnTo>
                    <a:pt x="67" y="11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6" name="Freeform 197"/>
            <p:cNvSpPr>
              <a:spLocks/>
            </p:cNvSpPr>
            <p:nvPr/>
          </p:nvSpPr>
          <p:spPr bwMode="auto">
            <a:xfrm rot="704206">
              <a:off x="1023" y="1856"/>
              <a:ext cx="151" cy="162"/>
            </a:xfrm>
            <a:custGeom>
              <a:avLst/>
              <a:gdLst>
                <a:gd name="T0" fmla="*/ 2750 w 127"/>
                <a:gd name="T1" fmla="*/ 2886 h 145"/>
                <a:gd name="T2" fmla="*/ 9451 w 127"/>
                <a:gd name="T3" fmla="*/ 3782 h 145"/>
                <a:gd name="T4" fmla="*/ 9451 w 127"/>
                <a:gd name="T5" fmla="*/ 4010 h 145"/>
                <a:gd name="T6" fmla="*/ 19968 w 127"/>
                <a:gd name="T7" fmla="*/ 3364 h 145"/>
                <a:gd name="T8" fmla="*/ 22696 w 127"/>
                <a:gd name="T9" fmla="*/ 3099 h 145"/>
                <a:gd name="T10" fmla="*/ 18749 w 127"/>
                <a:gd name="T11" fmla="*/ 2427 h 145"/>
                <a:gd name="T12" fmla="*/ 17325 w 127"/>
                <a:gd name="T13" fmla="*/ 1972 h 145"/>
                <a:gd name="T14" fmla="*/ 10552 w 127"/>
                <a:gd name="T15" fmla="*/ 1341 h 145"/>
                <a:gd name="T16" fmla="*/ 10552 w 127"/>
                <a:gd name="T17" fmla="*/ 0 h 145"/>
                <a:gd name="T18" fmla="*/ 6686 w 127"/>
                <a:gd name="T19" fmla="*/ 683 h 145"/>
                <a:gd name="T20" fmla="*/ 2750 w 127"/>
                <a:gd name="T21" fmla="*/ 211 h 145"/>
                <a:gd name="T22" fmla="*/ 0 w 127"/>
                <a:gd name="T23" fmla="*/ 894 h 145"/>
                <a:gd name="T24" fmla="*/ 3977 w 127"/>
                <a:gd name="T25" fmla="*/ 1765 h 145"/>
                <a:gd name="T26" fmla="*/ 2750 w 127"/>
                <a:gd name="T27" fmla="*/ 2427 h 145"/>
                <a:gd name="T28" fmla="*/ 2750 w 127"/>
                <a:gd name="T29" fmla="*/ 2886 h 1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7"/>
                <a:gd name="T46" fmla="*/ 0 h 145"/>
                <a:gd name="T47" fmla="*/ 127 w 127"/>
                <a:gd name="T48" fmla="*/ 145 h 14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7" h="145">
                  <a:moveTo>
                    <a:pt x="15" y="104"/>
                  </a:moveTo>
                  <a:lnTo>
                    <a:pt x="52" y="136"/>
                  </a:lnTo>
                  <a:lnTo>
                    <a:pt x="52" y="144"/>
                  </a:lnTo>
                  <a:lnTo>
                    <a:pt x="111" y="120"/>
                  </a:lnTo>
                  <a:lnTo>
                    <a:pt x="126" y="112"/>
                  </a:lnTo>
                  <a:lnTo>
                    <a:pt x="104" y="88"/>
                  </a:lnTo>
                  <a:lnTo>
                    <a:pt x="96" y="72"/>
                  </a:lnTo>
                  <a:lnTo>
                    <a:pt x="59" y="48"/>
                  </a:lnTo>
                  <a:lnTo>
                    <a:pt x="59" y="0"/>
                  </a:lnTo>
                  <a:lnTo>
                    <a:pt x="37" y="24"/>
                  </a:lnTo>
                  <a:lnTo>
                    <a:pt x="15" y="8"/>
                  </a:lnTo>
                  <a:lnTo>
                    <a:pt x="0" y="32"/>
                  </a:lnTo>
                  <a:lnTo>
                    <a:pt x="22" y="64"/>
                  </a:lnTo>
                  <a:lnTo>
                    <a:pt x="15" y="88"/>
                  </a:lnTo>
                  <a:lnTo>
                    <a:pt x="15" y="10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7" name="Freeform 198"/>
            <p:cNvSpPr>
              <a:spLocks/>
            </p:cNvSpPr>
            <p:nvPr/>
          </p:nvSpPr>
          <p:spPr bwMode="auto">
            <a:xfrm rot="704206">
              <a:off x="852" y="2049"/>
              <a:ext cx="149" cy="154"/>
            </a:xfrm>
            <a:custGeom>
              <a:avLst/>
              <a:gdLst>
                <a:gd name="T0" fmla="*/ 5883 w 125"/>
                <a:gd name="T1" fmla="*/ 0 h 137"/>
                <a:gd name="T2" fmla="*/ 1444 w 125"/>
                <a:gd name="T3" fmla="*/ 1060 h 137"/>
                <a:gd name="T4" fmla="*/ 4202 w 125"/>
                <a:gd name="T5" fmla="*/ 1895 h 137"/>
                <a:gd name="T6" fmla="*/ 0 w 125"/>
                <a:gd name="T7" fmla="*/ 2404 h 137"/>
                <a:gd name="T8" fmla="*/ 1444 w 125"/>
                <a:gd name="T9" fmla="*/ 3186 h 137"/>
                <a:gd name="T10" fmla="*/ 8483 w 125"/>
                <a:gd name="T11" fmla="*/ 4524 h 137"/>
                <a:gd name="T12" fmla="*/ 12912 w 125"/>
                <a:gd name="T13" fmla="*/ 4524 h 137"/>
                <a:gd name="T14" fmla="*/ 17127 w 125"/>
                <a:gd name="T15" fmla="*/ 4022 h 137"/>
                <a:gd name="T16" fmla="*/ 18447 w 125"/>
                <a:gd name="T17" fmla="*/ 4022 h 137"/>
                <a:gd name="T18" fmla="*/ 24006 w 125"/>
                <a:gd name="T19" fmla="*/ 814 h 137"/>
                <a:gd name="T20" fmla="*/ 18447 w 125"/>
                <a:gd name="T21" fmla="*/ 516 h 137"/>
                <a:gd name="T22" fmla="*/ 15476 w 125"/>
                <a:gd name="T23" fmla="*/ 814 h 137"/>
                <a:gd name="T24" fmla="*/ 14174 w 125"/>
                <a:gd name="T25" fmla="*/ 253 h 137"/>
                <a:gd name="T26" fmla="*/ 5883 w 125"/>
                <a:gd name="T27" fmla="*/ 0 h 13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5"/>
                <a:gd name="T43" fmla="*/ 0 h 137"/>
                <a:gd name="T44" fmla="*/ 125 w 125"/>
                <a:gd name="T45" fmla="*/ 137 h 13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5" h="137">
                  <a:moveTo>
                    <a:pt x="29" y="0"/>
                  </a:moveTo>
                  <a:lnTo>
                    <a:pt x="7" y="32"/>
                  </a:lnTo>
                  <a:lnTo>
                    <a:pt x="22" y="56"/>
                  </a:lnTo>
                  <a:lnTo>
                    <a:pt x="0" y="72"/>
                  </a:lnTo>
                  <a:lnTo>
                    <a:pt x="7" y="96"/>
                  </a:lnTo>
                  <a:lnTo>
                    <a:pt x="44" y="136"/>
                  </a:lnTo>
                  <a:lnTo>
                    <a:pt x="66" y="136"/>
                  </a:lnTo>
                  <a:lnTo>
                    <a:pt x="88" y="120"/>
                  </a:lnTo>
                  <a:lnTo>
                    <a:pt x="95" y="120"/>
                  </a:lnTo>
                  <a:lnTo>
                    <a:pt x="124" y="24"/>
                  </a:lnTo>
                  <a:lnTo>
                    <a:pt x="95" y="16"/>
                  </a:lnTo>
                  <a:lnTo>
                    <a:pt x="80" y="24"/>
                  </a:lnTo>
                  <a:lnTo>
                    <a:pt x="73" y="8"/>
                  </a:lnTo>
                  <a:lnTo>
                    <a:pt x="29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" name="Freeform 199"/>
            <p:cNvSpPr>
              <a:spLocks/>
            </p:cNvSpPr>
            <p:nvPr/>
          </p:nvSpPr>
          <p:spPr bwMode="auto">
            <a:xfrm rot="704206">
              <a:off x="817" y="1874"/>
              <a:ext cx="133" cy="125"/>
            </a:xfrm>
            <a:custGeom>
              <a:avLst/>
              <a:gdLst>
                <a:gd name="T0" fmla="*/ 13957 w 112"/>
                <a:gd name="T1" fmla="*/ 3984 h 121"/>
                <a:gd name="T2" fmla="*/ 15528 w 112"/>
                <a:gd name="T3" fmla="*/ 3323 h 121"/>
                <a:gd name="T4" fmla="*/ 19236 w 112"/>
                <a:gd name="T5" fmla="*/ 1980 h 121"/>
                <a:gd name="T6" fmla="*/ 15528 w 112"/>
                <a:gd name="T7" fmla="*/ 0 h 121"/>
                <a:gd name="T8" fmla="*/ 9147 w 112"/>
                <a:gd name="T9" fmla="*/ 648 h 121"/>
                <a:gd name="T10" fmla="*/ 5326 w 112"/>
                <a:gd name="T11" fmla="*/ 0 h 121"/>
                <a:gd name="T12" fmla="*/ 0 w 112"/>
                <a:gd name="T13" fmla="*/ 648 h 121"/>
                <a:gd name="T14" fmla="*/ 1259 w 112"/>
                <a:gd name="T15" fmla="*/ 1670 h 121"/>
                <a:gd name="T16" fmla="*/ 3874 w 112"/>
                <a:gd name="T17" fmla="*/ 2663 h 121"/>
                <a:gd name="T18" fmla="*/ 6487 w 112"/>
                <a:gd name="T19" fmla="*/ 4335 h 121"/>
                <a:gd name="T20" fmla="*/ 7703 w 112"/>
                <a:gd name="T21" fmla="*/ 4958 h 121"/>
                <a:gd name="T22" fmla="*/ 10268 w 112"/>
                <a:gd name="T23" fmla="*/ 3984 h 121"/>
                <a:gd name="T24" fmla="*/ 13957 w 112"/>
                <a:gd name="T25" fmla="*/ 3984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2"/>
                <a:gd name="T40" fmla="*/ 0 h 121"/>
                <a:gd name="T41" fmla="*/ 112 w 112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2" h="121">
                  <a:moveTo>
                    <a:pt x="81" y="96"/>
                  </a:moveTo>
                  <a:lnTo>
                    <a:pt x="89" y="80"/>
                  </a:lnTo>
                  <a:lnTo>
                    <a:pt x="111" y="48"/>
                  </a:lnTo>
                  <a:lnTo>
                    <a:pt x="89" y="0"/>
                  </a:lnTo>
                  <a:lnTo>
                    <a:pt x="52" y="16"/>
                  </a:lnTo>
                  <a:lnTo>
                    <a:pt x="30" y="0"/>
                  </a:lnTo>
                  <a:lnTo>
                    <a:pt x="0" y="16"/>
                  </a:lnTo>
                  <a:lnTo>
                    <a:pt x="7" y="40"/>
                  </a:lnTo>
                  <a:lnTo>
                    <a:pt x="22" y="64"/>
                  </a:lnTo>
                  <a:lnTo>
                    <a:pt x="37" y="104"/>
                  </a:lnTo>
                  <a:lnTo>
                    <a:pt x="44" y="120"/>
                  </a:lnTo>
                  <a:lnTo>
                    <a:pt x="59" y="96"/>
                  </a:lnTo>
                  <a:lnTo>
                    <a:pt x="81" y="9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" name="Freeform 200"/>
            <p:cNvSpPr>
              <a:spLocks/>
            </p:cNvSpPr>
            <p:nvPr/>
          </p:nvSpPr>
          <p:spPr bwMode="auto">
            <a:xfrm rot="704206">
              <a:off x="787" y="1778"/>
              <a:ext cx="147" cy="109"/>
            </a:xfrm>
            <a:custGeom>
              <a:avLst/>
              <a:gdLst>
                <a:gd name="T0" fmla="*/ 2685 w 133"/>
                <a:gd name="T1" fmla="*/ 3171 h 97"/>
                <a:gd name="T2" fmla="*/ 0 w 133"/>
                <a:gd name="T3" fmla="*/ 2125 h 97"/>
                <a:gd name="T4" fmla="*/ 2685 w 133"/>
                <a:gd name="T5" fmla="*/ 1868 h 97"/>
                <a:gd name="T6" fmla="*/ 1260 w 133"/>
                <a:gd name="T7" fmla="*/ 515 h 97"/>
                <a:gd name="T8" fmla="*/ 3904 w 133"/>
                <a:gd name="T9" fmla="*/ 0 h 97"/>
                <a:gd name="T10" fmla="*/ 7776 w 133"/>
                <a:gd name="T11" fmla="*/ 515 h 97"/>
                <a:gd name="T12" fmla="*/ 19358 w 133"/>
                <a:gd name="T13" fmla="*/ 249 h 97"/>
                <a:gd name="T14" fmla="*/ 20516 w 133"/>
                <a:gd name="T15" fmla="*/ 800 h 97"/>
                <a:gd name="T16" fmla="*/ 23258 w 133"/>
                <a:gd name="T17" fmla="*/ 1333 h 97"/>
                <a:gd name="T18" fmla="*/ 23258 w 133"/>
                <a:gd name="T19" fmla="*/ 2651 h 97"/>
                <a:gd name="T20" fmla="*/ 16677 w 133"/>
                <a:gd name="T21" fmla="*/ 3171 h 97"/>
                <a:gd name="T22" fmla="*/ 12680 w 133"/>
                <a:gd name="T23" fmla="*/ 2651 h 97"/>
                <a:gd name="T24" fmla="*/ 7776 w 133"/>
                <a:gd name="T25" fmla="*/ 3171 h 97"/>
                <a:gd name="T26" fmla="*/ 2685 w 133"/>
                <a:gd name="T27" fmla="*/ 3171 h 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"/>
                <a:gd name="T43" fmla="*/ 0 h 97"/>
                <a:gd name="T44" fmla="*/ 133 w 133"/>
                <a:gd name="T45" fmla="*/ 97 h 9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" h="97">
                  <a:moveTo>
                    <a:pt x="15" y="96"/>
                  </a:moveTo>
                  <a:lnTo>
                    <a:pt x="0" y="64"/>
                  </a:lnTo>
                  <a:lnTo>
                    <a:pt x="15" y="56"/>
                  </a:lnTo>
                  <a:lnTo>
                    <a:pt x="7" y="16"/>
                  </a:lnTo>
                  <a:lnTo>
                    <a:pt x="22" y="0"/>
                  </a:lnTo>
                  <a:lnTo>
                    <a:pt x="44" y="16"/>
                  </a:lnTo>
                  <a:lnTo>
                    <a:pt x="110" y="8"/>
                  </a:lnTo>
                  <a:lnTo>
                    <a:pt x="117" y="24"/>
                  </a:lnTo>
                  <a:lnTo>
                    <a:pt x="132" y="40"/>
                  </a:lnTo>
                  <a:lnTo>
                    <a:pt x="132" y="80"/>
                  </a:lnTo>
                  <a:lnTo>
                    <a:pt x="95" y="96"/>
                  </a:lnTo>
                  <a:lnTo>
                    <a:pt x="73" y="80"/>
                  </a:lnTo>
                  <a:lnTo>
                    <a:pt x="44" y="96"/>
                  </a:lnTo>
                  <a:lnTo>
                    <a:pt x="15" y="9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" name="Freeform 201"/>
            <p:cNvSpPr>
              <a:spLocks/>
            </p:cNvSpPr>
            <p:nvPr/>
          </p:nvSpPr>
          <p:spPr bwMode="auto">
            <a:xfrm rot="704206">
              <a:off x="910" y="1749"/>
              <a:ext cx="157" cy="201"/>
            </a:xfrm>
            <a:custGeom>
              <a:avLst/>
              <a:gdLst>
                <a:gd name="T0" fmla="*/ 9390 w 132"/>
                <a:gd name="T1" fmla="*/ 7997 h 177"/>
                <a:gd name="T2" fmla="*/ 22508 w 132"/>
                <a:gd name="T3" fmla="*/ 7997 h 177"/>
                <a:gd name="T4" fmla="*/ 22508 w 132"/>
                <a:gd name="T5" fmla="*/ 7287 h 177"/>
                <a:gd name="T6" fmla="*/ 23914 w 132"/>
                <a:gd name="T7" fmla="*/ 6198 h 177"/>
                <a:gd name="T8" fmla="*/ 19920 w 132"/>
                <a:gd name="T9" fmla="*/ 4708 h 177"/>
                <a:gd name="T10" fmla="*/ 22508 w 132"/>
                <a:gd name="T11" fmla="*/ 3623 h 177"/>
                <a:gd name="T12" fmla="*/ 22508 w 132"/>
                <a:gd name="T13" fmla="*/ 2160 h 177"/>
                <a:gd name="T14" fmla="*/ 18436 w 132"/>
                <a:gd name="T15" fmla="*/ 1425 h 177"/>
                <a:gd name="T16" fmla="*/ 14483 w 132"/>
                <a:gd name="T17" fmla="*/ 1425 h 177"/>
                <a:gd name="T18" fmla="*/ 8072 w 132"/>
                <a:gd name="T19" fmla="*/ 0 h 177"/>
                <a:gd name="T20" fmla="*/ 5227 w 132"/>
                <a:gd name="T21" fmla="*/ 736 h 177"/>
                <a:gd name="T22" fmla="*/ 4033 w 132"/>
                <a:gd name="T23" fmla="*/ 736 h 177"/>
                <a:gd name="T24" fmla="*/ 0 w 132"/>
                <a:gd name="T25" fmla="*/ 1800 h 177"/>
                <a:gd name="T26" fmla="*/ 1305 w 132"/>
                <a:gd name="T27" fmla="*/ 2588 h 177"/>
                <a:gd name="T28" fmla="*/ 2789 w 132"/>
                <a:gd name="T29" fmla="*/ 3282 h 177"/>
                <a:gd name="T30" fmla="*/ 5227 w 132"/>
                <a:gd name="T31" fmla="*/ 4013 h 177"/>
                <a:gd name="T32" fmla="*/ 5227 w 132"/>
                <a:gd name="T33" fmla="*/ 5790 h 177"/>
                <a:gd name="T34" fmla="*/ 9390 w 132"/>
                <a:gd name="T35" fmla="*/ 7997 h 17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2"/>
                <a:gd name="T55" fmla="*/ 0 h 177"/>
                <a:gd name="T56" fmla="*/ 132 w 132"/>
                <a:gd name="T57" fmla="*/ 177 h 17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2" h="177">
                  <a:moveTo>
                    <a:pt x="51" y="176"/>
                  </a:moveTo>
                  <a:lnTo>
                    <a:pt x="124" y="176"/>
                  </a:lnTo>
                  <a:lnTo>
                    <a:pt x="124" y="160"/>
                  </a:lnTo>
                  <a:lnTo>
                    <a:pt x="131" y="136"/>
                  </a:lnTo>
                  <a:lnTo>
                    <a:pt x="109" y="104"/>
                  </a:lnTo>
                  <a:lnTo>
                    <a:pt x="124" y="80"/>
                  </a:lnTo>
                  <a:lnTo>
                    <a:pt x="124" y="48"/>
                  </a:lnTo>
                  <a:lnTo>
                    <a:pt x="102" y="32"/>
                  </a:lnTo>
                  <a:lnTo>
                    <a:pt x="80" y="32"/>
                  </a:lnTo>
                  <a:lnTo>
                    <a:pt x="44" y="0"/>
                  </a:lnTo>
                  <a:lnTo>
                    <a:pt x="29" y="16"/>
                  </a:lnTo>
                  <a:lnTo>
                    <a:pt x="22" y="16"/>
                  </a:lnTo>
                  <a:lnTo>
                    <a:pt x="0" y="40"/>
                  </a:lnTo>
                  <a:lnTo>
                    <a:pt x="7" y="56"/>
                  </a:lnTo>
                  <a:lnTo>
                    <a:pt x="15" y="72"/>
                  </a:lnTo>
                  <a:lnTo>
                    <a:pt x="29" y="88"/>
                  </a:lnTo>
                  <a:lnTo>
                    <a:pt x="29" y="128"/>
                  </a:lnTo>
                  <a:lnTo>
                    <a:pt x="51" y="17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" name="Freeform 202"/>
            <p:cNvSpPr>
              <a:spLocks/>
            </p:cNvSpPr>
            <p:nvPr/>
          </p:nvSpPr>
          <p:spPr bwMode="auto">
            <a:xfrm rot="704206">
              <a:off x="726" y="1874"/>
              <a:ext cx="131" cy="145"/>
            </a:xfrm>
            <a:custGeom>
              <a:avLst/>
              <a:gdLst>
                <a:gd name="T0" fmla="*/ 10380 w 111"/>
                <a:gd name="T1" fmla="*/ 0 h 129"/>
                <a:gd name="T2" fmla="*/ 11613 w 111"/>
                <a:gd name="T3" fmla="*/ 814 h 129"/>
                <a:gd name="T4" fmla="*/ 13611 w 111"/>
                <a:gd name="T5" fmla="*/ 1641 h 129"/>
                <a:gd name="T6" fmla="*/ 15974 w 111"/>
                <a:gd name="T7" fmla="*/ 2945 h 129"/>
                <a:gd name="T8" fmla="*/ 11613 w 111"/>
                <a:gd name="T9" fmla="*/ 3767 h 129"/>
                <a:gd name="T10" fmla="*/ 11613 w 111"/>
                <a:gd name="T11" fmla="*/ 4021 h 129"/>
                <a:gd name="T12" fmla="*/ 8642 w 111"/>
                <a:gd name="T13" fmla="*/ 4293 h 129"/>
                <a:gd name="T14" fmla="*/ 5321 w 111"/>
                <a:gd name="T15" fmla="*/ 4021 h 129"/>
                <a:gd name="T16" fmla="*/ 6280 w 111"/>
                <a:gd name="T17" fmla="*/ 2689 h 129"/>
                <a:gd name="T18" fmla="*/ 3238 w 111"/>
                <a:gd name="T19" fmla="*/ 2403 h 129"/>
                <a:gd name="T20" fmla="*/ 0 w 111"/>
                <a:gd name="T21" fmla="*/ 1339 h 129"/>
                <a:gd name="T22" fmla="*/ 2188 w 111"/>
                <a:gd name="T23" fmla="*/ 253 h 129"/>
                <a:gd name="T24" fmla="*/ 6280 w 111"/>
                <a:gd name="T25" fmla="*/ 0 h 129"/>
                <a:gd name="T26" fmla="*/ 10380 w 111"/>
                <a:gd name="T27" fmla="*/ 0 h 1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1"/>
                <a:gd name="T43" fmla="*/ 0 h 129"/>
                <a:gd name="T44" fmla="*/ 111 w 111"/>
                <a:gd name="T45" fmla="*/ 129 h 1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1" h="129">
                  <a:moveTo>
                    <a:pt x="73" y="0"/>
                  </a:moveTo>
                  <a:lnTo>
                    <a:pt x="81" y="24"/>
                  </a:lnTo>
                  <a:lnTo>
                    <a:pt x="95" y="48"/>
                  </a:lnTo>
                  <a:lnTo>
                    <a:pt x="110" y="88"/>
                  </a:lnTo>
                  <a:lnTo>
                    <a:pt x="81" y="112"/>
                  </a:lnTo>
                  <a:lnTo>
                    <a:pt x="81" y="120"/>
                  </a:lnTo>
                  <a:lnTo>
                    <a:pt x="59" y="128"/>
                  </a:lnTo>
                  <a:lnTo>
                    <a:pt x="37" y="120"/>
                  </a:lnTo>
                  <a:lnTo>
                    <a:pt x="44" y="80"/>
                  </a:lnTo>
                  <a:lnTo>
                    <a:pt x="22" y="72"/>
                  </a:lnTo>
                  <a:lnTo>
                    <a:pt x="0" y="40"/>
                  </a:lnTo>
                  <a:lnTo>
                    <a:pt x="15" y="8"/>
                  </a:lnTo>
                  <a:lnTo>
                    <a:pt x="44" y="0"/>
                  </a:lnTo>
                  <a:lnTo>
                    <a:pt x="73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" name="Freeform 203" descr="Широкий диагональный 1"/>
            <p:cNvSpPr>
              <a:spLocks/>
            </p:cNvSpPr>
            <p:nvPr/>
          </p:nvSpPr>
          <p:spPr bwMode="auto">
            <a:xfrm rot="704206">
              <a:off x="777" y="1978"/>
              <a:ext cx="142" cy="131"/>
            </a:xfrm>
            <a:custGeom>
              <a:avLst/>
              <a:gdLst>
                <a:gd name="T0" fmla="*/ 14718 w 119"/>
                <a:gd name="T1" fmla="*/ 3203 h 121"/>
                <a:gd name="T2" fmla="*/ 14718 w 119"/>
                <a:gd name="T3" fmla="*/ 3203 h 121"/>
                <a:gd name="T4" fmla="*/ 7323 w 119"/>
                <a:gd name="T5" fmla="*/ 2128 h 121"/>
                <a:gd name="T6" fmla="*/ 0 w 119"/>
                <a:gd name="T7" fmla="*/ 1699 h 121"/>
                <a:gd name="T8" fmla="*/ 0 w 119"/>
                <a:gd name="T9" fmla="*/ 1300 h 121"/>
                <a:gd name="T10" fmla="*/ 4310 w 119"/>
                <a:gd name="T11" fmla="*/ 1061 h 121"/>
                <a:gd name="T12" fmla="*/ 4310 w 119"/>
                <a:gd name="T13" fmla="*/ 852 h 121"/>
                <a:gd name="T14" fmla="*/ 10336 w 119"/>
                <a:gd name="T15" fmla="*/ 205 h 121"/>
                <a:gd name="T16" fmla="*/ 11781 w 119"/>
                <a:gd name="T17" fmla="*/ 634 h 121"/>
                <a:gd name="T18" fmla="*/ 14718 w 119"/>
                <a:gd name="T19" fmla="*/ 0 h 121"/>
                <a:gd name="T20" fmla="*/ 19330 w 119"/>
                <a:gd name="T21" fmla="*/ 0 h 121"/>
                <a:gd name="T22" fmla="*/ 19330 w 119"/>
                <a:gd name="T23" fmla="*/ 634 h 121"/>
                <a:gd name="T24" fmla="*/ 23633 w 119"/>
                <a:gd name="T25" fmla="*/ 852 h 121"/>
                <a:gd name="T26" fmla="*/ 20571 w 119"/>
                <a:gd name="T27" fmla="*/ 1300 h 121"/>
                <a:gd name="T28" fmla="*/ 16313 w 119"/>
                <a:gd name="T29" fmla="*/ 2128 h 121"/>
                <a:gd name="T30" fmla="*/ 19330 w 119"/>
                <a:gd name="T31" fmla="*/ 2774 h 121"/>
                <a:gd name="T32" fmla="*/ 14718 w 119"/>
                <a:gd name="T33" fmla="*/ 3203 h 12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9"/>
                <a:gd name="T52" fmla="*/ 0 h 121"/>
                <a:gd name="T53" fmla="*/ 119 w 119"/>
                <a:gd name="T54" fmla="*/ 121 h 12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9" h="121">
                  <a:moveTo>
                    <a:pt x="74" y="120"/>
                  </a:moveTo>
                  <a:lnTo>
                    <a:pt x="74" y="120"/>
                  </a:lnTo>
                  <a:lnTo>
                    <a:pt x="37" y="80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22" y="40"/>
                  </a:lnTo>
                  <a:lnTo>
                    <a:pt x="22" y="32"/>
                  </a:lnTo>
                  <a:lnTo>
                    <a:pt x="52" y="8"/>
                  </a:lnTo>
                  <a:lnTo>
                    <a:pt x="59" y="24"/>
                  </a:lnTo>
                  <a:lnTo>
                    <a:pt x="74" y="0"/>
                  </a:lnTo>
                  <a:lnTo>
                    <a:pt x="96" y="0"/>
                  </a:lnTo>
                  <a:lnTo>
                    <a:pt x="96" y="24"/>
                  </a:lnTo>
                  <a:lnTo>
                    <a:pt x="118" y="32"/>
                  </a:lnTo>
                  <a:lnTo>
                    <a:pt x="103" y="48"/>
                  </a:lnTo>
                  <a:lnTo>
                    <a:pt x="81" y="80"/>
                  </a:lnTo>
                  <a:lnTo>
                    <a:pt x="96" y="104"/>
                  </a:lnTo>
                  <a:lnTo>
                    <a:pt x="74" y="120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3" name="Freeform 204" descr="Широкий диагональный 1"/>
            <p:cNvSpPr>
              <a:spLocks/>
            </p:cNvSpPr>
            <p:nvPr/>
          </p:nvSpPr>
          <p:spPr bwMode="auto">
            <a:xfrm rot="704206">
              <a:off x="619" y="1902"/>
              <a:ext cx="170" cy="154"/>
            </a:xfrm>
            <a:custGeom>
              <a:avLst/>
              <a:gdLst>
                <a:gd name="T0" fmla="*/ 27970 w 142"/>
                <a:gd name="T1" fmla="*/ 4524 h 137"/>
                <a:gd name="T2" fmla="*/ 31161 w 142"/>
                <a:gd name="T3" fmla="*/ 4022 h 137"/>
                <a:gd name="T4" fmla="*/ 31161 w 142"/>
                <a:gd name="T5" fmla="*/ 3486 h 137"/>
                <a:gd name="T6" fmla="*/ 31161 w 142"/>
                <a:gd name="T7" fmla="*/ 2950 h 137"/>
                <a:gd name="T8" fmla="*/ 26337 w 142"/>
                <a:gd name="T9" fmla="*/ 2691 h 137"/>
                <a:gd name="T10" fmla="*/ 27970 w 142"/>
                <a:gd name="T11" fmla="*/ 1340 h 137"/>
                <a:gd name="T12" fmla="*/ 23136 w 142"/>
                <a:gd name="T13" fmla="*/ 1060 h 137"/>
                <a:gd name="T14" fmla="*/ 18147 w 142"/>
                <a:gd name="T15" fmla="*/ 0 h 137"/>
                <a:gd name="T16" fmla="*/ 11477 w 142"/>
                <a:gd name="T17" fmla="*/ 253 h 137"/>
                <a:gd name="T18" fmla="*/ 6564 w 142"/>
                <a:gd name="T19" fmla="*/ 0 h 137"/>
                <a:gd name="T20" fmla="*/ 0 w 142"/>
                <a:gd name="T21" fmla="*/ 516 h 137"/>
                <a:gd name="T22" fmla="*/ 4669 w 142"/>
                <a:gd name="T23" fmla="*/ 1643 h 137"/>
                <a:gd name="T24" fmla="*/ 3258 w 142"/>
                <a:gd name="T25" fmla="*/ 2139 h 137"/>
                <a:gd name="T26" fmla="*/ 16449 w 142"/>
                <a:gd name="T27" fmla="*/ 3486 h 137"/>
                <a:gd name="T28" fmla="*/ 23136 w 142"/>
                <a:gd name="T29" fmla="*/ 3486 h 137"/>
                <a:gd name="T30" fmla="*/ 27970 w 142"/>
                <a:gd name="T31" fmla="*/ 4524 h 13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2"/>
                <a:gd name="T49" fmla="*/ 0 h 137"/>
                <a:gd name="T50" fmla="*/ 142 w 142"/>
                <a:gd name="T51" fmla="*/ 137 h 13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2" h="137">
                  <a:moveTo>
                    <a:pt x="126" y="136"/>
                  </a:moveTo>
                  <a:lnTo>
                    <a:pt x="141" y="120"/>
                  </a:lnTo>
                  <a:lnTo>
                    <a:pt x="141" y="104"/>
                  </a:lnTo>
                  <a:lnTo>
                    <a:pt x="141" y="88"/>
                  </a:lnTo>
                  <a:lnTo>
                    <a:pt x="119" y="80"/>
                  </a:lnTo>
                  <a:lnTo>
                    <a:pt x="126" y="40"/>
                  </a:lnTo>
                  <a:lnTo>
                    <a:pt x="104" y="32"/>
                  </a:lnTo>
                  <a:lnTo>
                    <a:pt x="82" y="0"/>
                  </a:lnTo>
                  <a:lnTo>
                    <a:pt x="52" y="8"/>
                  </a:lnTo>
                  <a:lnTo>
                    <a:pt x="30" y="0"/>
                  </a:lnTo>
                  <a:lnTo>
                    <a:pt x="0" y="16"/>
                  </a:lnTo>
                  <a:lnTo>
                    <a:pt x="22" y="48"/>
                  </a:lnTo>
                  <a:lnTo>
                    <a:pt x="15" y="64"/>
                  </a:lnTo>
                  <a:lnTo>
                    <a:pt x="74" y="104"/>
                  </a:lnTo>
                  <a:lnTo>
                    <a:pt x="104" y="104"/>
                  </a:lnTo>
                  <a:lnTo>
                    <a:pt x="126" y="136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" name="Freeform 205" descr="Широкий диагональный 1"/>
            <p:cNvSpPr>
              <a:spLocks/>
            </p:cNvSpPr>
            <p:nvPr/>
          </p:nvSpPr>
          <p:spPr bwMode="auto">
            <a:xfrm rot="704206">
              <a:off x="693" y="2041"/>
              <a:ext cx="204" cy="217"/>
            </a:xfrm>
            <a:custGeom>
              <a:avLst/>
              <a:gdLst>
                <a:gd name="T0" fmla="*/ 10288 w 171"/>
                <a:gd name="T1" fmla="*/ 0 h 193"/>
                <a:gd name="T2" fmla="*/ 10288 w 171"/>
                <a:gd name="T3" fmla="*/ 516 h 193"/>
                <a:gd name="T4" fmla="*/ 7229 w 171"/>
                <a:gd name="T5" fmla="*/ 1061 h 193"/>
                <a:gd name="T6" fmla="*/ 6053 w 171"/>
                <a:gd name="T7" fmla="*/ 2985 h 193"/>
                <a:gd name="T8" fmla="*/ 0 w 171"/>
                <a:gd name="T9" fmla="*/ 4310 h 193"/>
                <a:gd name="T10" fmla="*/ 2988 w 171"/>
                <a:gd name="T11" fmla="*/ 5655 h 193"/>
                <a:gd name="T12" fmla="*/ 6053 w 171"/>
                <a:gd name="T13" fmla="*/ 5655 h 193"/>
                <a:gd name="T14" fmla="*/ 10288 w 171"/>
                <a:gd name="T15" fmla="*/ 6465 h 193"/>
                <a:gd name="T16" fmla="*/ 16197 w 171"/>
                <a:gd name="T17" fmla="*/ 5937 h 193"/>
                <a:gd name="T18" fmla="*/ 19033 w 171"/>
                <a:gd name="T19" fmla="*/ 5655 h 193"/>
                <a:gd name="T20" fmla="*/ 19033 w 171"/>
                <a:gd name="T21" fmla="*/ 4846 h 193"/>
                <a:gd name="T22" fmla="*/ 26606 w 171"/>
                <a:gd name="T23" fmla="*/ 4553 h 193"/>
                <a:gd name="T24" fmla="*/ 29629 w 171"/>
                <a:gd name="T25" fmla="*/ 5114 h 193"/>
                <a:gd name="T26" fmla="*/ 33934 w 171"/>
                <a:gd name="T27" fmla="*/ 5372 h 193"/>
                <a:gd name="T28" fmla="*/ 33934 w 171"/>
                <a:gd name="T29" fmla="*/ 4045 h 193"/>
                <a:gd name="T30" fmla="*/ 26606 w 171"/>
                <a:gd name="T31" fmla="*/ 2697 h 193"/>
                <a:gd name="T32" fmla="*/ 25081 w 171"/>
                <a:gd name="T33" fmla="*/ 1898 h 193"/>
                <a:gd name="T34" fmla="*/ 17623 w 171"/>
                <a:gd name="T35" fmla="*/ 516 h 193"/>
                <a:gd name="T36" fmla="*/ 10288 w 171"/>
                <a:gd name="T37" fmla="*/ 0 h 1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1"/>
                <a:gd name="T58" fmla="*/ 0 h 193"/>
                <a:gd name="T59" fmla="*/ 171 w 171"/>
                <a:gd name="T60" fmla="*/ 193 h 1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1" h="193">
                  <a:moveTo>
                    <a:pt x="52" y="0"/>
                  </a:moveTo>
                  <a:lnTo>
                    <a:pt x="52" y="16"/>
                  </a:lnTo>
                  <a:lnTo>
                    <a:pt x="37" y="32"/>
                  </a:lnTo>
                  <a:lnTo>
                    <a:pt x="30" y="88"/>
                  </a:lnTo>
                  <a:lnTo>
                    <a:pt x="0" y="128"/>
                  </a:lnTo>
                  <a:lnTo>
                    <a:pt x="15" y="168"/>
                  </a:lnTo>
                  <a:lnTo>
                    <a:pt x="30" y="168"/>
                  </a:lnTo>
                  <a:lnTo>
                    <a:pt x="52" y="192"/>
                  </a:lnTo>
                  <a:lnTo>
                    <a:pt x="81" y="176"/>
                  </a:lnTo>
                  <a:lnTo>
                    <a:pt x="96" y="168"/>
                  </a:lnTo>
                  <a:lnTo>
                    <a:pt x="96" y="144"/>
                  </a:lnTo>
                  <a:lnTo>
                    <a:pt x="133" y="136"/>
                  </a:lnTo>
                  <a:lnTo>
                    <a:pt x="148" y="152"/>
                  </a:lnTo>
                  <a:lnTo>
                    <a:pt x="170" y="160"/>
                  </a:lnTo>
                  <a:lnTo>
                    <a:pt x="170" y="120"/>
                  </a:lnTo>
                  <a:lnTo>
                    <a:pt x="133" y="80"/>
                  </a:lnTo>
                  <a:lnTo>
                    <a:pt x="126" y="56"/>
                  </a:lnTo>
                  <a:lnTo>
                    <a:pt x="89" y="16"/>
                  </a:lnTo>
                  <a:lnTo>
                    <a:pt x="52" y="0"/>
                  </a:lnTo>
                </a:path>
              </a:pathLst>
            </a:custGeom>
            <a:noFill/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" name="Freeform 207"/>
            <p:cNvSpPr>
              <a:spLocks/>
            </p:cNvSpPr>
            <p:nvPr/>
          </p:nvSpPr>
          <p:spPr bwMode="auto">
            <a:xfrm rot="704206">
              <a:off x="606" y="1962"/>
              <a:ext cx="143" cy="190"/>
            </a:xfrm>
            <a:custGeom>
              <a:avLst/>
              <a:gdLst>
                <a:gd name="T0" fmla="*/ 22937 w 120"/>
                <a:gd name="T1" fmla="*/ 2409 h 169"/>
                <a:gd name="T2" fmla="*/ 22937 w 120"/>
                <a:gd name="T3" fmla="*/ 2409 h 169"/>
                <a:gd name="T4" fmla="*/ 18591 w 120"/>
                <a:gd name="T5" fmla="*/ 1341 h 169"/>
                <a:gd name="T6" fmla="*/ 12889 w 120"/>
                <a:gd name="T7" fmla="*/ 1341 h 169"/>
                <a:gd name="T8" fmla="*/ 1418 w 120"/>
                <a:gd name="T9" fmla="*/ 0 h 169"/>
                <a:gd name="T10" fmla="*/ 0 w 120"/>
                <a:gd name="T11" fmla="*/ 1061 h 169"/>
                <a:gd name="T12" fmla="*/ 2911 w 120"/>
                <a:gd name="T13" fmla="*/ 2409 h 169"/>
                <a:gd name="T14" fmla="*/ 8715 w 120"/>
                <a:gd name="T15" fmla="*/ 2983 h 169"/>
                <a:gd name="T16" fmla="*/ 10059 w 120"/>
                <a:gd name="T17" fmla="*/ 4551 h 169"/>
                <a:gd name="T18" fmla="*/ 12889 w 120"/>
                <a:gd name="T19" fmla="*/ 4841 h 169"/>
                <a:gd name="T20" fmla="*/ 15824 w 120"/>
                <a:gd name="T21" fmla="*/ 5608 h 169"/>
                <a:gd name="T22" fmla="*/ 21412 w 120"/>
                <a:gd name="T23" fmla="*/ 4306 h 169"/>
                <a:gd name="T24" fmla="*/ 22937 w 120"/>
                <a:gd name="T25" fmla="*/ 2409 h 1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0"/>
                <a:gd name="T40" fmla="*/ 0 h 169"/>
                <a:gd name="T41" fmla="*/ 120 w 120"/>
                <a:gd name="T42" fmla="*/ 169 h 16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0" h="169">
                  <a:moveTo>
                    <a:pt x="119" y="72"/>
                  </a:moveTo>
                  <a:lnTo>
                    <a:pt x="119" y="72"/>
                  </a:lnTo>
                  <a:lnTo>
                    <a:pt x="97" y="40"/>
                  </a:lnTo>
                  <a:lnTo>
                    <a:pt x="67" y="40"/>
                  </a:lnTo>
                  <a:lnTo>
                    <a:pt x="7" y="0"/>
                  </a:lnTo>
                  <a:lnTo>
                    <a:pt x="0" y="32"/>
                  </a:lnTo>
                  <a:lnTo>
                    <a:pt x="15" y="72"/>
                  </a:lnTo>
                  <a:lnTo>
                    <a:pt x="45" y="88"/>
                  </a:lnTo>
                  <a:lnTo>
                    <a:pt x="52" y="136"/>
                  </a:lnTo>
                  <a:lnTo>
                    <a:pt x="67" y="144"/>
                  </a:lnTo>
                  <a:lnTo>
                    <a:pt x="82" y="168"/>
                  </a:lnTo>
                  <a:lnTo>
                    <a:pt x="112" y="128"/>
                  </a:lnTo>
                  <a:lnTo>
                    <a:pt x="119" y="7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" name="Freeform 208"/>
            <p:cNvSpPr>
              <a:spLocks/>
            </p:cNvSpPr>
            <p:nvPr/>
          </p:nvSpPr>
          <p:spPr bwMode="auto">
            <a:xfrm rot="704206">
              <a:off x="563" y="1230"/>
              <a:ext cx="98" cy="111"/>
            </a:xfrm>
            <a:custGeom>
              <a:avLst/>
              <a:gdLst>
                <a:gd name="T0" fmla="*/ 0 w 82"/>
                <a:gd name="T1" fmla="*/ 807 h 113"/>
                <a:gd name="T2" fmla="*/ 10806 w 82"/>
                <a:gd name="T3" fmla="*/ 3762 h 113"/>
                <a:gd name="T4" fmla="*/ 12546 w 82"/>
                <a:gd name="T5" fmla="*/ 3183 h 113"/>
                <a:gd name="T6" fmla="*/ 15434 w 82"/>
                <a:gd name="T7" fmla="*/ 3183 h 113"/>
                <a:gd name="T8" fmla="*/ 17070 w 82"/>
                <a:gd name="T9" fmla="*/ 2913 h 113"/>
                <a:gd name="T10" fmla="*/ 13736 w 82"/>
                <a:gd name="T11" fmla="*/ 2397 h 113"/>
                <a:gd name="T12" fmla="*/ 13736 w 82"/>
                <a:gd name="T13" fmla="*/ 807 h 113"/>
                <a:gd name="T14" fmla="*/ 12546 w 82"/>
                <a:gd name="T15" fmla="*/ 1059 h 113"/>
                <a:gd name="T16" fmla="*/ 6223 w 82"/>
                <a:gd name="T17" fmla="*/ 0 h 113"/>
                <a:gd name="T18" fmla="*/ 3178 w 82"/>
                <a:gd name="T19" fmla="*/ 0 h 113"/>
                <a:gd name="T20" fmla="*/ 0 w 82"/>
                <a:gd name="T21" fmla="*/ 807 h 1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2"/>
                <a:gd name="T34" fmla="*/ 0 h 113"/>
                <a:gd name="T35" fmla="*/ 82 w 82"/>
                <a:gd name="T36" fmla="*/ 113 h 1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2" h="113">
                  <a:moveTo>
                    <a:pt x="0" y="24"/>
                  </a:moveTo>
                  <a:lnTo>
                    <a:pt x="52" y="112"/>
                  </a:lnTo>
                  <a:lnTo>
                    <a:pt x="59" y="96"/>
                  </a:lnTo>
                  <a:lnTo>
                    <a:pt x="74" y="96"/>
                  </a:lnTo>
                  <a:lnTo>
                    <a:pt x="81" y="88"/>
                  </a:lnTo>
                  <a:lnTo>
                    <a:pt x="66" y="72"/>
                  </a:lnTo>
                  <a:lnTo>
                    <a:pt x="66" y="24"/>
                  </a:lnTo>
                  <a:lnTo>
                    <a:pt x="59" y="32"/>
                  </a:lnTo>
                  <a:lnTo>
                    <a:pt x="29" y="0"/>
                  </a:lnTo>
                  <a:lnTo>
                    <a:pt x="15" y="0"/>
                  </a:lnTo>
                  <a:lnTo>
                    <a:pt x="0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" name="Freeform 209"/>
            <p:cNvSpPr>
              <a:spLocks/>
            </p:cNvSpPr>
            <p:nvPr/>
          </p:nvSpPr>
          <p:spPr bwMode="auto">
            <a:xfrm rot="704206">
              <a:off x="1584" y="2110"/>
              <a:ext cx="379" cy="441"/>
            </a:xfrm>
            <a:custGeom>
              <a:avLst/>
              <a:gdLst>
                <a:gd name="T0" fmla="*/ 0 w 318"/>
                <a:gd name="T1" fmla="*/ 10319 h 393"/>
                <a:gd name="T2" fmla="*/ 4199 w 318"/>
                <a:gd name="T3" fmla="*/ 9239 h 393"/>
                <a:gd name="T4" fmla="*/ 10096 w 318"/>
                <a:gd name="T5" fmla="*/ 8978 h 393"/>
                <a:gd name="T6" fmla="*/ 11308 w 318"/>
                <a:gd name="T7" fmla="*/ 8158 h 393"/>
                <a:gd name="T8" fmla="*/ 12772 w 318"/>
                <a:gd name="T9" fmla="*/ 8158 h 393"/>
                <a:gd name="T10" fmla="*/ 17092 w 318"/>
                <a:gd name="T11" fmla="*/ 8158 h 393"/>
                <a:gd name="T12" fmla="*/ 18535 w 318"/>
                <a:gd name="T13" fmla="*/ 7315 h 393"/>
                <a:gd name="T14" fmla="*/ 24279 w 318"/>
                <a:gd name="T15" fmla="*/ 7093 h 393"/>
                <a:gd name="T16" fmla="*/ 25770 w 318"/>
                <a:gd name="T17" fmla="*/ 6504 h 393"/>
                <a:gd name="T18" fmla="*/ 22815 w 318"/>
                <a:gd name="T19" fmla="*/ 6261 h 393"/>
                <a:gd name="T20" fmla="*/ 24279 w 318"/>
                <a:gd name="T21" fmla="*/ 5983 h 393"/>
                <a:gd name="T22" fmla="*/ 24279 w 318"/>
                <a:gd name="T23" fmla="*/ 5142 h 393"/>
                <a:gd name="T24" fmla="*/ 22815 w 318"/>
                <a:gd name="T25" fmla="*/ 4590 h 393"/>
                <a:gd name="T26" fmla="*/ 24279 w 318"/>
                <a:gd name="T27" fmla="*/ 4065 h 393"/>
                <a:gd name="T28" fmla="*/ 28448 w 318"/>
                <a:gd name="T29" fmla="*/ 3511 h 393"/>
                <a:gd name="T30" fmla="*/ 36981 w 318"/>
                <a:gd name="T31" fmla="*/ 2435 h 393"/>
                <a:gd name="T32" fmla="*/ 36981 w 318"/>
                <a:gd name="T33" fmla="*/ 823 h 393"/>
                <a:gd name="T34" fmla="*/ 42598 w 318"/>
                <a:gd name="T35" fmla="*/ 0 h 393"/>
                <a:gd name="T36" fmla="*/ 44075 w 318"/>
                <a:gd name="T37" fmla="*/ 516 h 393"/>
                <a:gd name="T38" fmla="*/ 49856 w 318"/>
                <a:gd name="T39" fmla="*/ 1666 h 393"/>
                <a:gd name="T40" fmla="*/ 52530 w 318"/>
                <a:gd name="T41" fmla="*/ 3227 h 393"/>
                <a:gd name="T42" fmla="*/ 52530 w 318"/>
                <a:gd name="T43" fmla="*/ 4901 h 393"/>
                <a:gd name="T44" fmla="*/ 54079 w 318"/>
                <a:gd name="T45" fmla="*/ 5983 h 393"/>
                <a:gd name="T46" fmla="*/ 52530 w 318"/>
                <a:gd name="T47" fmla="*/ 7093 h 393"/>
                <a:gd name="T48" fmla="*/ 59899 w 318"/>
                <a:gd name="T49" fmla="*/ 8158 h 393"/>
                <a:gd name="T50" fmla="*/ 61466 w 318"/>
                <a:gd name="T51" fmla="*/ 9737 h 393"/>
                <a:gd name="T52" fmla="*/ 61466 w 318"/>
                <a:gd name="T53" fmla="*/ 10091 h 393"/>
                <a:gd name="T54" fmla="*/ 57297 w 318"/>
                <a:gd name="T55" fmla="*/ 11156 h 393"/>
                <a:gd name="T56" fmla="*/ 52530 w 318"/>
                <a:gd name="T57" fmla="*/ 11156 h 393"/>
                <a:gd name="T58" fmla="*/ 49856 w 318"/>
                <a:gd name="T59" fmla="*/ 13307 h 393"/>
                <a:gd name="T60" fmla="*/ 47021 w 318"/>
                <a:gd name="T61" fmla="*/ 13050 h 393"/>
                <a:gd name="T62" fmla="*/ 41377 w 318"/>
                <a:gd name="T63" fmla="*/ 13307 h 393"/>
                <a:gd name="T64" fmla="*/ 35512 w 318"/>
                <a:gd name="T65" fmla="*/ 12485 h 393"/>
                <a:gd name="T66" fmla="*/ 32829 w 318"/>
                <a:gd name="T67" fmla="*/ 12485 h 393"/>
                <a:gd name="T68" fmla="*/ 28448 w 318"/>
                <a:gd name="T69" fmla="*/ 13050 h 393"/>
                <a:gd name="T70" fmla="*/ 24279 w 318"/>
                <a:gd name="T71" fmla="*/ 12229 h 393"/>
                <a:gd name="T72" fmla="*/ 18535 w 318"/>
                <a:gd name="T73" fmla="*/ 12229 h 393"/>
                <a:gd name="T74" fmla="*/ 12772 w 318"/>
                <a:gd name="T75" fmla="*/ 11156 h 393"/>
                <a:gd name="T76" fmla="*/ 11308 w 318"/>
                <a:gd name="T77" fmla="*/ 11687 h 393"/>
                <a:gd name="T78" fmla="*/ 2913 w 318"/>
                <a:gd name="T79" fmla="*/ 11156 h 393"/>
                <a:gd name="T80" fmla="*/ 0 w 318"/>
                <a:gd name="T81" fmla="*/ 10319 h 39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18"/>
                <a:gd name="T124" fmla="*/ 0 h 393"/>
                <a:gd name="T125" fmla="*/ 318 w 318"/>
                <a:gd name="T126" fmla="*/ 393 h 39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18" h="393">
                  <a:moveTo>
                    <a:pt x="0" y="304"/>
                  </a:moveTo>
                  <a:lnTo>
                    <a:pt x="22" y="272"/>
                  </a:lnTo>
                  <a:lnTo>
                    <a:pt x="52" y="264"/>
                  </a:lnTo>
                  <a:lnTo>
                    <a:pt x="59" y="240"/>
                  </a:lnTo>
                  <a:lnTo>
                    <a:pt x="66" y="240"/>
                  </a:lnTo>
                  <a:lnTo>
                    <a:pt x="88" y="240"/>
                  </a:lnTo>
                  <a:lnTo>
                    <a:pt x="96" y="216"/>
                  </a:lnTo>
                  <a:lnTo>
                    <a:pt x="125" y="208"/>
                  </a:lnTo>
                  <a:lnTo>
                    <a:pt x="133" y="192"/>
                  </a:lnTo>
                  <a:lnTo>
                    <a:pt x="118" y="184"/>
                  </a:lnTo>
                  <a:lnTo>
                    <a:pt x="125" y="176"/>
                  </a:lnTo>
                  <a:lnTo>
                    <a:pt x="125" y="152"/>
                  </a:lnTo>
                  <a:lnTo>
                    <a:pt x="118" y="136"/>
                  </a:lnTo>
                  <a:lnTo>
                    <a:pt x="125" y="120"/>
                  </a:lnTo>
                  <a:lnTo>
                    <a:pt x="147" y="104"/>
                  </a:lnTo>
                  <a:lnTo>
                    <a:pt x="192" y="72"/>
                  </a:lnTo>
                  <a:lnTo>
                    <a:pt x="192" y="24"/>
                  </a:lnTo>
                  <a:lnTo>
                    <a:pt x="221" y="0"/>
                  </a:lnTo>
                  <a:lnTo>
                    <a:pt x="229" y="16"/>
                  </a:lnTo>
                  <a:lnTo>
                    <a:pt x="258" y="48"/>
                  </a:lnTo>
                  <a:lnTo>
                    <a:pt x="273" y="96"/>
                  </a:lnTo>
                  <a:lnTo>
                    <a:pt x="273" y="144"/>
                  </a:lnTo>
                  <a:lnTo>
                    <a:pt x="280" y="176"/>
                  </a:lnTo>
                  <a:lnTo>
                    <a:pt x="273" y="208"/>
                  </a:lnTo>
                  <a:lnTo>
                    <a:pt x="310" y="240"/>
                  </a:lnTo>
                  <a:lnTo>
                    <a:pt x="317" y="288"/>
                  </a:lnTo>
                  <a:lnTo>
                    <a:pt x="317" y="296"/>
                  </a:lnTo>
                  <a:lnTo>
                    <a:pt x="295" y="328"/>
                  </a:lnTo>
                  <a:lnTo>
                    <a:pt x="273" y="328"/>
                  </a:lnTo>
                  <a:lnTo>
                    <a:pt x="258" y="392"/>
                  </a:lnTo>
                  <a:lnTo>
                    <a:pt x="243" y="384"/>
                  </a:lnTo>
                  <a:lnTo>
                    <a:pt x="214" y="392"/>
                  </a:lnTo>
                  <a:lnTo>
                    <a:pt x="184" y="368"/>
                  </a:lnTo>
                  <a:lnTo>
                    <a:pt x="170" y="368"/>
                  </a:lnTo>
                  <a:lnTo>
                    <a:pt x="147" y="384"/>
                  </a:lnTo>
                  <a:lnTo>
                    <a:pt x="125" y="360"/>
                  </a:lnTo>
                  <a:lnTo>
                    <a:pt x="96" y="360"/>
                  </a:lnTo>
                  <a:lnTo>
                    <a:pt x="66" y="328"/>
                  </a:lnTo>
                  <a:lnTo>
                    <a:pt x="59" y="344"/>
                  </a:lnTo>
                  <a:lnTo>
                    <a:pt x="15" y="328"/>
                  </a:lnTo>
                  <a:lnTo>
                    <a:pt x="0" y="30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" name="Freeform 210"/>
            <p:cNvSpPr>
              <a:spLocks/>
            </p:cNvSpPr>
            <p:nvPr/>
          </p:nvSpPr>
          <p:spPr bwMode="auto">
            <a:xfrm rot="704206">
              <a:off x="4662" y="832"/>
              <a:ext cx="679" cy="1524"/>
            </a:xfrm>
            <a:custGeom>
              <a:avLst/>
              <a:gdLst>
                <a:gd name="T0" fmla="*/ 22536 w 570"/>
                <a:gd name="T1" fmla="*/ 27888 h 1353"/>
                <a:gd name="T2" fmla="*/ 15277 w 570"/>
                <a:gd name="T3" fmla="*/ 27003 h 1353"/>
                <a:gd name="T4" fmla="*/ 4125 w 570"/>
                <a:gd name="T5" fmla="*/ 25561 h 1353"/>
                <a:gd name="T6" fmla="*/ 11192 w 570"/>
                <a:gd name="T7" fmla="*/ 22453 h 1353"/>
                <a:gd name="T8" fmla="*/ 0 w 570"/>
                <a:gd name="T9" fmla="*/ 20771 h 1353"/>
                <a:gd name="T10" fmla="*/ 6973 w 570"/>
                <a:gd name="T11" fmla="*/ 17929 h 1353"/>
                <a:gd name="T12" fmla="*/ 18198 w 570"/>
                <a:gd name="T13" fmla="*/ 16494 h 1353"/>
                <a:gd name="T14" fmla="*/ 14040 w 570"/>
                <a:gd name="T15" fmla="*/ 14776 h 1353"/>
                <a:gd name="T16" fmla="*/ 19630 w 570"/>
                <a:gd name="T17" fmla="*/ 11646 h 1353"/>
                <a:gd name="T18" fmla="*/ 42215 w 570"/>
                <a:gd name="T19" fmla="*/ 6830 h 1353"/>
                <a:gd name="T20" fmla="*/ 70494 w 570"/>
                <a:gd name="T21" fmla="*/ 4245 h 1353"/>
                <a:gd name="T22" fmla="*/ 64759 w 570"/>
                <a:gd name="T23" fmla="*/ 3145 h 1353"/>
                <a:gd name="T24" fmla="*/ 85907 w 570"/>
                <a:gd name="T25" fmla="*/ 1969 h 1353"/>
                <a:gd name="T26" fmla="*/ 88624 w 570"/>
                <a:gd name="T27" fmla="*/ 2814 h 1353"/>
                <a:gd name="T28" fmla="*/ 98428 w 570"/>
                <a:gd name="T29" fmla="*/ 3399 h 1353"/>
                <a:gd name="T30" fmla="*/ 87206 w 570"/>
                <a:gd name="T31" fmla="*/ 6241 h 1353"/>
                <a:gd name="T32" fmla="*/ 77355 w 570"/>
                <a:gd name="T33" fmla="*/ 8503 h 1353"/>
                <a:gd name="T34" fmla="*/ 67633 w 570"/>
                <a:gd name="T35" fmla="*/ 9408 h 1353"/>
                <a:gd name="T36" fmla="*/ 81716 w 570"/>
                <a:gd name="T37" fmla="*/ 11046 h 1353"/>
                <a:gd name="T38" fmla="*/ 78777 w 570"/>
                <a:gd name="T39" fmla="*/ 14520 h 1353"/>
                <a:gd name="T40" fmla="*/ 94327 w 570"/>
                <a:gd name="T41" fmla="*/ 13064 h 1353"/>
                <a:gd name="T42" fmla="*/ 108491 w 570"/>
                <a:gd name="T43" fmla="*/ 12219 h 1353"/>
                <a:gd name="T44" fmla="*/ 105451 w 570"/>
                <a:gd name="T45" fmla="*/ 14520 h 1353"/>
                <a:gd name="T46" fmla="*/ 98428 w 570"/>
                <a:gd name="T47" fmla="*/ 18746 h 1353"/>
                <a:gd name="T48" fmla="*/ 85907 w 570"/>
                <a:gd name="T49" fmla="*/ 22453 h 1353"/>
                <a:gd name="T50" fmla="*/ 77355 w 570"/>
                <a:gd name="T51" fmla="*/ 21642 h 1353"/>
                <a:gd name="T52" fmla="*/ 64759 w 570"/>
                <a:gd name="T53" fmla="*/ 22453 h 1353"/>
                <a:gd name="T54" fmla="*/ 53553 w 570"/>
                <a:gd name="T55" fmla="*/ 25027 h 1353"/>
                <a:gd name="T56" fmla="*/ 50670 w 570"/>
                <a:gd name="T57" fmla="*/ 26405 h 1353"/>
                <a:gd name="T58" fmla="*/ 56501 w 570"/>
                <a:gd name="T59" fmla="*/ 27271 h 1353"/>
                <a:gd name="T60" fmla="*/ 63476 w 570"/>
                <a:gd name="T61" fmla="*/ 28402 h 1353"/>
                <a:gd name="T62" fmla="*/ 73107 w 570"/>
                <a:gd name="T63" fmla="*/ 28984 h 1353"/>
                <a:gd name="T64" fmla="*/ 83050 w 570"/>
                <a:gd name="T65" fmla="*/ 33832 h 1353"/>
                <a:gd name="T66" fmla="*/ 70494 w 570"/>
                <a:gd name="T67" fmla="*/ 31819 h 1353"/>
                <a:gd name="T68" fmla="*/ 63476 w 570"/>
                <a:gd name="T69" fmla="*/ 34642 h 1353"/>
                <a:gd name="T70" fmla="*/ 71786 w 570"/>
                <a:gd name="T71" fmla="*/ 40369 h 1353"/>
                <a:gd name="T72" fmla="*/ 77355 w 570"/>
                <a:gd name="T73" fmla="*/ 41777 h 1353"/>
                <a:gd name="T74" fmla="*/ 74649 w 570"/>
                <a:gd name="T75" fmla="*/ 43480 h 1353"/>
                <a:gd name="T76" fmla="*/ 67633 w 570"/>
                <a:gd name="T77" fmla="*/ 43480 h 1353"/>
                <a:gd name="T78" fmla="*/ 53553 w 570"/>
                <a:gd name="T79" fmla="*/ 45780 h 1353"/>
                <a:gd name="T80" fmla="*/ 50670 w 570"/>
                <a:gd name="T81" fmla="*/ 46923 h 1353"/>
                <a:gd name="T82" fmla="*/ 46482 w 570"/>
                <a:gd name="T83" fmla="*/ 47198 h 1353"/>
                <a:gd name="T84" fmla="*/ 33677 w 570"/>
                <a:gd name="T85" fmla="*/ 47741 h 1353"/>
                <a:gd name="T86" fmla="*/ 22536 w 570"/>
                <a:gd name="T87" fmla="*/ 44347 h 1353"/>
                <a:gd name="T88" fmla="*/ 15277 w 570"/>
                <a:gd name="T89" fmla="*/ 44347 h 1353"/>
                <a:gd name="T90" fmla="*/ 4125 w 570"/>
                <a:gd name="T91" fmla="*/ 40673 h 1353"/>
                <a:gd name="T92" fmla="*/ 6973 w 570"/>
                <a:gd name="T93" fmla="*/ 38359 h 1353"/>
                <a:gd name="T94" fmla="*/ 19630 w 570"/>
                <a:gd name="T95" fmla="*/ 37202 h 1353"/>
                <a:gd name="T96" fmla="*/ 18198 w 570"/>
                <a:gd name="T97" fmla="*/ 34386 h 1353"/>
                <a:gd name="T98" fmla="*/ 15277 w 570"/>
                <a:gd name="T99" fmla="*/ 32669 h 1353"/>
                <a:gd name="T100" fmla="*/ 21124 w 570"/>
                <a:gd name="T101" fmla="*/ 29520 h 135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70"/>
                <a:gd name="T154" fmla="*/ 0 h 1353"/>
                <a:gd name="T155" fmla="*/ 570 w 570"/>
                <a:gd name="T156" fmla="*/ 1353 h 135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70" h="1353">
                  <a:moveTo>
                    <a:pt x="118" y="784"/>
                  </a:moveTo>
                  <a:lnTo>
                    <a:pt x="118" y="784"/>
                  </a:lnTo>
                  <a:lnTo>
                    <a:pt x="96" y="760"/>
                  </a:lnTo>
                  <a:lnTo>
                    <a:pt x="81" y="760"/>
                  </a:lnTo>
                  <a:lnTo>
                    <a:pt x="44" y="760"/>
                  </a:lnTo>
                  <a:lnTo>
                    <a:pt x="22" y="720"/>
                  </a:lnTo>
                  <a:lnTo>
                    <a:pt x="30" y="696"/>
                  </a:lnTo>
                  <a:lnTo>
                    <a:pt x="59" y="632"/>
                  </a:lnTo>
                  <a:lnTo>
                    <a:pt x="30" y="600"/>
                  </a:lnTo>
                  <a:lnTo>
                    <a:pt x="0" y="584"/>
                  </a:lnTo>
                  <a:lnTo>
                    <a:pt x="0" y="560"/>
                  </a:lnTo>
                  <a:lnTo>
                    <a:pt x="37" y="504"/>
                  </a:lnTo>
                  <a:lnTo>
                    <a:pt x="52" y="472"/>
                  </a:lnTo>
                  <a:lnTo>
                    <a:pt x="96" y="464"/>
                  </a:lnTo>
                  <a:lnTo>
                    <a:pt x="118" y="424"/>
                  </a:lnTo>
                  <a:lnTo>
                    <a:pt x="74" y="416"/>
                  </a:lnTo>
                  <a:lnTo>
                    <a:pt x="52" y="384"/>
                  </a:lnTo>
                  <a:lnTo>
                    <a:pt x="103" y="328"/>
                  </a:lnTo>
                  <a:lnTo>
                    <a:pt x="103" y="280"/>
                  </a:lnTo>
                  <a:lnTo>
                    <a:pt x="222" y="192"/>
                  </a:lnTo>
                  <a:lnTo>
                    <a:pt x="296" y="120"/>
                  </a:lnTo>
                  <a:lnTo>
                    <a:pt x="370" y="120"/>
                  </a:lnTo>
                  <a:lnTo>
                    <a:pt x="370" y="88"/>
                  </a:lnTo>
                  <a:lnTo>
                    <a:pt x="340" y="88"/>
                  </a:lnTo>
                  <a:lnTo>
                    <a:pt x="406" y="0"/>
                  </a:lnTo>
                  <a:lnTo>
                    <a:pt x="451" y="56"/>
                  </a:lnTo>
                  <a:lnTo>
                    <a:pt x="429" y="80"/>
                  </a:lnTo>
                  <a:lnTo>
                    <a:pt x="466" y="80"/>
                  </a:lnTo>
                  <a:lnTo>
                    <a:pt x="473" y="96"/>
                  </a:lnTo>
                  <a:lnTo>
                    <a:pt x="517" y="96"/>
                  </a:lnTo>
                  <a:lnTo>
                    <a:pt x="473" y="152"/>
                  </a:lnTo>
                  <a:lnTo>
                    <a:pt x="458" y="176"/>
                  </a:lnTo>
                  <a:lnTo>
                    <a:pt x="421" y="176"/>
                  </a:lnTo>
                  <a:lnTo>
                    <a:pt x="406" y="240"/>
                  </a:lnTo>
                  <a:lnTo>
                    <a:pt x="355" y="240"/>
                  </a:lnTo>
                  <a:lnTo>
                    <a:pt x="355" y="264"/>
                  </a:lnTo>
                  <a:lnTo>
                    <a:pt x="406" y="280"/>
                  </a:lnTo>
                  <a:lnTo>
                    <a:pt x="429" y="312"/>
                  </a:lnTo>
                  <a:lnTo>
                    <a:pt x="399" y="384"/>
                  </a:lnTo>
                  <a:lnTo>
                    <a:pt x="414" y="408"/>
                  </a:lnTo>
                  <a:lnTo>
                    <a:pt x="458" y="352"/>
                  </a:lnTo>
                  <a:lnTo>
                    <a:pt x="495" y="368"/>
                  </a:lnTo>
                  <a:lnTo>
                    <a:pt x="532" y="344"/>
                  </a:lnTo>
                  <a:lnTo>
                    <a:pt x="569" y="344"/>
                  </a:lnTo>
                  <a:lnTo>
                    <a:pt x="569" y="376"/>
                  </a:lnTo>
                  <a:lnTo>
                    <a:pt x="554" y="408"/>
                  </a:lnTo>
                  <a:lnTo>
                    <a:pt x="554" y="504"/>
                  </a:lnTo>
                  <a:lnTo>
                    <a:pt x="517" y="528"/>
                  </a:lnTo>
                  <a:lnTo>
                    <a:pt x="488" y="624"/>
                  </a:lnTo>
                  <a:lnTo>
                    <a:pt x="451" y="632"/>
                  </a:lnTo>
                  <a:lnTo>
                    <a:pt x="421" y="648"/>
                  </a:lnTo>
                  <a:lnTo>
                    <a:pt x="406" y="608"/>
                  </a:lnTo>
                  <a:lnTo>
                    <a:pt x="362" y="616"/>
                  </a:lnTo>
                  <a:lnTo>
                    <a:pt x="340" y="632"/>
                  </a:lnTo>
                  <a:lnTo>
                    <a:pt x="288" y="680"/>
                  </a:lnTo>
                  <a:lnTo>
                    <a:pt x="281" y="704"/>
                  </a:lnTo>
                  <a:lnTo>
                    <a:pt x="259" y="720"/>
                  </a:lnTo>
                  <a:lnTo>
                    <a:pt x="266" y="744"/>
                  </a:lnTo>
                  <a:lnTo>
                    <a:pt x="288" y="752"/>
                  </a:lnTo>
                  <a:lnTo>
                    <a:pt x="296" y="768"/>
                  </a:lnTo>
                  <a:lnTo>
                    <a:pt x="310" y="776"/>
                  </a:lnTo>
                  <a:lnTo>
                    <a:pt x="333" y="800"/>
                  </a:lnTo>
                  <a:lnTo>
                    <a:pt x="355" y="824"/>
                  </a:lnTo>
                  <a:lnTo>
                    <a:pt x="384" y="816"/>
                  </a:lnTo>
                  <a:lnTo>
                    <a:pt x="421" y="856"/>
                  </a:lnTo>
                  <a:lnTo>
                    <a:pt x="436" y="952"/>
                  </a:lnTo>
                  <a:lnTo>
                    <a:pt x="406" y="944"/>
                  </a:lnTo>
                  <a:lnTo>
                    <a:pt x="370" y="896"/>
                  </a:lnTo>
                  <a:lnTo>
                    <a:pt x="370" y="928"/>
                  </a:lnTo>
                  <a:lnTo>
                    <a:pt x="333" y="976"/>
                  </a:lnTo>
                  <a:lnTo>
                    <a:pt x="347" y="1048"/>
                  </a:lnTo>
                  <a:lnTo>
                    <a:pt x="377" y="1136"/>
                  </a:lnTo>
                  <a:lnTo>
                    <a:pt x="414" y="1152"/>
                  </a:lnTo>
                  <a:lnTo>
                    <a:pt x="406" y="1176"/>
                  </a:lnTo>
                  <a:lnTo>
                    <a:pt x="377" y="1184"/>
                  </a:lnTo>
                  <a:lnTo>
                    <a:pt x="392" y="1224"/>
                  </a:lnTo>
                  <a:lnTo>
                    <a:pt x="347" y="1264"/>
                  </a:lnTo>
                  <a:lnTo>
                    <a:pt x="355" y="1224"/>
                  </a:lnTo>
                  <a:lnTo>
                    <a:pt x="310" y="1248"/>
                  </a:lnTo>
                  <a:lnTo>
                    <a:pt x="281" y="1288"/>
                  </a:lnTo>
                  <a:lnTo>
                    <a:pt x="296" y="1312"/>
                  </a:lnTo>
                  <a:lnTo>
                    <a:pt x="266" y="1320"/>
                  </a:lnTo>
                  <a:lnTo>
                    <a:pt x="244" y="1352"/>
                  </a:lnTo>
                  <a:lnTo>
                    <a:pt x="244" y="1328"/>
                  </a:lnTo>
                  <a:lnTo>
                    <a:pt x="200" y="1320"/>
                  </a:lnTo>
                  <a:lnTo>
                    <a:pt x="177" y="1344"/>
                  </a:lnTo>
                  <a:lnTo>
                    <a:pt x="170" y="1280"/>
                  </a:lnTo>
                  <a:lnTo>
                    <a:pt x="118" y="1248"/>
                  </a:lnTo>
                  <a:lnTo>
                    <a:pt x="81" y="1280"/>
                  </a:lnTo>
                  <a:lnTo>
                    <a:pt x="81" y="1248"/>
                  </a:lnTo>
                  <a:lnTo>
                    <a:pt x="30" y="1176"/>
                  </a:lnTo>
                  <a:lnTo>
                    <a:pt x="22" y="1144"/>
                  </a:lnTo>
                  <a:lnTo>
                    <a:pt x="59" y="1112"/>
                  </a:lnTo>
                  <a:lnTo>
                    <a:pt x="37" y="1080"/>
                  </a:lnTo>
                  <a:lnTo>
                    <a:pt x="81" y="1056"/>
                  </a:lnTo>
                  <a:lnTo>
                    <a:pt x="103" y="1048"/>
                  </a:lnTo>
                  <a:lnTo>
                    <a:pt x="126" y="984"/>
                  </a:lnTo>
                  <a:lnTo>
                    <a:pt x="96" y="968"/>
                  </a:lnTo>
                  <a:lnTo>
                    <a:pt x="103" y="936"/>
                  </a:lnTo>
                  <a:lnTo>
                    <a:pt x="81" y="920"/>
                  </a:lnTo>
                  <a:lnTo>
                    <a:pt x="74" y="872"/>
                  </a:lnTo>
                  <a:lnTo>
                    <a:pt x="111" y="832"/>
                  </a:lnTo>
                  <a:lnTo>
                    <a:pt x="118" y="78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Freeform 211"/>
            <p:cNvSpPr>
              <a:spLocks/>
            </p:cNvSpPr>
            <p:nvPr/>
          </p:nvSpPr>
          <p:spPr bwMode="auto">
            <a:xfrm rot="704206">
              <a:off x="4896" y="1460"/>
              <a:ext cx="726" cy="1033"/>
            </a:xfrm>
            <a:custGeom>
              <a:avLst/>
              <a:gdLst>
                <a:gd name="T0" fmla="*/ 69744 w 608"/>
                <a:gd name="T1" fmla="*/ 25928 h 913"/>
                <a:gd name="T2" fmla="*/ 60653 w 608"/>
                <a:gd name="T3" fmla="*/ 23502 h 913"/>
                <a:gd name="T4" fmla="*/ 56011 w 608"/>
                <a:gd name="T5" fmla="*/ 22660 h 913"/>
                <a:gd name="T6" fmla="*/ 56011 w 608"/>
                <a:gd name="T7" fmla="*/ 19925 h 913"/>
                <a:gd name="T8" fmla="*/ 47032 w 608"/>
                <a:gd name="T9" fmla="*/ 15332 h 913"/>
                <a:gd name="T10" fmla="*/ 45211 w 608"/>
                <a:gd name="T11" fmla="*/ 12010 h 913"/>
                <a:gd name="T12" fmla="*/ 31649 w 608"/>
                <a:gd name="T13" fmla="*/ 10114 h 913"/>
                <a:gd name="T14" fmla="*/ 30270 w 608"/>
                <a:gd name="T15" fmla="*/ 8722 h 913"/>
                <a:gd name="T16" fmla="*/ 24258 w 608"/>
                <a:gd name="T17" fmla="*/ 9270 h 913"/>
                <a:gd name="T18" fmla="*/ 24258 w 608"/>
                <a:gd name="T19" fmla="*/ 10640 h 913"/>
                <a:gd name="T20" fmla="*/ 25808 w 608"/>
                <a:gd name="T21" fmla="*/ 10640 h 913"/>
                <a:gd name="T22" fmla="*/ 19684 w 608"/>
                <a:gd name="T23" fmla="*/ 10936 h 913"/>
                <a:gd name="T24" fmla="*/ 15022 w 608"/>
                <a:gd name="T25" fmla="*/ 10114 h 913"/>
                <a:gd name="T26" fmla="*/ 10535 w 608"/>
                <a:gd name="T27" fmla="*/ 9270 h 913"/>
                <a:gd name="T28" fmla="*/ 7649 w 608"/>
                <a:gd name="T29" fmla="*/ 9011 h 913"/>
                <a:gd name="T30" fmla="*/ 6134 w 608"/>
                <a:gd name="T31" fmla="*/ 8476 h 913"/>
                <a:gd name="T32" fmla="*/ 1477 w 608"/>
                <a:gd name="T33" fmla="*/ 8207 h 913"/>
                <a:gd name="T34" fmla="*/ 0 w 608"/>
                <a:gd name="T35" fmla="*/ 7330 h 913"/>
                <a:gd name="T36" fmla="*/ 4493 w 608"/>
                <a:gd name="T37" fmla="*/ 6832 h 913"/>
                <a:gd name="T38" fmla="*/ 6134 w 608"/>
                <a:gd name="T39" fmla="*/ 5998 h 913"/>
                <a:gd name="T40" fmla="*/ 16665 w 608"/>
                <a:gd name="T41" fmla="*/ 4367 h 913"/>
                <a:gd name="T42" fmla="*/ 21230 w 608"/>
                <a:gd name="T43" fmla="*/ 3810 h 913"/>
                <a:gd name="T44" fmla="*/ 30270 w 608"/>
                <a:gd name="T45" fmla="*/ 3525 h 913"/>
                <a:gd name="T46" fmla="*/ 33407 w 608"/>
                <a:gd name="T47" fmla="*/ 4912 h 913"/>
                <a:gd name="T48" fmla="*/ 39116 w 608"/>
                <a:gd name="T49" fmla="*/ 4367 h 913"/>
                <a:gd name="T50" fmla="*/ 47032 w 608"/>
                <a:gd name="T51" fmla="*/ 4070 h 913"/>
                <a:gd name="T52" fmla="*/ 53043 w 608"/>
                <a:gd name="T53" fmla="*/ 823 h 913"/>
                <a:gd name="T54" fmla="*/ 60653 w 608"/>
                <a:gd name="T55" fmla="*/ 0 h 913"/>
                <a:gd name="T56" fmla="*/ 69744 w 608"/>
                <a:gd name="T57" fmla="*/ 5150 h 913"/>
                <a:gd name="T58" fmla="*/ 74202 w 608"/>
                <a:gd name="T59" fmla="*/ 6280 h 913"/>
                <a:gd name="T60" fmla="*/ 62142 w 608"/>
                <a:gd name="T61" fmla="*/ 6832 h 913"/>
                <a:gd name="T62" fmla="*/ 59089 w 608"/>
                <a:gd name="T63" fmla="*/ 9011 h 913"/>
                <a:gd name="T64" fmla="*/ 62142 w 608"/>
                <a:gd name="T65" fmla="*/ 10114 h 913"/>
                <a:gd name="T66" fmla="*/ 57589 w 608"/>
                <a:gd name="T67" fmla="*/ 10385 h 913"/>
                <a:gd name="T68" fmla="*/ 62142 w 608"/>
                <a:gd name="T69" fmla="*/ 11729 h 913"/>
                <a:gd name="T70" fmla="*/ 56011 w 608"/>
                <a:gd name="T71" fmla="*/ 12826 h 913"/>
                <a:gd name="T72" fmla="*/ 71212 w 608"/>
                <a:gd name="T73" fmla="*/ 16674 h 913"/>
                <a:gd name="T74" fmla="*/ 77337 w 608"/>
                <a:gd name="T75" fmla="*/ 15566 h 913"/>
                <a:gd name="T76" fmla="*/ 81942 w 608"/>
                <a:gd name="T77" fmla="*/ 16674 h 913"/>
                <a:gd name="T78" fmla="*/ 83280 w 608"/>
                <a:gd name="T79" fmla="*/ 16929 h 913"/>
                <a:gd name="T80" fmla="*/ 89330 w 608"/>
                <a:gd name="T81" fmla="*/ 16674 h 913"/>
                <a:gd name="T82" fmla="*/ 93846 w 608"/>
                <a:gd name="T83" fmla="*/ 17717 h 913"/>
                <a:gd name="T84" fmla="*/ 89330 w 608"/>
                <a:gd name="T85" fmla="*/ 18030 h 913"/>
                <a:gd name="T86" fmla="*/ 93846 w 608"/>
                <a:gd name="T87" fmla="*/ 19632 h 913"/>
                <a:gd name="T88" fmla="*/ 107717 w 608"/>
                <a:gd name="T89" fmla="*/ 20737 h 913"/>
                <a:gd name="T90" fmla="*/ 101488 w 608"/>
                <a:gd name="T91" fmla="*/ 22083 h 913"/>
                <a:gd name="T92" fmla="*/ 105937 w 608"/>
                <a:gd name="T93" fmla="*/ 23760 h 913"/>
                <a:gd name="T94" fmla="*/ 113734 w 608"/>
                <a:gd name="T95" fmla="*/ 24572 h 913"/>
                <a:gd name="T96" fmla="*/ 112060 w 608"/>
                <a:gd name="T97" fmla="*/ 26187 h 913"/>
                <a:gd name="T98" fmla="*/ 119718 w 608"/>
                <a:gd name="T99" fmla="*/ 28107 h 913"/>
                <a:gd name="T100" fmla="*/ 124339 w 608"/>
                <a:gd name="T101" fmla="*/ 31098 h 913"/>
                <a:gd name="T102" fmla="*/ 119718 w 608"/>
                <a:gd name="T103" fmla="*/ 31098 h 913"/>
                <a:gd name="T104" fmla="*/ 108911 w 608"/>
                <a:gd name="T105" fmla="*/ 30028 h 913"/>
                <a:gd name="T106" fmla="*/ 74202 w 608"/>
                <a:gd name="T107" fmla="*/ 27003 h 913"/>
                <a:gd name="T108" fmla="*/ 69744 w 608"/>
                <a:gd name="T109" fmla="*/ 25928 h 91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08"/>
                <a:gd name="T166" fmla="*/ 0 h 913"/>
                <a:gd name="T167" fmla="*/ 608 w 608"/>
                <a:gd name="T168" fmla="*/ 913 h 91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08" h="913">
                  <a:moveTo>
                    <a:pt x="341" y="760"/>
                  </a:moveTo>
                  <a:lnTo>
                    <a:pt x="296" y="688"/>
                  </a:lnTo>
                  <a:lnTo>
                    <a:pt x="274" y="664"/>
                  </a:lnTo>
                  <a:lnTo>
                    <a:pt x="274" y="584"/>
                  </a:lnTo>
                  <a:lnTo>
                    <a:pt x="230" y="448"/>
                  </a:lnTo>
                  <a:lnTo>
                    <a:pt x="222" y="352"/>
                  </a:lnTo>
                  <a:lnTo>
                    <a:pt x="155" y="296"/>
                  </a:lnTo>
                  <a:lnTo>
                    <a:pt x="148" y="256"/>
                  </a:lnTo>
                  <a:lnTo>
                    <a:pt x="118" y="272"/>
                  </a:lnTo>
                  <a:lnTo>
                    <a:pt x="118" y="312"/>
                  </a:lnTo>
                  <a:lnTo>
                    <a:pt x="126" y="312"/>
                  </a:lnTo>
                  <a:lnTo>
                    <a:pt x="96" y="320"/>
                  </a:lnTo>
                  <a:lnTo>
                    <a:pt x="74" y="296"/>
                  </a:lnTo>
                  <a:lnTo>
                    <a:pt x="52" y="272"/>
                  </a:lnTo>
                  <a:lnTo>
                    <a:pt x="37" y="264"/>
                  </a:lnTo>
                  <a:lnTo>
                    <a:pt x="30" y="248"/>
                  </a:lnTo>
                  <a:lnTo>
                    <a:pt x="7" y="240"/>
                  </a:lnTo>
                  <a:lnTo>
                    <a:pt x="0" y="216"/>
                  </a:lnTo>
                  <a:lnTo>
                    <a:pt x="22" y="200"/>
                  </a:lnTo>
                  <a:lnTo>
                    <a:pt x="30" y="176"/>
                  </a:lnTo>
                  <a:lnTo>
                    <a:pt x="81" y="128"/>
                  </a:lnTo>
                  <a:lnTo>
                    <a:pt x="104" y="112"/>
                  </a:lnTo>
                  <a:lnTo>
                    <a:pt x="148" y="104"/>
                  </a:lnTo>
                  <a:lnTo>
                    <a:pt x="163" y="144"/>
                  </a:lnTo>
                  <a:lnTo>
                    <a:pt x="192" y="128"/>
                  </a:lnTo>
                  <a:lnTo>
                    <a:pt x="230" y="120"/>
                  </a:lnTo>
                  <a:lnTo>
                    <a:pt x="259" y="24"/>
                  </a:lnTo>
                  <a:lnTo>
                    <a:pt x="296" y="0"/>
                  </a:lnTo>
                  <a:lnTo>
                    <a:pt x="341" y="152"/>
                  </a:lnTo>
                  <a:lnTo>
                    <a:pt x="363" y="184"/>
                  </a:lnTo>
                  <a:lnTo>
                    <a:pt x="304" y="200"/>
                  </a:lnTo>
                  <a:lnTo>
                    <a:pt x="289" y="264"/>
                  </a:lnTo>
                  <a:lnTo>
                    <a:pt x="304" y="296"/>
                  </a:lnTo>
                  <a:lnTo>
                    <a:pt x="281" y="304"/>
                  </a:lnTo>
                  <a:lnTo>
                    <a:pt x="304" y="344"/>
                  </a:lnTo>
                  <a:lnTo>
                    <a:pt x="274" y="376"/>
                  </a:lnTo>
                  <a:lnTo>
                    <a:pt x="348" y="488"/>
                  </a:lnTo>
                  <a:lnTo>
                    <a:pt x="378" y="456"/>
                  </a:lnTo>
                  <a:lnTo>
                    <a:pt x="400" y="488"/>
                  </a:lnTo>
                  <a:lnTo>
                    <a:pt x="407" y="496"/>
                  </a:lnTo>
                  <a:lnTo>
                    <a:pt x="437" y="488"/>
                  </a:lnTo>
                  <a:lnTo>
                    <a:pt x="459" y="520"/>
                  </a:lnTo>
                  <a:lnTo>
                    <a:pt x="437" y="528"/>
                  </a:lnTo>
                  <a:lnTo>
                    <a:pt x="459" y="576"/>
                  </a:lnTo>
                  <a:lnTo>
                    <a:pt x="526" y="608"/>
                  </a:lnTo>
                  <a:lnTo>
                    <a:pt x="496" y="648"/>
                  </a:lnTo>
                  <a:lnTo>
                    <a:pt x="518" y="696"/>
                  </a:lnTo>
                  <a:lnTo>
                    <a:pt x="555" y="720"/>
                  </a:lnTo>
                  <a:lnTo>
                    <a:pt x="548" y="768"/>
                  </a:lnTo>
                  <a:lnTo>
                    <a:pt x="585" y="824"/>
                  </a:lnTo>
                  <a:lnTo>
                    <a:pt x="607" y="912"/>
                  </a:lnTo>
                  <a:lnTo>
                    <a:pt x="585" y="912"/>
                  </a:lnTo>
                  <a:lnTo>
                    <a:pt x="533" y="880"/>
                  </a:lnTo>
                  <a:lnTo>
                    <a:pt x="363" y="792"/>
                  </a:lnTo>
                  <a:lnTo>
                    <a:pt x="341" y="76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" name="Freeform 212"/>
            <p:cNvSpPr>
              <a:spLocks/>
            </p:cNvSpPr>
            <p:nvPr/>
          </p:nvSpPr>
          <p:spPr bwMode="auto">
            <a:xfrm rot="704206">
              <a:off x="5252" y="2020"/>
              <a:ext cx="81" cy="309"/>
            </a:xfrm>
            <a:custGeom>
              <a:avLst/>
              <a:gdLst>
                <a:gd name="T0" fmla="*/ 1387 w 68"/>
                <a:gd name="T1" fmla="*/ 9192 h 273"/>
                <a:gd name="T2" fmla="*/ 1387 w 68"/>
                <a:gd name="T3" fmla="*/ 9192 h 273"/>
                <a:gd name="T4" fmla="*/ 9889 w 68"/>
                <a:gd name="T5" fmla="*/ 7858 h 273"/>
                <a:gd name="T6" fmla="*/ 8604 w 68"/>
                <a:gd name="T7" fmla="*/ 6779 h 273"/>
                <a:gd name="T8" fmla="*/ 1387 w 68"/>
                <a:gd name="T9" fmla="*/ 6779 h 273"/>
                <a:gd name="T10" fmla="*/ 0 w 68"/>
                <a:gd name="T11" fmla="*/ 5393 h 273"/>
                <a:gd name="T12" fmla="*/ 5836 w 68"/>
                <a:gd name="T13" fmla="*/ 5131 h 273"/>
                <a:gd name="T14" fmla="*/ 6970 w 68"/>
                <a:gd name="T15" fmla="*/ 4335 h 273"/>
                <a:gd name="T16" fmla="*/ 2899 w 68"/>
                <a:gd name="T17" fmla="*/ 2430 h 273"/>
                <a:gd name="T18" fmla="*/ 12796 w 68"/>
                <a:gd name="T19" fmla="*/ 0 h 2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8"/>
                <a:gd name="T31" fmla="*/ 0 h 273"/>
                <a:gd name="T32" fmla="*/ 68 w 68"/>
                <a:gd name="T33" fmla="*/ 273 h 2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8" h="273">
                  <a:moveTo>
                    <a:pt x="7" y="272"/>
                  </a:moveTo>
                  <a:lnTo>
                    <a:pt x="7" y="272"/>
                  </a:lnTo>
                  <a:lnTo>
                    <a:pt x="52" y="232"/>
                  </a:lnTo>
                  <a:lnTo>
                    <a:pt x="45" y="200"/>
                  </a:lnTo>
                  <a:lnTo>
                    <a:pt x="7" y="200"/>
                  </a:lnTo>
                  <a:lnTo>
                    <a:pt x="0" y="160"/>
                  </a:lnTo>
                  <a:lnTo>
                    <a:pt x="30" y="152"/>
                  </a:lnTo>
                  <a:lnTo>
                    <a:pt x="37" y="128"/>
                  </a:lnTo>
                  <a:lnTo>
                    <a:pt x="15" y="72"/>
                  </a:lnTo>
                  <a:lnTo>
                    <a:pt x="67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" name="Freeform 213"/>
            <p:cNvSpPr>
              <a:spLocks/>
            </p:cNvSpPr>
            <p:nvPr/>
          </p:nvSpPr>
          <p:spPr bwMode="auto">
            <a:xfrm rot="704206">
              <a:off x="3372" y="1314"/>
              <a:ext cx="1312" cy="1612"/>
            </a:xfrm>
            <a:custGeom>
              <a:avLst/>
              <a:gdLst>
                <a:gd name="T0" fmla="*/ 46642 w 1100"/>
                <a:gd name="T1" fmla="*/ 12031 h 1433"/>
                <a:gd name="T2" fmla="*/ 68689 w 1100"/>
                <a:gd name="T3" fmla="*/ 12031 h 1433"/>
                <a:gd name="T4" fmla="*/ 90244 w 1100"/>
                <a:gd name="T5" fmla="*/ 16110 h 1433"/>
                <a:gd name="T6" fmla="*/ 99345 w 1100"/>
                <a:gd name="T7" fmla="*/ 12310 h 1433"/>
                <a:gd name="T8" fmla="*/ 106589 w 1100"/>
                <a:gd name="T9" fmla="*/ 7939 h 1433"/>
                <a:gd name="T10" fmla="*/ 127132 w 1100"/>
                <a:gd name="T11" fmla="*/ 5152 h 1433"/>
                <a:gd name="T12" fmla="*/ 142866 w 1100"/>
                <a:gd name="T13" fmla="*/ 5152 h 1433"/>
                <a:gd name="T14" fmla="*/ 160311 w 1100"/>
                <a:gd name="T15" fmla="*/ 2728 h 1433"/>
                <a:gd name="T16" fmla="*/ 186733 w 1100"/>
                <a:gd name="T17" fmla="*/ 1072 h 1433"/>
                <a:gd name="T18" fmla="*/ 198472 w 1100"/>
                <a:gd name="T19" fmla="*/ 516 h 1433"/>
                <a:gd name="T20" fmla="*/ 197140 w 1100"/>
                <a:gd name="T21" fmla="*/ 4619 h 1433"/>
                <a:gd name="T22" fmla="*/ 211618 w 1100"/>
                <a:gd name="T23" fmla="*/ 5998 h 1433"/>
                <a:gd name="T24" fmla="*/ 207088 w 1100"/>
                <a:gd name="T25" fmla="*/ 9831 h 1433"/>
                <a:gd name="T26" fmla="*/ 211618 w 1100"/>
                <a:gd name="T27" fmla="*/ 13113 h 1433"/>
                <a:gd name="T28" fmla="*/ 208556 w 1100"/>
                <a:gd name="T29" fmla="*/ 16110 h 1433"/>
                <a:gd name="T30" fmla="*/ 197140 w 1100"/>
                <a:gd name="T31" fmla="*/ 19167 h 1433"/>
                <a:gd name="T32" fmla="*/ 208556 w 1100"/>
                <a:gd name="T33" fmla="*/ 23780 h 1433"/>
                <a:gd name="T34" fmla="*/ 197140 w 1100"/>
                <a:gd name="T35" fmla="*/ 25955 h 1433"/>
                <a:gd name="T36" fmla="*/ 193959 w 1100"/>
                <a:gd name="T37" fmla="*/ 27881 h 1433"/>
                <a:gd name="T38" fmla="*/ 193959 w 1100"/>
                <a:gd name="T39" fmla="*/ 34446 h 1433"/>
                <a:gd name="T40" fmla="*/ 177974 w 1100"/>
                <a:gd name="T41" fmla="*/ 36674 h 1433"/>
                <a:gd name="T42" fmla="*/ 183862 w 1100"/>
                <a:gd name="T43" fmla="*/ 40713 h 1433"/>
                <a:gd name="T44" fmla="*/ 188256 w 1100"/>
                <a:gd name="T45" fmla="*/ 43741 h 1433"/>
                <a:gd name="T46" fmla="*/ 180969 w 1100"/>
                <a:gd name="T47" fmla="*/ 47011 h 1433"/>
                <a:gd name="T48" fmla="*/ 165078 w 1100"/>
                <a:gd name="T49" fmla="*/ 48379 h 1433"/>
                <a:gd name="T50" fmla="*/ 145874 w 1100"/>
                <a:gd name="T51" fmla="*/ 48120 h 1433"/>
                <a:gd name="T52" fmla="*/ 131293 w 1100"/>
                <a:gd name="T53" fmla="*/ 48911 h 1433"/>
                <a:gd name="T54" fmla="*/ 113795 w 1100"/>
                <a:gd name="T55" fmla="*/ 48120 h 1433"/>
                <a:gd name="T56" fmla="*/ 102012 w 1100"/>
                <a:gd name="T57" fmla="*/ 45377 h 1433"/>
                <a:gd name="T58" fmla="*/ 93500 w 1100"/>
                <a:gd name="T59" fmla="*/ 45103 h 1433"/>
                <a:gd name="T60" fmla="*/ 74194 w 1100"/>
                <a:gd name="T61" fmla="*/ 44786 h 1433"/>
                <a:gd name="T62" fmla="*/ 64289 w 1100"/>
                <a:gd name="T63" fmla="*/ 47011 h 1433"/>
                <a:gd name="T64" fmla="*/ 52668 w 1100"/>
                <a:gd name="T65" fmla="*/ 48628 h 1433"/>
                <a:gd name="T66" fmla="*/ 48156 w 1100"/>
                <a:gd name="T67" fmla="*/ 44271 h 1433"/>
                <a:gd name="T68" fmla="*/ 41029 w 1100"/>
                <a:gd name="T69" fmla="*/ 41819 h 1433"/>
                <a:gd name="T70" fmla="*/ 29358 w 1100"/>
                <a:gd name="T71" fmla="*/ 39091 h 1433"/>
                <a:gd name="T72" fmla="*/ 13115 w 1100"/>
                <a:gd name="T73" fmla="*/ 37705 h 1433"/>
                <a:gd name="T74" fmla="*/ 10246 w 1100"/>
                <a:gd name="T75" fmla="*/ 34161 h 1433"/>
                <a:gd name="T76" fmla="*/ 10246 w 1100"/>
                <a:gd name="T77" fmla="*/ 31161 h 1433"/>
                <a:gd name="T78" fmla="*/ 4244 w 1100"/>
                <a:gd name="T79" fmla="*/ 27881 h 1433"/>
                <a:gd name="T80" fmla="*/ 11543 w 1100"/>
                <a:gd name="T81" fmla="*/ 25424 h 1433"/>
                <a:gd name="T82" fmla="*/ 16116 w 1100"/>
                <a:gd name="T83" fmla="*/ 20776 h 1433"/>
                <a:gd name="T84" fmla="*/ 6010 w 1100"/>
                <a:gd name="T85" fmla="*/ 16939 h 1433"/>
                <a:gd name="T86" fmla="*/ 11543 w 1100"/>
                <a:gd name="T87" fmla="*/ 15036 h 1433"/>
                <a:gd name="T88" fmla="*/ 31987 w 1100"/>
                <a:gd name="T89" fmla="*/ 15342 h 143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100"/>
                <a:gd name="T136" fmla="*/ 0 h 1433"/>
                <a:gd name="T137" fmla="*/ 1100 w 1100"/>
                <a:gd name="T138" fmla="*/ 1433 h 143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100" h="1433">
                  <a:moveTo>
                    <a:pt x="251" y="432"/>
                  </a:moveTo>
                  <a:lnTo>
                    <a:pt x="236" y="392"/>
                  </a:lnTo>
                  <a:lnTo>
                    <a:pt x="236" y="352"/>
                  </a:lnTo>
                  <a:lnTo>
                    <a:pt x="273" y="360"/>
                  </a:lnTo>
                  <a:lnTo>
                    <a:pt x="302" y="344"/>
                  </a:lnTo>
                  <a:lnTo>
                    <a:pt x="347" y="352"/>
                  </a:lnTo>
                  <a:lnTo>
                    <a:pt x="325" y="408"/>
                  </a:lnTo>
                  <a:lnTo>
                    <a:pt x="369" y="432"/>
                  </a:lnTo>
                  <a:lnTo>
                    <a:pt x="457" y="472"/>
                  </a:lnTo>
                  <a:lnTo>
                    <a:pt x="450" y="400"/>
                  </a:lnTo>
                  <a:lnTo>
                    <a:pt x="494" y="392"/>
                  </a:lnTo>
                  <a:lnTo>
                    <a:pt x="502" y="360"/>
                  </a:lnTo>
                  <a:lnTo>
                    <a:pt x="575" y="312"/>
                  </a:lnTo>
                  <a:lnTo>
                    <a:pt x="524" y="272"/>
                  </a:lnTo>
                  <a:lnTo>
                    <a:pt x="538" y="232"/>
                  </a:lnTo>
                  <a:lnTo>
                    <a:pt x="597" y="176"/>
                  </a:lnTo>
                  <a:lnTo>
                    <a:pt x="627" y="192"/>
                  </a:lnTo>
                  <a:lnTo>
                    <a:pt x="642" y="152"/>
                  </a:lnTo>
                  <a:lnTo>
                    <a:pt x="693" y="120"/>
                  </a:lnTo>
                  <a:lnTo>
                    <a:pt x="693" y="152"/>
                  </a:lnTo>
                  <a:lnTo>
                    <a:pt x="723" y="152"/>
                  </a:lnTo>
                  <a:lnTo>
                    <a:pt x="738" y="136"/>
                  </a:lnTo>
                  <a:lnTo>
                    <a:pt x="811" y="136"/>
                  </a:lnTo>
                  <a:lnTo>
                    <a:pt x="811" y="80"/>
                  </a:lnTo>
                  <a:lnTo>
                    <a:pt x="870" y="16"/>
                  </a:lnTo>
                  <a:lnTo>
                    <a:pt x="922" y="40"/>
                  </a:lnTo>
                  <a:lnTo>
                    <a:pt x="944" y="32"/>
                  </a:lnTo>
                  <a:lnTo>
                    <a:pt x="981" y="40"/>
                  </a:lnTo>
                  <a:lnTo>
                    <a:pt x="974" y="0"/>
                  </a:lnTo>
                  <a:lnTo>
                    <a:pt x="1003" y="16"/>
                  </a:lnTo>
                  <a:lnTo>
                    <a:pt x="1033" y="48"/>
                  </a:lnTo>
                  <a:lnTo>
                    <a:pt x="1003" y="112"/>
                  </a:lnTo>
                  <a:lnTo>
                    <a:pt x="996" y="136"/>
                  </a:lnTo>
                  <a:lnTo>
                    <a:pt x="1018" y="176"/>
                  </a:lnTo>
                  <a:lnTo>
                    <a:pt x="1055" y="176"/>
                  </a:lnTo>
                  <a:lnTo>
                    <a:pt x="1070" y="176"/>
                  </a:lnTo>
                  <a:lnTo>
                    <a:pt x="1092" y="200"/>
                  </a:lnTo>
                  <a:lnTo>
                    <a:pt x="1084" y="248"/>
                  </a:lnTo>
                  <a:lnTo>
                    <a:pt x="1047" y="288"/>
                  </a:lnTo>
                  <a:lnTo>
                    <a:pt x="1055" y="336"/>
                  </a:lnTo>
                  <a:lnTo>
                    <a:pt x="1077" y="352"/>
                  </a:lnTo>
                  <a:lnTo>
                    <a:pt x="1070" y="384"/>
                  </a:lnTo>
                  <a:lnTo>
                    <a:pt x="1099" y="400"/>
                  </a:lnTo>
                  <a:lnTo>
                    <a:pt x="1077" y="464"/>
                  </a:lnTo>
                  <a:lnTo>
                    <a:pt x="1055" y="472"/>
                  </a:lnTo>
                  <a:lnTo>
                    <a:pt x="1011" y="496"/>
                  </a:lnTo>
                  <a:lnTo>
                    <a:pt x="1033" y="528"/>
                  </a:lnTo>
                  <a:lnTo>
                    <a:pt x="996" y="560"/>
                  </a:lnTo>
                  <a:lnTo>
                    <a:pt x="1003" y="592"/>
                  </a:lnTo>
                  <a:lnTo>
                    <a:pt x="1055" y="664"/>
                  </a:lnTo>
                  <a:lnTo>
                    <a:pt x="1055" y="696"/>
                  </a:lnTo>
                  <a:lnTo>
                    <a:pt x="1062" y="720"/>
                  </a:lnTo>
                  <a:lnTo>
                    <a:pt x="1025" y="736"/>
                  </a:lnTo>
                  <a:lnTo>
                    <a:pt x="996" y="760"/>
                  </a:lnTo>
                  <a:lnTo>
                    <a:pt x="959" y="744"/>
                  </a:lnTo>
                  <a:lnTo>
                    <a:pt x="952" y="784"/>
                  </a:lnTo>
                  <a:lnTo>
                    <a:pt x="981" y="816"/>
                  </a:lnTo>
                  <a:lnTo>
                    <a:pt x="966" y="872"/>
                  </a:lnTo>
                  <a:lnTo>
                    <a:pt x="1011" y="952"/>
                  </a:lnTo>
                  <a:lnTo>
                    <a:pt x="981" y="1008"/>
                  </a:lnTo>
                  <a:lnTo>
                    <a:pt x="959" y="1008"/>
                  </a:lnTo>
                  <a:lnTo>
                    <a:pt x="959" y="1040"/>
                  </a:lnTo>
                  <a:lnTo>
                    <a:pt x="900" y="1072"/>
                  </a:lnTo>
                  <a:lnTo>
                    <a:pt x="915" y="1144"/>
                  </a:lnTo>
                  <a:lnTo>
                    <a:pt x="907" y="1168"/>
                  </a:lnTo>
                  <a:lnTo>
                    <a:pt x="929" y="1192"/>
                  </a:lnTo>
                  <a:lnTo>
                    <a:pt x="929" y="1232"/>
                  </a:lnTo>
                  <a:lnTo>
                    <a:pt x="959" y="1232"/>
                  </a:lnTo>
                  <a:lnTo>
                    <a:pt x="952" y="1280"/>
                  </a:lnTo>
                  <a:lnTo>
                    <a:pt x="966" y="1312"/>
                  </a:lnTo>
                  <a:lnTo>
                    <a:pt x="922" y="1336"/>
                  </a:lnTo>
                  <a:lnTo>
                    <a:pt x="915" y="1376"/>
                  </a:lnTo>
                  <a:lnTo>
                    <a:pt x="885" y="1376"/>
                  </a:lnTo>
                  <a:lnTo>
                    <a:pt x="848" y="1400"/>
                  </a:lnTo>
                  <a:lnTo>
                    <a:pt x="834" y="1416"/>
                  </a:lnTo>
                  <a:lnTo>
                    <a:pt x="797" y="1416"/>
                  </a:lnTo>
                  <a:lnTo>
                    <a:pt x="775" y="1432"/>
                  </a:lnTo>
                  <a:lnTo>
                    <a:pt x="738" y="1408"/>
                  </a:lnTo>
                  <a:lnTo>
                    <a:pt x="708" y="1424"/>
                  </a:lnTo>
                  <a:lnTo>
                    <a:pt x="679" y="1416"/>
                  </a:lnTo>
                  <a:lnTo>
                    <a:pt x="664" y="1432"/>
                  </a:lnTo>
                  <a:lnTo>
                    <a:pt x="642" y="1416"/>
                  </a:lnTo>
                  <a:lnTo>
                    <a:pt x="605" y="1432"/>
                  </a:lnTo>
                  <a:lnTo>
                    <a:pt x="575" y="1408"/>
                  </a:lnTo>
                  <a:lnTo>
                    <a:pt x="553" y="1392"/>
                  </a:lnTo>
                  <a:lnTo>
                    <a:pt x="546" y="1376"/>
                  </a:lnTo>
                  <a:lnTo>
                    <a:pt x="516" y="1328"/>
                  </a:lnTo>
                  <a:lnTo>
                    <a:pt x="509" y="1304"/>
                  </a:lnTo>
                  <a:lnTo>
                    <a:pt x="494" y="1296"/>
                  </a:lnTo>
                  <a:lnTo>
                    <a:pt x="472" y="1320"/>
                  </a:lnTo>
                  <a:lnTo>
                    <a:pt x="450" y="1296"/>
                  </a:lnTo>
                  <a:lnTo>
                    <a:pt x="413" y="1272"/>
                  </a:lnTo>
                  <a:lnTo>
                    <a:pt x="376" y="1312"/>
                  </a:lnTo>
                  <a:lnTo>
                    <a:pt x="369" y="1360"/>
                  </a:lnTo>
                  <a:lnTo>
                    <a:pt x="339" y="1400"/>
                  </a:lnTo>
                  <a:lnTo>
                    <a:pt x="325" y="1376"/>
                  </a:lnTo>
                  <a:lnTo>
                    <a:pt x="317" y="1392"/>
                  </a:lnTo>
                  <a:lnTo>
                    <a:pt x="273" y="1408"/>
                  </a:lnTo>
                  <a:lnTo>
                    <a:pt x="266" y="1424"/>
                  </a:lnTo>
                  <a:lnTo>
                    <a:pt x="243" y="1424"/>
                  </a:lnTo>
                  <a:lnTo>
                    <a:pt x="236" y="1384"/>
                  </a:lnTo>
                  <a:lnTo>
                    <a:pt x="243" y="1296"/>
                  </a:lnTo>
                  <a:lnTo>
                    <a:pt x="214" y="1272"/>
                  </a:lnTo>
                  <a:lnTo>
                    <a:pt x="199" y="1248"/>
                  </a:lnTo>
                  <a:lnTo>
                    <a:pt x="207" y="1224"/>
                  </a:lnTo>
                  <a:lnTo>
                    <a:pt x="184" y="1216"/>
                  </a:lnTo>
                  <a:lnTo>
                    <a:pt x="184" y="1176"/>
                  </a:lnTo>
                  <a:lnTo>
                    <a:pt x="148" y="1144"/>
                  </a:lnTo>
                  <a:lnTo>
                    <a:pt x="140" y="1128"/>
                  </a:lnTo>
                  <a:lnTo>
                    <a:pt x="133" y="1104"/>
                  </a:lnTo>
                  <a:lnTo>
                    <a:pt x="66" y="1104"/>
                  </a:lnTo>
                  <a:lnTo>
                    <a:pt x="59" y="1064"/>
                  </a:lnTo>
                  <a:lnTo>
                    <a:pt x="74" y="1032"/>
                  </a:lnTo>
                  <a:lnTo>
                    <a:pt x="52" y="1000"/>
                  </a:lnTo>
                  <a:lnTo>
                    <a:pt x="44" y="960"/>
                  </a:lnTo>
                  <a:lnTo>
                    <a:pt x="22" y="952"/>
                  </a:lnTo>
                  <a:lnTo>
                    <a:pt x="52" y="912"/>
                  </a:lnTo>
                  <a:lnTo>
                    <a:pt x="37" y="888"/>
                  </a:lnTo>
                  <a:lnTo>
                    <a:pt x="37" y="856"/>
                  </a:lnTo>
                  <a:lnTo>
                    <a:pt x="22" y="816"/>
                  </a:lnTo>
                  <a:lnTo>
                    <a:pt x="0" y="784"/>
                  </a:lnTo>
                  <a:lnTo>
                    <a:pt x="30" y="752"/>
                  </a:lnTo>
                  <a:lnTo>
                    <a:pt x="59" y="744"/>
                  </a:lnTo>
                  <a:lnTo>
                    <a:pt x="59" y="696"/>
                  </a:lnTo>
                  <a:lnTo>
                    <a:pt x="103" y="632"/>
                  </a:lnTo>
                  <a:lnTo>
                    <a:pt x="81" y="608"/>
                  </a:lnTo>
                  <a:lnTo>
                    <a:pt x="81" y="576"/>
                  </a:lnTo>
                  <a:lnTo>
                    <a:pt x="44" y="544"/>
                  </a:lnTo>
                  <a:lnTo>
                    <a:pt x="30" y="496"/>
                  </a:lnTo>
                  <a:lnTo>
                    <a:pt x="37" y="456"/>
                  </a:lnTo>
                  <a:lnTo>
                    <a:pt x="44" y="464"/>
                  </a:lnTo>
                  <a:lnTo>
                    <a:pt x="59" y="440"/>
                  </a:lnTo>
                  <a:lnTo>
                    <a:pt x="81" y="464"/>
                  </a:lnTo>
                  <a:lnTo>
                    <a:pt x="155" y="416"/>
                  </a:lnTo>
                  <a:lnTo>
                    <a:pt x="162" y="448"/>
                  </a:lnTo>
                  <a:lnTo>
                    <a:pt x="251" y="4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" name="Freeform 214"/>
            <p:cNvSpPr>
              <a:spLocks/>
            </p:cNvSpPr>
            <p:nvPr/>
          </p:nvSpPr>
          <p:spPr bwMode="auto">
            <a:xfrm rot="704206">
              <a:off x="2593" y="1552"/>
              <a:ext cx="49" cy="29"/>
            </a:xfrm>
            <a:custGeom>
              <a:avLst/>
              <a:gdLst>
                <a:gd name="T0" fmla="*/ 0 w 30"/>
                <a:gd name="T1" fmla="*/ 0 h 25"/>
                <a:gd name="T2" fmla="*/ 0 w 30"/>
                <a:gd name="T3" fmla="*/ 2013 h 25"/>
                <a:gd name="T4" fmla="*/ 3052 w 30"/>
                <a:gd name="T5" fmla="*/ 2013 h 25"/>
                <a:gd name="T6" fmla="*/ 2280 w 30"/>
                <a:gd name="T7" fmla="*/ 0 h 25"/>
                <a:gd name="T8" fmla="*/ 0 w 30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5"/>
                <a:gd name="T17" fmla="*/ 30 w 30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5">
                  <a:moveTo>
                    <a:pt x="0" y="0"/>
                  </a:moveTo>
                  <a:lnTo>
                    <a:pt x="0" y="24"/>
                  </a:lnTo>
                  <a:lnTo>
                    <a:pt x="29" y="24"/>
                  </a:lnTo>
                  <a:lnTo>
                    <a:pt x="22" y="0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" name="Freeform 215"/>
            <p:cNvSpPr>
              <a:spLocks/>
            </p:cNvSpPr>
            <p:nvPr/>
          </p:nvSpPr>
          <p:spPr bwMode="auto">
            <a:xfrm rot="704206">
              <a:off x="3161" y="1077"/>
              <a:ext cx="80" cy="109"/>
            </a:xfrm>
            <a:custGeom>
              <a:avLst/>
              <a:gdLst>
                <a:gd name="T0" fmla="*/ 0 w 66"/>
                <a:gd name="T1" fmla="*/ 2651 h 97"/>
                <a:gd name="T2" fmla="*/ 7092 w 66"/>
                <a:gd name="T3" fmla="*/ 3171 h 97"/>
                <a:gd name="T4" fmla="*/ 20920 w 66"/>
                <a:gd name="T5" fmla="*/ 2388 h 97"/>
                <a:gd name="T6" fmla="*/ 20920 w 66"/>
                <a:gd name="T7" fmla="*/ 800 h 97"/>
                <a:gd name="T8" fmla="*/ 11559 w 66"/>
                <a:gd name="T9" fmla="*/ 0 h 97"/>
                <a:gd name="T10" fmla="*/ 2236 w 66"/>
                <a:gd name="T11" fmla="*/ 800 h 97"/>
                <a:gd name="T12" fmla="*/ 0 w 66"/>
                <a:gd name="T13" fmla="*/ 2651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6"/>
                <a:gd name="T22" fmla="*/ 0 h 97"/>
                <a:gd name="T23" fmla="*/ 66 w 66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6" h="97">
                  <a:moveTo>
                    <a:pt x="0" y="80"/>
                  </a:moveTo>
                  <a:lnTo>
                    <a:pt x="22" y="96"/>
                  </a:lnTo>
                  <a:lnTo>
                    <a:pt x="65" y="72"/>
                  </a:lnTo>
                  <a:lnTo>
                    <a:pt x="65" y="24"/>
                  </a:lnTo>
                  <a:lnTo>
                    <a:pt x="36" y="0"/>
                  </a:lnTo>
                  <a:lnTo>
                    <a:pt x="7" y="24"/>
                  </a:lnTo>
                  <a:lnTo>
                    <a:pt x="0" y="8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" name="Freeform 216"/>
            <p:cNvSpPr>
              <a:spLocks/>
            </p:cNvSpPr>
            <p:nvPr/>
          </p:nvSpPr>
          <p:spPr bwMode="auto">
            <a:xfrm rot="704206">
              <a:off x="3173" y="1190"/>
              <a:ext cx="81" cy="100"/>
            </a:xfrm>
            <a:custGeom>
              <a:avLst/>
              <a:gdLst>
                <a:gd name="T0" fmla="*/ 0 w 68"/>
                <a:gd name="T1" fmla="*/ 1610 h 89"/>
                <a:gd name="T2" fmla="*/ 1387 w 68"/>
                <a:gd name="T3" fmla="*/ 513 h 89"/>
                <a:gd name="T4" fmla="*/ 6970 w 68"/>
                <a:gd name="T5" fmla="*/ 0 h 89"/>
                <a:gd name="T6" fmla="*/ 6970 w 68"/>
                <a:gd name="T7" fmla="*/ 800 h 89"/>
                <a:gd name="T8" fmla="*/ 11317 w 68"/>
                <a:gd name="T9" fmla="*/ 0 h 89"/>
                <a:gd name="T10" fmla="*/ 12796 w 68"/>
                <a:gd name="T11" fmla="*/ 1867 h 89"/>
                <a:gd name="T12" fmla="*/ 11317 w 68"/>
                <a:gd name="T13" fmla="*/ 2883 h 89"/>
                <a:gd name="T14" fmla="*/ 0 w 68"/>
                <a:gd name="T15" fmla="*/ 1610 h 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"/>
                <a:gd name="T25" fmla="*/ 0 h 89"/>
                <a:gd name="T26" fmla="*/ 68 w 68"/>
                <a:gd name="T27" fmla="*/ 89 h 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" h="89">
                  <a:moveTo>
                    <a:pt x="0" y="48"/>
                  </a:moveTo>
                  <a:lnTo>
                    <a:pt x="7" y="16"/>
                  </a:lnTo>
                  <a:lnTo>
                    <a:pt x="37" y="0"/>
                  </a:lnTo>
                  <a:lnTo>
                    <a:pt x="37" y="24"/>
                  </a:lnTo>
                  <a:lnTo>
                    <a:pt x="60" y="0"/>
                  </a:lnTo>
                  <a:lnTo>
                    <a:pt x="67" y="56"/>
                  </a:lnTo>
                  <a:lnTo>
                    <a:pt x="60" y="88"/>
                  </a:lnTo>
                  <a:lnTo>
                    <a:pt x="0" y="4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" name="Freeform 217"/>
            <p:cNvSpPr>
              <a:spLocks/>
            </p:cNvSpPr>
            <p:nvPr/>
          </p:nvSpPr>
          <p:spPr bwMode="auto">
            <a:xfrm rot="704206">
              <a:off x="3267" y="1248"/>
              <a:ext cx="89" cy="127"/>
            </a:xfrm>
            <a:custGeom>
              <a:avLst/>
              <a:gdLst>
                <a:gd name="T0" fmla="*/ 0 w 75"/>
                <a:gd name="T1" fmla="*/ 807 h 113"/>
                <a:gd name="T2" fmla="*/ 3758 w 75"/>
                <a:gd name="T3" fmla="*/ 0 h 113"/>
                <a:gd name="T4" fmla="*/ 5219 w 75"/>
                <a:gd name="T5" fmla="*/ 1059 h 113"/>
                <a:gd name="T6" fmla="*/ 7451 w 75"/>
                <a:gd name="T7" fmla="*/ 807 h 113"/>
                <a:gd name="T8" fmla="*/ 12452 w 75"/>
                <a:gd name="T9" fmla="*/ 2133 h 113"/>
                <a:gd name="T10" fmla="*/ 0 w 75"/>
                <a:gd name="T11" fmla="*/ 3762 h 113"/>
                <a:gd name="T12" fmla="*/ 0 w 75"/>
                <a:gd name="T13" fmla="*/ 807 h 1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113"/>
                <a:gd name="T23" fmla="*/ 75 w 75"/>
                <a:gd name="T24" fmla="*/ 113 h 1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113">
                  <a:moveTo>
                    <a:pt x="0" y="24"/>
                  </a:moveTo>
                  <a:lnTo>
                    <a:pt x="22" y="0"/>
                  </a:lnTo>
                  <a:lnTo>
                    <a:pt x="30" y="32"/>
                  </a:lnTo>
                  <a:lnTo>
                    <a:pt x="44" y="24"/>
                  </a:lnTo>
                  <a:lnTo>
                    <a:pt x="74" y="64"/>
                  </a:lnTo>
                  <a:lnTo>
                    <a:pt x="0" y="112"/>
                  </a:lnTo>
                  <a:lnTo>
                    <a:pt x="0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" name="Freeform 218"/>
            <p:cNvSpPr>
              <a:spLocks/>
            </p:cNvSpPr>
            <p:nvPr/>
          </p:nvSpPr>
          <p:spPr bwMode="auto">
            <a:xfrm rot="704206">
              <a:off x="3128" y="1175"/>
              <a:ext cx="36" cy="29"/>
            </a:xfrm>
            <a:custGeom>
              <a:avLst/>
              <a:gdLst>
                <a:gd name="T0" fmla="*/ 1597 w 30"/>
                <a:gd name="T1" fmla="*/ 0 h 25"/>
                <a:gd name="T2" fmla="*/ 6866 w 30"/>
                <a:gd name="T3" fmla="*/ 695 h 25"/>
                <a:gd name="T4" fmla="*/ 3526 w 30"/>
                <a:gd name="T5" fmla="*/ 2013 h 25"/>
                <a:gd name="T6" fmla="*/ 0 w 30"/>
                <a:gd name="T7" fmla="*/ 1460 h 25"/>
                <a:gd name="T8" fmla="*/ 1597 w 30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5"/>
                <a:gd name="T17" fmla="*/ 30 w 30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5">
                  <a:moveTo>
                    <a:pt x="7" y="0"/>
                  </a:moveTo>
                  <a:lnTo>
                    <a:pt x="29" y="8"/>
                  </a:lnTo>
                  <a:lnTo>
                    <a:pt x="15" y="24"/>
                  </a:lnTo>
                  <a:lnTo>
                    <a:pt x="0" y="16"/>
                  </a:lnTo>
                  <a:lnTo>
                    <a:pt x="7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Freeform 219"/>
            <p:cNvSpPr>
              <a:spLocks/>
            </p:cNvSpPr>
            <p:nvPr/>
          </p:nvSpPr>
          <p:spPr bwMode="auto">
            <a:xfrm rot="704206">
              <a:off x="2601" y="809"/>
              <a:ext cx="49" cy="39"/>
            </a:xfrm>
            <a:custGeom>
              <a:avLst/>
              <a:gdLst>
                <a:gd name="T0" fmla="*/ 0 w 31"/>
                <a:gd name="T1" fmla="*/ 0 h 33"/>
                <a:gd name="T2" fmla="*/ 13358 w 31"/>
                <a:gd name="T3" fmla="*/ 0 h 33"/>
                <a:gd name="T4" fmla="*/ 13358 w 31"/>
                <a:gd name="T5" fmla="*/ 488 h 33"/>
                <a:gd name="T6" fmla="*/ 0 w 31"/>
                <a:gd name="T7" fmla="*/ 989 h 33"/>
                <a:gd name="T8" fmla="*/ 0 w 31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3"/>
                <a:gd name="T17" fmla="*/ 31 w 3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3">
                  <a:moveTo>
                    <a:pt x="0" y="0"/>
                  </a:moveTo>
                  <a:lnTo>
                    <a:pt x="30" y="0"/>
                  </a:lnTo>
                  <a:lnTo>
                    <a:pt x="30" y="16"/>
                  </a:lnTo>
                  <a:lnTo>
                    <a:pt x="0" y="32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" name="Freeform 220"/>
            <p:cNvSpPr>
              <a:spLocks/>
            </p:cNvSpPr>
            <p:nvPr/>
          </p:nvSpPr>
          <p:spPr bwMode="auto">
            <a:xfrm rot="704206">
              <a:off x="2593" y="852"/>
              <a:ext cx="49" cy="51"/>
            </a:xfrm>
            <a:custGeom>
              <a:avLst/>
              <a:gdLst>
                <a:gd name="T0" fmla="*/ 0 w 31"/>
                <a:gd name="T1" fmla="*/ 0 h 25"/>
                <a:gd name="T2" fmla="*/ 3571 w 31"/>
                <a:gd name="T3" fmla="*/ 722 h 25"/>
                <a:gd name="T4" fmla="*/ 13358 w 31"/>
                <a:gd name="T5" fmla="*/ 233 h 25"/>
                <a:gd name="T6" fmla="*/ 0 w 31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"/>
                <a:gd name="T13" fmla="*/ 0 h 25"/>
                <a:gd name="T14" fmla="*/ 31 w 31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" h="25">
                  <a:moveTo>
                    <a:pt x="0" y="0"/>
                  </a:moveTo>
                  <a:lnTo>
                    <a:pt x="8" y="24"/>
                  </a:lnTo>
                  <a:lnTo>
                    <a:pt x="30" y="8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Freeform 221"/>
            <p:cNvSpPr>
              <a:spLocks/>
            </p:cNvSpPr>
            <p:nvPr/>
          </p:nvSpPr>
          <p:spPr bwMode="auto">
            <a:xfrm rot="704206">
              <a:off x="2640" y="843"/>
              <a:ext cx="35" cy="38"/>
            </a:xfrm>
            <a:custGeom>
              <a:avLst/>
              <a:gdLst>
                <a:gd name="T0" fmla="*/ 0 w 30"/>
                <a:gd name="T1" fmla="*/ 550 h 33"/>
                <a:gd name="T2" fmla="*/ 762 w 30"/>
                <a:gd name="T3" fmla="*/ 2250 h 33"/>
                <a:gd name="T4" fmla="*/ 3052 w 30"/>
                <a:gd name="T5" fmla="*/ 1697 h 33"/>
                <a:gd name="T6" fmla="*/ 2280 w 30"/>
                <a:gd name="T7" fmla="*/ 0 h 33"/>
                <a:gd name="T8" fmla="*/ 0 w 30"/>
                <a:gd name="T9" fmla="*/ 55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3"/>
                <a:gd name="T17" fmla="*/ 30 w 30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3">
                  <a:moveTo>
                    <a:pt x="0" y="8"/>
                  </a:moveTo>
                  <a:lnTo>
                    <a:pt x="7" y="32"/>
                  </a:lnTo>
                  <a:lnTo>
                    <a:pt x="29" y="24"/>
                  </a:lnTo>
                  <a:lnTo>
                    <a:pt x="22" y="0"/>
                  </a:lnTo>
                  <a:lnTo>
                    <a:pt x="0" y="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" name="Freeform 222"/>
            <p:cNvSpPr>
              <a:spLocks/>
            </p:cNvSpPr>
            <p:nvPr/>
          </p:nvSpPr>
          <p:spPr bwMode="auto">
            <a:xfrm rot="704206">
              <a:off x="2701" y="886"/>
              <a:ext cx="55" cy="38"/>
            </a:xfrm>
            <a:custGeom>
              <a:avLst/>
              <a:gdLst>
                <a:gd name="T0" fmla="*/ 0 w 45"/>
                <a:gd name="T1" fmla="*/ 550 h 33"/>
                <a:gd name="T2" fmla="*/ 6034 w 45"/>
                <a:gd name="T3" fmla="*/ 0 h 33"/>
                <a:gd name="T4" fmla="*/ 18286 w 45"/>
                <a:gd name="T5" fmla="*/ 0 h 33"/>
                <a:gd name="T6" fmla="*/ 18286 w 45"/>
                <a:gd name="T7" fmla="*/ 1697 h 33"/>
                <a:gd name="T8" fmla="*/ 9014 w 45"/>
                <a:gd name="T9" fmla="*/ 2250 h 33"/>
                <a:gd name="T10" fmla="*/ 0 w 45"/>
                <a:gd name="T11" fmla="*/ 550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33"/>
                <a:gd name="T20" fmla="*/ 45 w 45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33">
                  <a:moveTo>
                    <a:pt x="0" y="8"/>
                  </a:moveTo>
                  <a:lnTo>
                    <a:pt x="15" y="0"/>
                  </a:lnTo>
                  <a:lnTo>
                    <a:pt x="44" y="0"/>
                  </a:lnTo>
                  <a:lnTo>
                    <a:pt x="44" y="24"/>
                  </a:lnTo>
                  <a:lnTo>
                    <a:pt x="22" y="32"/>
                  </a:lnTo>
                  <a:lnTo>
                    <a:pt x="0" y="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Freeform 223"/>
            <p:cNvSpPr>
              <a:spLocks/>
            </p:cNvSpPr>
            <p:nvPr/>
          </p:nvSpPr>
          <p:spPr bwMode="auto">
            <a:xfrm rot="704206">
              <a:off x="2752" y="874"/>
              <a:ext cx="18" cy="19"/>
            </a:xfrm>
            <a:custGeom>
              <a:avLst/>
              <a:gdLst>
                <a:gd name="T0" fmla="*/ 0 w 16"/>
                <a:gd name="T1" fmla="*/ 0 h 17"/>
                <a:gd name="T2" fmla="*/ 0 w 16"/>
                <a:gd name="T3" fmla="*/ 448 h 17"/>
                <a:gd name="T4" fmla="*/ 515 w 16"/>
                <a:gd name="T5" fmla="*/ 448 h 17"/>
                <a:gd name="T6" fmla="*/ 0 w 16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7"/>
                <a:gd name="T14" fmla="*/ 16 w 16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7">
                  <a:moveTo>
                    <a:pt x="0" y="0"/>
                  </a:moveTo>
                  <a:lnTo>
                    <a:pt x="0" y="16"/>
                  </a:lnTo>
                  <a:lnTo>
                    <a:pt x="15" y="16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Freeform 224"/>
            <p:cNvSpPr>
              <a:spLocks/>
            </p:cNvSpPr>
            <p:nvPr/>
          </p:nvSpPr>
          <p:spPr bwMode="auto">
            <a:xfrm rot="704206">
              <a:off x="2654" y="910"/>
              <a:ext cx="19" cy="19"/>
            </a:xfrm>
            <a:custGeom>
              <a:avLst/>
              <a:gdLst>
                <a:gd name="T0" fmla="*/ 2649 w 16"/>
                <a:gd name="T1" fmla="*/ 0 h 17"/>
                <a:gd name="T2" fmla="*/ 0 w 16"/>
                <a:gd name="T3" fmla="*/ 0 h 17"/>
                <a:gd name="T4" fmla="*/ 0 w 16"/>
                <a:gd name="T5" fmla="*/ 448 h 17"/>
                <a:gd name="T6" fmla="*/ 2649 w 16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7"/>
                <a:gd name="T14" fmla="*/ 16 w 16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7">
                  <a:moveTo>
                    <a:pt x="15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5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Freeform 225"/>
            <p:cNvSpPr>
              <a:spLocks/>
            </p:cNvSpPr>
            <p:nvPr/>
          </p:nvSpPr>
          <p:spPr bwMode="auto">
            <a:xfrm rot="704206">
              <a:off x="2690" y="937"/>
              <a:ext cx="29" cy="46"/>
            </a:xfrm>
            <a:custGeom>
              <a:avLst/>
              <a:gdLst>
                <a:gd name="T0" fmla="*/ 22843 w 23"/>
                <a:gd name="T1" fmla="*/ 239 h 41"/>
                <a:gd name="T2" fmla="*/ 7659 w 23"/>
                <a:gd name="T3" fmla="*/ 0 h 41"/>
                <a:gd name="T4" fmla="*/ 0 w 23"/>
                <a:gd name="T5" fmla="*/ 497 h 41"/>
                <a:gd name="T6" fmla="*/ 15912 w 23"/>
                <a:gd name="T7" fmla="*/ 1260 h 41"/>
                <a:gd name="T8" fmla="*/ 22843 w 23"/>
                <a:gd name="T9" fmla="*/ 239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41"/>
                <a:gd name="T17" fmla="*/ 23 w 23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41">
                  <a:moveTo>
                    <a:pt x="22" y="8"/>
                  </a:moveTo>
                  <a:lnTo>
                    <a:pt x="7" y="0"/>
                  </a:lnTo>
                  <a:lnTo>
                    <a:pt x="0" y="16"/>
                  </a:lnTo>
                  <a:lnTo>
                    <a:pt x="15" y="40"/>
                  </a:lnTo>
                  <a:lnTo>
                    <a:pt x="22" y="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" name="Freeform 226"/>
            <p:cNvSpPr>
              <a:spLocks/>
            </p:cNvSpPr>
            <p:nvPr/>
          </p:nvSpPr>
          <p:spPr bwMode="auto">
            <a:xfrm rot="704206">
              <a:off x="2722" y="933"/>
              <a:ext cx="49" cy="29"/>
            </a:xfrm>
            <a:custGeom>
              <a:avLst/>
              <a:gdLst>
                <a:gd name="T0" fmla="*/ 0 w 22"/>
                <a:gd name="T1" fmla="*/ 695 h 25"/>
                <a:gd name="T2" fmla="*/ 968 w 22"/>
                <a:gd name="T3" fmla="*/ 2013 h 25"/>
                <a:gd name="T4" fmla="*/ 3118 w 22"/>
                <a:gd name="T5" fmla="*/ 2013 h 25"/>
                <a:gd name="T6" fmla="*/ 2156 w 22"/>
                <a:gd name="T7" fmla="*/ 0 h 25"/>
                <a:gd name="T8" fmla="*/ 0 w 22"/>
                <a:gd name="T9" fmla="*/ 695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5"/>
                <a:gd name="T17" fmla="*/ 22 w 22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5">
                  <a:moveTo>
                    <a:pt x="0" y="8"/>
                  </a:moveTo>
                  <a:lnTo>
                    <a:pt x="7" y="24"/>
                  </a:lnTo>
                  <a:lnTo>
                    <a:pt x="21" y="24"/>
                  </a:lnTo>
                  <a:lnTo>
                    <a:pt x="14" y="0"/>
                  </a:lnTo>
                  <a:lnTo>
                    <a:pt x="0" y="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Freeform 227"/>
            <p:cNvSpPr>
              <a:spLocks/>
            </p:cNvSpPr>
            <p:nvPr/>
          </p:nvSpPr>
          <p:spPr bwMode="auto">
            <a:xfrm rot="704206">
              <a:off x="2722" y="978"/>
              <a:ext cx="49" cy="34"/>
            </a:xfrm>
            <a:custGeom>
              <a:avLst/>
              <a:gdLst>
                <a:gd name="T0" fmla="*/ 0 w 14"/>
                <a:gd name="T1" fmla="*/ 0 h 25"/>
                <a:gd name="T2" fmla="*/ 0 w 14"/>
                <a:gd name="T3" fmla="*/ 1460 h 25"/>
                <a:gd name="T4" fmla="*/ 707 w 14"/>
                <a:gd name="T5" fmla="*/ 2013 h 25"/>
                <a:gd name="T6" fmla="*/ 0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25"/>
                <a:gd name="T14" fmla="*/ 14 w 14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25">
                  <a:moveTo>
                    <a:pt x="0" y="0"/>
                  </a:moveTo>
                  <a:lnTo>
                    <a:pt x="0" y="16"/>
                  </a:lnTo>
                  <a:lnTo>
                    <a:pt x="13" y="24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" name="Freeform 228"/>
            <p:cNvSpPr>
              <a:spLocks/>
            </p:cNvSpPr>
            <p:nvPr/>
          </p:nvSpPr>
          <p:spPr bwMode="auto">
            <a:xfrm rot="704206">
              <a:off x="2757" y="933"/>
              <a:ext cx="36" cy="37"/>
            </a:xfrm>
            <a:custGeom>
              <a:avLst/>
              <a:gdLst>
                <a:gd name="T0" fmla="*/ 703 w 31"/>
                <a:gd name="T1" fmla="*/ 0 h 33"/>
                <a:gd name="T2" fmla="*/ 2701 w 31"/>
                <a:gd name="T3" fmla="*/ 238 h 33"/>
                <a:gd name="T4" fmla="*/ 2701 w 31"/>
                <a:gd name="T5" fmla="*/ 989 h 33"/>
                <a:gd name="T6" fmla="*/ 0 w 31"/>
                <a:gd name="T7" fmla="*/ 747 h 33"/>
                <a:gd name="T8" fmla="*/ 703 w 31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3"/>
                <a:gd name="T17" fmla="*/ 31 w 3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3">
                  <a:moveTo>
                    <a:pt x="8" y="0"/>
                  </a:moveTo>
                  <a:lnTo>
                    <a:pt x="30" y="8"/>
                  </a:lnTo>
                  <a:lnTo>
                    <a:pt x="30" y="32"/>
                  </a:lnTo>
                  <a:lnTo>
                    <a:pt x="0" y="24"/>
                  </a:lnTo>
                  <a:lnTo>
                    <a:pt x="8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Freeform 229"/>
            <p:cNvSpPr>
              <a:spLocks/>
            </p:cNvSpPr>
            <p:nvPr/>
          </p:nvSpPr>
          <p:spPr bwMode="auto">
            <a:xfrm rot="704206">
              <a:off x="2799" y="944"/>
              <a:ext cx="53" cy="46"/>
            </a:xfrm>
            <a:custGeom>
              <a:avLst/>
              <a:gdLst>
                <a:gd name="T0" fmla="*/ 0 w 46"/>
                <a:gd name="T1" fmla="*/ 497 h 41"/>
                <a:gd name="T2" fmla="*/ 1039 w 46"/>
                <a:gd name="T3" fmla="*/ 239 h 41"/>
                <a:gd name="T4" fmla="*/ 2095 w 46"/>
                <a:gd name="T5" fmla="*/ 0 h 41"/>
                <a:gd name="T6" fmla="*/ 3187 w 46"/>
                <a:gd name="T7" fmla="*/ 497 h 41"/>
                <a:gd name="T8" fmla="*/ 1039 w 46"/>
                <a:gd name="T9" fmla="*/ 1260 h 41"/>
                <a:gd name="T10" fmla="*/ 0 w 46"/>
                <a:gd name="T11" fmla="*/ 497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1"/>
                <a:gd name="T20" fmla="*/ 46 w 46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1">
                  <a:moveTo>
                    <a:pt x="0" y="16"/>
                  </a:moveTo>
                  <a:lnTo>
                    <a:pt x="15" y="8"/>
                  </a:lnTo>
                  <a:lnTo>
                    <a:pt x="30" y="0"/>
                  </a:lnTo>
                  <a:lnTo>
                    <a:pt x="45" y="16"/>
                  </a:lnTo>
                  <a:lnTo>
                    <a:pt x="15" y="40"/>
                  </a:lnTo>
                  <a:lnTo>
                    <a:pt x="0" y="1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Freeform 230"/>
            <p:cNvSpPr>
              <a:spLocks/>
            </p:cNvSpPr>
            <p:nvPr/>
          </p:nvSpPr>
          <p:spPr bwMode="auto">
            <a:xfrm rot="704206">
              <a:off x="2180" y="1224"/>
              <a:ext cx="503" cy="369"/>
            </a:xfrm>
            <a:custGeom>
              <a:avLst/>
              <a:gdLst>
                <a:gd name="T0" fmla="*/ 12860 w 422"/>
                <a:gd name="T1" fmla="*/ 10253 h 329"/>
                <a:gd name="T2" fmla="*/ 14353 w 422"/>
                <a:gd name="T3" fmla="*/ 7267 h 329"/>
                <a:gd name="T4" fmla="*/ 25957 w 422"/>
                <a:gd name="T5" fmla="*/ 5514 h 329"/>
                <a:gd name="T6" fmla="*/ 41434 w 422"/>
                <a:gd name="T7" fmla="*/ 3255 h 329"/>
                <a:gd name="T8" fmla="*/ 60205 w 422"/>
                <a:gd name="T9" fmla="*/ 2270 h 329"/>
                <a:gd name="T10" fmla="*/ 78853 w 422"/>
                <a:gd name="T11" fmla="*/ 1504 h 329"/>
                <a:gd name="T12" fmla="*/ 81621 w 422"/>
                <a:gd name="T13" fmla="*/ 239 h 329"/>
                <a:gd name="T14" fmla="*/ 76033 w 422"/>
                <a:gd name="T15" fmla="*/ 0 h 329"/>
                <a:gd name="T16" fmla="*/ 64494 w 422"/>
                <a:gd name="T17" fmla="*/ 755 h 329"/>
                <a:gd name="T18" fmla="*/ 58728 w 422"/>
                <a:gd name="T19" fmla="*/ 497 h 329"/>
                <a:gd name="T20" fmla="*/ 52825 w 422"/>
                <a:gd name="T21" fmla="*/ 239 h 329"/>
                <a:gd name="T22" fmla="*/ 48526 w 422"/>
                <a:gd name="T23" fmla="*/ 994 h 329"/>
                <a:gd name="T24" fmla="*/ 41434 w 422"/>
                <a:gd name="T25" fmla="*/ 994 h 329"/>
                <a:gd name="T26" fmla="*/ 35856 w 422"/>
                <a:gd name="T27" fmla="*/ 1504 h 329"/>
                <a:gd name="T28" fmla="*/ 34515 w 422"/>
                <a:gd name="T29" fmla="*/ 2024 h 329"/>
                <a:gd name="T30" fmla="*/ 27070 w 422"/>
                <a:gd name="T31" fmla="*/ 3004 h 329"/>
                <a:gd name="T32" fmla="*/ 21481 w 422"/>
                <a:gd name="T33" fmla="*/ 3004 h 329"/>
                <a:gd name="T34" fmla="*/ 20089 w 422"/>
                <a:gd name="T35" fmla="*/ 3765 h 329"/>
                <a:gd name="T36" fmla="*/ 24410 w 422"/>
                <a:gd name="T37" fmla="*/ 4742 h 329"/>
                <a:gd name="T38" fmla="*/ 22947 w 422"/>
                <a:gd name="T39" fmla="*/ 4976 h 329"/>
                <a:gd name="T40" fmla="*/ 15684 w 422"/>
                <a:gd name="T41" fmla="*/ 4238 h 329"/>
                <a:gd name="T42" fmla="*/ 10103 w 422"/>
                <a:gd name="T43" fmla="*/ 4742 h 329"/>
                <a:gd name="T44" fmla="*/ 7111 w 422"/>
                <a:gd name="T45" fmla="*/ 5731 h 329"/>
                <a:gd name="T46" fmla="*/ 1443 w 422"/>
                <a:gd name="T47" fmla="*/ 5731 h 329"/>
                <a:gd name="T48" fmla="*/ 0 w 422"/>
                <a:gd name="T49" fmla="*/ 7267 h 329"/>
                <a:gd name="T50" fmla="*/ 5887 w 422"/>
                <a:gd name="T51" fmla="*/ 7779 h 329"/>
                <a:gd name="T52" fmla="*/ 2917 w 422"/>
                <a:gd name="T53" fmla="*/ 9461 h 329"/>
                <a:gd name="T54" fmla="*/ 8476 w 422"/>
                <a:gd name="T55" fmla="*/ 10253 h 329"/>
                <a:gd name="T56" fmla="*/ 12860 w 422"/>
                <a:gd name="T57" fmla="*/ 10253 h 32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22"/>
                <a:gd name="T88" fmla="*/ 0 h 329"/>
                <a:gd name="T89" fmla="*/ 422 w 422"/>
                <a:gd name="T90" fmla="*/ 329 h 32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22" h="329">
                  <a:moveTo>
                    <a:pt x="66" y="328"/>
                  </a:moveTo>
                  <a:lnTo>
                    <a:pt x="74" y="232"/>
                  </a:lnTo>
                  <a:lnTo>
                    <a:pt x="133" y="176"/>
                  </a:lnTo>
                  <a:lnTo>
                    <a:pt x="214" y="104"/>
                  </a:lnTo>
                  <a:lnTo>
                    <a:pt x="310" y="72"/>
                  </a:lnTo>
                  <a:lnTo>
                    <a:pt x="406" y="48"/>
                  </a:lnTo>
                  <a:lnTo>
                    <a:pt x="421" y="8"/>
                  </a:lnTo>
                  <a:lnTo>
                    <a:pt x="392" y="0"/>
                  </a:lnTo>
                  <a:lnTo>
                    <a:pt x="332" y="24"/>
                  </a:lnTo>
                  <a:lnTo>
                    <a:pt x="303" y="16"/>
                  </a:lnTo>
                  <a:lnTo>
                    <a:pt x="273" y="8"/>
                  </a:lnTo>
                  <a:lnTo>
                    <a:pt x="251" y="32"/>
                  </a:lnTo>
                  <a:lnTo>
                    <a:pt x="214" y="32"/>
                  </a:lnTo>
                  <a:lnTo>
                    <a:pt x="185" y="48"/>
                  </a:lnTo>
                  <a:lnTo>
                    <a:pt x="177" y="64"/>
                  </a:lnTo>
                  <a:lnTo>
                    <a:pt x="140" y="96"/>
                  </a:lnTo>
                  <a:lnTo>
                    <a:pt x="111" y="96"/>
                  </a:lnTo>
                  <a:lnTo>
                    <a:pt x="103" y="120"/>
                  </a:lnTo>
                  <a:lnTo>
                    <a:pt x="126" y="152"/>
                  </a:lnTo>
                  <a:lnTo>
                    <a:pt x="118" y="160"/>
                  </a:lnTo>
                  <a:lnTo>
                    <a:pt x="81" y="136"/>
                  </a:lnTo>
                  <a:lnTo>
                    <a:pt x="52" y="152"/>
                  </a:lnTo>
                  <a:lnTo>
                    <a:pt x="37" y="184"/>
                  </a:lnTo>
                  <a:lnTo>
                    <a:pt x="7" y="184"/>
                  </a:lnTo>
                  <a:lnTo>
                    <a:pt x="0" y="232"/>
                  </a:lnTo>
                  <a:lnTo>
                    <a:pt x="30" y="248"/>
                  </a:lnTo>
                  <a:lnTo>
                    <a:pt x="15" y="304"/>
                  </a:lnTo>
                  <a:lnTo>
                    <a:pt x="44" y="328"/>
                  </a:lnTo>
                  <a:lnTo>
                    <a:pt x="66" y="32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Freeform 231"/>
            <p:cNvSpPr>
              <a:spLocks/>
            </p:cNvSpPr>
            <p:nvPr/>
          </p:nvSpPr>
          <p:spPr bwMode="auto">
            <a:xfrm rot="704206">
              <a:off x="4803" y="2775"/>
              <a:ext cx="441" cy="488"/>
            </a:xfrm>
            <a:custGeom>
              <a:avLst/>
              <a:gdLst>
                <a:gd name="T0" fmla="*/ 18551 w 370"/>
                <a:gd name="T1" fmla="*/ 2310 h 433"/>
                <a:gd name="T2" fmla="*/ 11312 w 370"/>
                <a:gd name="T3" fmla="*/ 854 h 433"/>
                <a:gd name="T4" fmla="*/ 8474 w 370"/>
                <a:gd name="T5" fmla="*/ 1148 h 433"/>
                <a:gd name="T6" fmla="*/ 2915 w 370"/>
                <a:gd name="T7" fmla="*/ 0 h 433"/>
                <a:gd name="T8" fmla="*/ 0 w 370"/>
                <a:gd name="T9" fmla="*/ 593 h 433"/>
                <a:gd name="T10" fmla="*/ 4199 w 370"/>
                <a:gd name="T11" fmla="*/ 1148 h 433"/>
                <a:gd name="T12" fmla="*/ 7110 w 370"/>
                <a:gd name="T13" fmla="*/ 1986 h 433"/>
                <a:gd name="T14" fmla="*/ 2915 w 370"/>
                <a:gd name="T15" fmla="*/ 1986 h 433"/>
                <a:gd name="T16" fmla="*/ 4199 w 370"/>
                <a:gd name="T17" fmla="*/ 2842 h 433"/>
                <a:gd name="T18" fmla="*/ 8474 w 370"/>
                <a:gd name="T19" fmla="*/ 3744 h 433"/>
                <a:gd name="T20" fmla="*/ 14348 w 370"/>
                <a:gd name="T21" fmla="*/ 5511 h 433"/>
                <a:gd name="T22" fmla="*/ 20080 w 370"/>
                <a:gd name="T23" fmla="*/ 5511 h 433"/>
                <a:gd name="T24" fmla="*/ 25872 w 370"/>
                <a:gd name="T25" fmla="*/ 6901 h 433"/>
                <a:gd name="T26" fmla="*/ 28562 w 370"/>
                <a:gd name="T27" fmla="*/ 8092 h 433"/>
                <a:gd name="T28" fmla="*/ 34142 w 370"/>
                <a:gd name="T29" fmla="*/ 8648 h 433"/>
                <a:gd name="T30" fmla="*/ 38443 w 370"/>
                <a:gd name="T31" fmla="*/ 10388 h 433"/>
                <a:gd name="T32" fmla="*/ 48503 w 370"/>
                <a:gd name="T33" fmla="*/ 11843 h 433"/>
                <a:gd name="T34" fmla="*/ 48503 w 370"/>
                <a:gd name="T35" fmla="*/ 13024 h 433"/>
                <a:gd name="T36" fmla="*/ 58680 w 370"/>
                <a:gd name="T37" fmla="*/ 15041 h 433"/>
                <a:gd name="T38" fmla="*/ 65920 w 370"/>
                <a:gd name="T39" fmla="*/ 15643 h 433"/>
                <a:gd name="T40" fmla="*/ 61522 w 370"/>
                <a:gd name="T41" fmla="*/ 13886 h 433"/>
                <a:gd name="T42" fmla="*/ 62660 w 370"/>
                <a:gd name="T43" fmla="*/ 13588 h 433"/>
                <a:gd name="T44" fmla="*/ 67309 w 370"/>
                <a:gd name="T45" fmla="*/ 13298 h 433"/>
                <a:gd name="T46" fmla="*/ 70106 w 370"/>
                <a:gd name="T47" fmla="*/ 13886 h 433"/>
                <a:gd name="T48" fmla="*/ 71485 w 370"/>
                <a:gd name="T49" fmla="*/ 13024 h 433"/>
                <a:gd name="T50" fmla="*/ 67309 w 370"/>
                <a:gd name="T51" fmla="*/ 12148 h 433"/>
                <a:gd name="T52" fmla="*/ 55654 w 370"/>
                <a:gd name="T53" fmla="*/ 11584 h 433"/>
                <a:gd name="T54" fmla="*/ 51617 w 370"/>
                <a:gd name="T55" fmla="*/ 11293 h 433"/>
                <a:gd name="T56" fmla="*/ 47380 w 370"/>
                <a:gd name="T57" fmla="*/ 9280 h 433"/>
                <a:gd name="T58" fmla="*/ 44108 w 370"/>
                <a:gd name="T59" fmla="*/ 8648 h 433"/>
                <a:gd name="T60" fmla="*/ 48503 w 370"/>
                <a:gd name="T61" fmla="*/ 7778 h 433"/>
                <a:gd name="T62" fmla="*/ 52572 w 370"/>
                <a:gd name="T63" fmla="*/ 7530 h 433"/>
                <a:gd name="T64" fmla="*/ 44108 w 370"/>
                <a:gd name="T65" fmla="*/ 6356 h 433"/>
                <a:gd name="T66" fmla="*/ 32869 w 370"/>
                <a:gd name="T67" fmla="*/ 4586 h 433"/>
                <a:gd name="T68" fmla="*/ 27061 w 370"/>
                <a:gd name="T69" fmla="*/ 4038 h 433"/>
                <a:gd name="T70" fmla="*/ 18551 w 370"/>
                <a:gd name="T71" fmla="*/ 2310 h 43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70"/>
                <a:gd name="T109" fmla="*/ 0 h 433"/>
                <a:gd name="T110" fmla="*/ 370 w 370"/>
                <a:gd name="T111" fmla="*/ 433 h 43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70" h="433">
                  <a:moveTo>
                    <a:pt x="96" y="64"/>
                  </a:moveTo>
                  <a:lnTo>
                    <a:pt x="59" y="24"/>
                  </a:lnTo>
                  <a:lnTo>
                    <a:pt x="44" y="32"/>
                  </a:lnTo>
                  <a:lnTo>
                    <a:pt x="15" y="0"/>
                  </a:lnTo>
                  <a:lnTo>
                    <a:pt x="0" y="16"/>
                  </a:lnTo>
                  <a:lnTo>
                    <a:pt x="22" y="32"/>
                  </a:lnTo>
                  <a:lnTo>
                    <a:pt x="37" y="56"/>
                  </a:lnTo>
                  <a:lnTo>
                    <a:pt x="15" y="56"/>
                  </a:lnTo>
                  <a:lnTo>
                    <a:pt x="22" y="80"/>
                  </a:lnTo>
                  <a:lnTo>
                    <a:pt x="44" y="104"/>
                  </a:lnTo>
                  <a:lnTo>
                    <a:pt x="74" y="152"/>
                  </a:lnTo>
                  <a:lnTo>
                    <a:pt x="103" y="152"/>
                  </a:lnTo>
                  <a:lnTo>
                    <a:pt x="133" y="192"/>
                  </a:lnTo>
                  <a:lnTo>
                    <a:pt x="148" y="224"/>
                  </a:lnTo>
                  <a:lnTo>
                    <a:pt x="177" y="240"/>
                  </a:lnTo>
                  <a:lnTo>
                    <a:pt x="199" y="288"/>
                  </a:lnTo>
                  <a:lnTo>
                    <a:pt x="251" y="328"/>
                  </a:lnTo>
                  <a:lnTo>
                    <a:pt x="251" y="360"/>
                  </a:lnTo>
                  <a:lnTo>
                    <a:pt x="303" y="416"/>
                  </a:lnTo>
                  <a:lnTo>
                    <a:pt x="340" y="432"/>
                  </a:lnTo>
                  <a:lnTo>
                    <a:pt x="317" y="384"/>
                  </a:lnTo>
                  <a:lnTo>
                    <a:pt x="325" y="376"/>
                  </a:lnTo>
                  <a:lnTo>
                    <a:pt x="347" y="368"/>
                  </a:lnTo>
                  <a:lnTo>
                    <a:pt x="362" y="384"/>
                  </a:lnTo>
                  <a:lnTo>
                    <a:pt x="369" y="360"/>
                  </a:lnTo>
                  <a:lnTo>
                    <a:pt x="347" y="336"/>
                  </a:lnTo>
                  <a:lnTo>
                    <a:pt x="288" y="320"/>
                  </a:lnTo>
                  <a:lnTo>
                    <a:pt x="266" y="312"/>
                  </a:lnTo>
                  <a:lnTo>
                    <a:pt x="244" y="256"/>
                  </a:lnTo>
                  <a:lnTo>
                    <a:pt x="229" y="240"/>
                  </a:lnTo>
                  <a:lnTo>
                    <a:pt x="251" y="216"/>
                  </a:lnTo>
                  <a:lnTo>
                    <a:pt x="273" y="208"/>
                  </a:lnTo>
                  <a:lnTo>
                    <a:pt x="229" y="176"/>
                  </a:lnTo>
                  <a:lnTo>
                    <a:pt x="170" y="128"/>
                  </a:lnTo>
                  <a:lnTo>
                    <a:pt x="140" y="112"/>
                  </a:lnTo>
                  <a:lnTo>
                    <a:pt x="96" y="6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1" name="Freeform 232"/>
            <p:cNvSpPr>
              <a:spLocks/>
            </p:cNvSpPr>
            <p:nvPr/>
          </p:nvSpPr>
          <p:spPr bwMode="auto">
            <a:xfrm rot="704206">
              <a:off x="5457" y="917"/>
              <a:ext cx="55" cy="118"/>
            </a:xfrm>
            <a:custGeom>
              <a:avLst/>
              <a:gdLst>
                <a:gd name="T0" fmla="*/ 18286 w 45"/>
                <a:gd name="T1" fmla="*/ 0 h 105"/>
                <a:gd name="T2" fmla="*/ 0 w 45"/>
                <a:gd name="T3" fmla="*/ 1337 h 105"/>
                <a:gd name="T4" fmla="*/ 0 w 45"/>
                <a:gd name="T5" fmla="*/ 2913 h 105"/>
                <a:gd name="T6" fmla="*/ 9014 w 45"/>
                <a:gd name="T7" fmla="*/ 3435 h 105"/>
                <a:gd name="T8" fmla="*/ 11959 w 45"/>
                <a:gd name="T9" fmla="*/ 1870 h 105"/>
                <a:gd name="T10" fmla="*/ 18286 w 45"/>
                <a:gd name="T11" fmla="*/ 1625 h 105"/>
                <a:gd name="T12" fmla="*/ 18286 w 45"/>
                <a:gd name="T13" fmla="*/ 0 h 10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5"/>
                <a:gd name="T22" fmla="*/ 0 h 105"/>
                <a:gd name="T23" fmla="*/ 45 w 45"/>
                <a:gd name="T24" fmla="*/ 105 h 10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5" h="105">
                  <a:moveTo>
                    <a:pt x="44" y="0"/>
                  </a:moveTo>
                  <a:lnTo>
                    <a:pt x="0" y="40"/>
                  </a:lnTo>
                  <a:lnTo>
                    <a:pt x="0" y="88"/>
                  </a:lnTo>
                  <a:lnTo>
                    <a:pt x="22" y="104"/>
                  </a:lnTo>
                  <a:lnTo>
                    <a:pt x="29" y="56"/>
                  </a:lnTo>
                  <a:lnTo>
                    <a:pt x="44" y="48"/>
                  </a:lnTo>
                  <a:lnTo>
                    <a:pt x="44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Freeform 233"/>
            <p:cNvSpPr>
              <a:spLocks/>
            </p:cNvSpPr>
            <p:nvPr/>
          </p:nvSpPr>
          <p:spPr bwMode="auto">
            <a:xfrm rot="704206">
              <a:off x="4830" y="924"/>
              <a:ext cx="49" cy="109"/>
            </a:xfrm>
            <a:custGeom>
              <a:avLst/>
              <a:gdLst>
                <a:gd name="T0" fmla="*/ 3608 w 44"/>
                <a:gd name="T1" fmla="*/ 800 h 97"/>
                <a:gd name="T2" fmla="*/ 2416 w 44"/>
                <a:gd name="T3" fmla="*/ 2125 h 97"/>
                <a:gd name="T4" fmla="*/ 3043 w 44"/>
                <a:gd name="T5" fmla="*/ 3171 h 97"/>
                <a:gd name="T6" fmla="*/ 1798 w 44"/>
                <a:gd name="T7" fmla="*/ 3171 h 97"/>
                <a:gd name="T8" fmla="*/ 0 w 44"/>
                <a:gd name="T9" fmla="*/ 1333 h 97"/>
                <a:gd name="T10" fmla="*/ 2416 w 44"/>
                <a:gd name="T11" fmla="*/ 0 h 97"/>
                <a:gd name="T12" fmla="*/ 3608 w 44"/>
                <a:gd name="T13" fmla="*/ 80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97"/>
                <a:gd name="T23" fmla="*/ 44 w 44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97">
                  <a:moveTo>
                    <a:pt x="43" y="24"/>
                  </a:moveTo>
                  <a:lnTo>
                    <a:pt x="29" y="64"/>
                  </a:lnTo>
                  <a:lnTo>
                    <a:pt x="36" y="96"/>
                  </a:lnTo>
                  <a:lnTo>
                    <a:pt x="22" y="96"/>
                  </a:lnTo>
                  <a:lnTo>
                    <a:pt x="0" y="40"/>
                  </a:lnTo>
                  <a:lnTo>
                    <a:pt x="29" y="0"/>
                  </a:lnTo>
                  <a:lnTo>
                    <a:pt x="43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Freeform 234"/>
            <p:cNvSpPr>
              <a:spLocks/>
            </p:cNvSpPr>
            <p:nvPr/>
          </p:nvSpPr>
          <p:spPr bwMode="auto">
            <a:xfrm rot="704206">
              <a:off x="4765" y="1276"/>
              <a:ext cx="49" cy="10"/>
            </a:xfrm>
            <a:custGeom>
              <a:avLst/>
              <a:gdLst>
                <a:gd name="T0" fmla="*/ 0 w 22"/>
                <a:gd name="T1" fmla="*/ 240 h 25"/>
                <a:gd name="T2" fmla="*/ 3118 w 22"/>
                <a:gd name="T3" fmla="*/ 240 h 25"/>
                <a:gd name="T4" fmla="*/ 3118 w 22"/>
                <a:gd name="T5" fmla="*/ 0 h 25"/>
                <a:gd name="T6" fmla="*/ 968 w 22"/>
                <a:gd name="T7" fmla="*/ 0 h 25"/>
                <a:gd name="T8" fmla="*/ 0 w 22"/>
                <a:gd name="T9" fmla="*/ 24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5"/>
                <a:gd name="T17" fmla="*/ 22 w 22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5">
                  <a:moveTo>
                    <a:pt x="0" y="24"/>
                  </a:moveTo>
                  <a:lnTo>
                    <a:pt x="21" y="24"/>
                  </a:lnTo>
                  <a:lnTo>
                    <a:pt x="21" y="0"/>
                  </a:lnTo>
                  <a:lnTo>
                    <a:pt x="7" y="0"/>
                  </a:lnTo>
                  <a:lnTo>
                    <a:pt x="0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4" name="Freeform 235"/>
            <p:cNvSpPr>
              <a:spLocks/>
            </p:cNvSpPr>
            <p:nvPr/>
          </p:nvSpPr>
          <p:spPr bwMode="auto">
            <a:xfrm rot="704206">
              <a:off x="5543" y="2021"/>
              <a:ext cx="63" cy="34"/>
            </a:xfrm>
            <a:custGeom>
              <a:avLst/>
              <a:gdLst>
                <a:gd name="T0" fmla="*/ 0 w 52"/>
                <a:gd name="T1" fmla="*/ 472 h 25"/>
                <a:gd name="T2" fmla="*/ 9061 w 52"/>
                <a:gd name="T3" fmla="*/ 0 h 25"/>
                <a:gd name="T4" fmla="*/ 16113 w 52"/>
                <a:gd name="T5" fmla="*/ 472 h 25"/>
                <a:gd name="T6" fmla="*/ 7027 w 52"/>
                <a:gd name="T7" fmla="*/ 722 h 25"/>
                <a:gd name="T8" fmla="*/ 0 w 52"/>
                <a:gd name="T9" fmla="*/ 47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25"/>
                <a:gd name="T17" fmla="*/ 52 w 52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25">
                  <a:moveTo>
                    <a:pt x="0" y="16"/>
                  </a:moveTo>
                  <a:lnTo>
                    <a:pt x="29" y="0"/>
                  </a:lnTo>
                  <a:lnTo>
                    <a:pt x="51" y="16"/>
                  </a:lnTo>
                  <a:lnTo>
                    <a:pt x="22" y="24"/>
                  </a:lnTo>
                  <a:lnTo>
                    <a:pt x="0" y="1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" name="Freeform 236"/>
            <p:cNvSpPr>
              <a:spLocks/>
            </p:cNvSpPr>
            <p:nvPr/>
          </p:nvSpPr>
          <p:spPr bwMode="auto">
            <a:xfrm rot="704206">
              <a:off x="5473" y="2574"/>
              <a:ext cx="49" cy="29"/>
            </a:xfrm>
            <a:custGeom>
              <a:avLst/>
              <a:gdLst>
                <a:gd name="T0" fmla="*/ 2607 w 37"/>
                <a:gd name="T1" fmla="*/ 722 h 25"/>
                <a:gd name="T2" fmla="*/ 6566 w 37"/>
                <a:gd name="T3" fmla="*/ 233 h 25"/>
                <a:gd name="T4" fmla="*/ 0 w 37"/>
                <a:gd name="T5" fmla="*/ 0 h 25"/>
                <a:gd name="T6" fmla="*/ 2607 w 37"/>
                <a:gd name="T7" fmla="*/ 722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"/>
                <a:gd name="T13" fmla="*/ 0 h 25"/>
                <a:gd name="T14" fmla="*/ 37 w 37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" h="25">
                  <a:moveTo>
                    <a:pt x="14" y="24"/>
                  </a:moveTo>
                  <a:lnTo>
                    <a:pt x="36" y="8"/>
                  </a:lnTo>
                  <a:lnTo>
                    <a:pt x="0" y="0"/>
                  </a:lnTo>
                  <a:lnTo>
                    <a:pt x="14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" name="Freeform 237"/>
            <p:cNvSpPr>
              <a:spLocks/>
            </p:cNvSpPr>
            <p:nvPr/>
          </p:nvSpPr>
          <p:spPr bwMode="auto">
            <a:xfrm rot="704206">
              <a:off x="5489" y="2604"/>
              <a:ext cx="28" cy="65"/>
            </a:xfrm>
            <a:custGeom>
              <a:avLst/>
              <a:gdLst>
                <a:gd name="T0" fmla="*/ 0 w 23"/>
                <a:gd name="T1" fmla="*/ 400 h 57"/>
                <a:gd name="T2" fmla="*/ 8126 w 23"/>
                <a:gd name="T3" fmla="*/ 0 h 57"/>
                <a:gd name="T4" fmla="*/ 5483 w 23"/>
                <a:gd name="T5" fmla="*/ 2866 h 57"/>
                <a:gd name="T6" fmla="*/ 0 w 23"/>
                <a:gd name="T7" fmla="*/ 400 h 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57"/>
                <a:gd name="T14" fmla="*/ 23 w 23"/>
                <a:gd name="T15" fmla="*/ 57 h 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57">
                  <a:moveTo>
                    <a:pt x="0" y="8"/>
                  </a:moveTo>
                  <a:lnTo>
                    <a:pt x="22" y="0"/>
                  </a:lnTo>
                  <a:lnTo>
                    <a:pt x="15" y="56"/>
                  </a:lnTo>
                  <a:lnTo>
                    <a:pt x="0" y="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" name="Freeform 238"/>
            <p:cNvSpPr>
              <a:spLocks/>
            </p:cNvSpPr>
            <p:nvPr/>
          </p:nvSpPr>
          <p:spPr bwMode="auto">
            <a:xfrm rot="704206">
              <a:off x="5492" y="2686"/>
              <a:ext cx="28" cy="38"/>
            </a:xfrm>
            <a:custGeom>
              <a:avLst/>
              <a:gdLst>
                <a:gd name="T0" fmla="*/ 0 w 24"/>
                <a:gd name="T1" fmla="*/ 0 h 33"/>
                <a:gd name="T2" fmla="*/ 776 w 24"/>
                <a:gd name="T3" fmla="*/ 2250 h 33"/>
                <a:gd name="T4" fmla="*/ 2282 w 24"/>
                <a:gd name="T5" fmla="*/ 550 h 33"/>
                <a:gd name="T6" fmla="*/ 0 w 24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33"/>
                <a:gd name="T14" fmla="*/ 24 w 24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33">
                  <a:moveTo>
                    <a:pt x="0" y="0"/>
                  </a:moveTo>
                  <a:lnTo>
                    <a:pt x="8" y="32"/>
                  </a:lnTo>
                  <a:lnTo>
                    <a:pt x="23" y="8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" name="Freeform 239"/>
            <p:cNvSpPr>
              <a:spLocks/>
            </p:cNvSpPr>
            <p:nvPr/>
          </p:nvSpPr>
          <p:spPr bwMode="auto">
            <a:xfrm rot="704206">
              <a:off x="5451" y="2594"/>
              <a:ext cx="18" cy="8"/>
            </a:xfrm>
            <a:custGeom>
              <a:avLst/>
              <a:gdLst>
                <a:gd name="T0" fmla="*/ 0 w 15"/>
                <a:gd name="T1" fmla="*/ 0 h 17"/>
                <a:gd name="T2" fmla="*/ 3311 w 15"/>
                <a:gd name="T3" fmla="*/ 0 h 17"/>
                <a:gd name="T4" fmla="*/ 3311 w 15"/>
                <a:gd name="T5" fmla="*/ 448 h 17"/>
                <a:gd name="T6" fmla="*/ 0 w 15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7"/>
                <a:gd name="T14" fmla="*/ 15 w 15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7">
                  <a:moveTo>
                    <a:pt x="0" y="0"/>
                  </a:moveTo>
                  <a:lnTo>
                    <a:pt x="14" y="0"/>
                  </a:lnTo>
                  <a:lnTo>
                    <a:pt x="14" y="16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" name="Freeform 240"/>
            <p:cNvSpPr>
              <a:spLocks/>
            </p:cNvSpPr>
            <p:nvPr/>
          </p:nvSpPr>
          <p:spPr bwMode="auto">
            <a:xfrm rot="704206">
              <a:off x="5504" y="2734"/>
              <a:ext cx="19" cy="20"/>
            </a:xfrm>
            <a:custGeom>
              <a:avLst/>
              <a:gdLst>
                <a:gd name="T0" fmla="*/ 0 w 16"/>
                <a:gd name="T1" fmla="*/ 2073 h 17"/>
                <a:gd name="T2" fmla="*/ 1420 w 16"/>
                <a:gd name="T3" fmla="*/ 0 h 17"/>
                <a:gd name="T4" fmla="*/ 2649 w 16"/>
                <a:gd name="T5" fmla="*/ 2073 h 17"/>
                <a:gd name="T6" fmla="*/ 0 w 16"/>
                <a:gd name="T7" fmla="*/ 2073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7"/>
                <a:gd name="T14" fmla="*/ 16 w 16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7">
                  <a:moveTo>
                    <a:pt x="0" y="16"/>
                  </a:moveTo>
                  <a:lnTo>
                    <a:pt x="8" y="0"/>
                  </a:lnTo>
                  <a:lnTo>
                    <a:pt x="15" y="16"/>
                  </a:lnTo>
                  <a:lnTo>
                    <a:pt x="0" y="1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Freeform 241"/>
            <p:cNvSpPr>
              <a:spLocks/>
            </p:cNvSpPr>
            <p:nvPr/>
          </p:nvSpPr>
          <p:spPr bwMode="auto">
            <a:xfrm rot="704206">
              <a:off x="5507" y="2762"/>
              <a:ext cx="18" cy="5"/>
            </a:xfrm>
            <a:custGeom>
              <a:avLst/>
              <a:gdLst>
                <a:gd name="T0" fmla="*/ 0 w 14"/>
                <a:gd name="T1" fmla="*/ 83 h 17"/>
                <a:gd name="T2" fmla="*/ 0 w 14"/>
                <a:gd name="T3" fmla="*/ 0 h 17"/>
                <a:gd name="T4" fmla="*/ 24591 w 14"/>
                <a:gd name="T5" fmla="*/ 0 h 17"/>
                <a:gd name="T6" fmla="*/ 0 w 14"/>
                <a:gd name="T7" fmla="*/ 83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7"/>
                <a:gd name="T14" fmla="*/ 14 w 14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7">
                  <a:moveTo>
                    <a:pt x="0" y="1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0" y="1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" name="Freeform 242"/>
            <p:cNvSpPr>
              <a:spLocks/>
            </p:cNvSpPr>
            <p:nvPr/>
          </p:nvSpPr>
          <p:spPr bwMode="auto">
            <a:xfrm rot="704206">
              <a:off x="5508" y="2911"/>
              <a:ext cx="19" cy="46"/>
            </a:xfrm>
            <a:custGeom>
              <a:avLst/>
              <a:gdLst>
                <a:gd name="T0" fmla="*/ 1420 w 16"/>
                <a:gd name="T1" fmla="*/ 0 h 41"/>
                <a:gd name="T2" fmla="*/ 2649 w 16"/>
                <a:gd name="T3" fmla="*/ 1260 h 41"/>
                <a:gd name="T4" fmla="*/ 0 w 16"/>
                <a:gd name="T5" fmla="*/ 1001 h 41"/>
                <a:gd name="T6" fmla="*/ 1420 w 16"/>
                <a:gd name="T7" fmla="*/ 0 h 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41"/>
                <a:gd name="T14" fmla="*/ 16 w 16"/>
                <a:gd name="T15" fmla="*/ 41 h 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41">
                  <a:moveTo>
                    <a:pt x="8" y="0"/>
                  </a:moveTo>
                  <a:lnTo>
                    <a:pt x="15" y="40"/>
                  </a:lnTo>
                  <a:lnTo>
                    <a:pt x="0" y="32"/>
                  </a:lnTo>
                  <a:lnTo>
                    <a:pt x="8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" name="Freeform 243"/>
            <p:cNvSpPr>
              <a:spLocks/>
            </p:cNvSpPr>
            <p:nvPr/>
          </p:nvSpPr>
          <p:spPr bwMode="auto">
            <a:xfrm rot="704206">
              <a:off x="5474" y="3023"/>
              <a:ext cx="49" cy="73"/>
            </a:xfrm>
            <a:custGeom>
              <a:avLst/>
              <a:gdLst>
                <a:gd name="T0" fmla="*/ 0 w 23"/>
                <a:gd name="T1" fmla="*/ 2739 h 65"/>
                <a:gd name="T2" fmla="*/ 1854 w 23"/>
                <a:gd name="T3" fmla="*/ 3118 h 65"/>
                <a:gd name="T4" fmla="*/ 2705 w 23"/>
                <a:gd name="T5" fmla="*/ 1955 h 65"/>
                <a:gd name="T6" fmla="*/ 831 w 23"/>
                <a:gd name="T7" fmla="*/ 0 h 65"/>
                <a:gd name="T8" fmla="*/ 0 w 23"/>
                <a:gd name="T9" fmla="*/ 373 h 65"/>
                <a:gd name="T10" fmla="*/ 0 w 23"/>
                <a:gd name="T11" fmla="*/ 2739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65"/>
                <a:gd name="T20" fmla="*/ 23 w 23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65">
                  <a:moveTo>
                    <a:pt x="0" y="56"/>
                  </a:moveTo>
                  <a:lnTo>
                    <a:pt x="15" y="64"/>
                  </a:lnTo>
                  <a:lnTo>
                    <a:pt x="22" y="40"/>
                  </a:lnTo>
                  <a:lnTo>
                    <a:pt x="7" y="0"/>
                  </a:lnTo>
                  <a:lnTo>
                    <a:pt x="0" y="8"/>
                  </a:lnTo>
                  <a:lnTo>
                    <a:pt x="0" y="5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Freeform 244"/>
            <p:cNvSpPr>
              <a:spLocks/>
            </p:cNvSpPr>
            <p:nvPr/>
          </p:nvSpPr>
          <p:spPr bwMode="auto">
            <a:xfrm rot="704206">
              <a:off x="5403" y="3121"/>
              <a:ext cx="45" cy="128"/>
            </a:xfrm>
            <a:custGeom>
              <a:avLst/>
              <a:gdLst>
                <a:gd name="T0" fmla="*/ 3553 w 38"/>
                <a:gd name="T1" fmla="*/ 1021 h 113"/>
                <a:gd name="T2" fmla="*/ 4854 w 38"/>
                <a:gd name="T3" fmla="*/ 0 h 113"/>
                <a:gd name="T4" fmla="*/ 5900 w 38"/>
                <a:gd name="T5" fmla="*/ 1336 h 113"/>
                <a:gd name="T6" fmla="*/ 4854 w 38"/>
                <a:gd name="T7" fmla="*/ 1989 h 113"/>
                <a:gd name="T8" fmla="*/ 4854 w 38"/>
                <a:gd name="T9" fmla="*/ 4022 h 113"/>
                <a:gd name="T10" fmla="*/ 3553 w 38"/>
                <a:gd name="T11" fmla="*/ 4748 h 113"/>
                <a:gd name="T12" fmla="*/ 2468 w 38"/>
                <a:gd name="T13" fmla="*/ 3403 h 113"/>
                <a:gd name="T14" fmla="*/ 0 w 38"/>
                <a:gd name="T15" fmla="*/ 2341 h 113"/>
                <a:gd name="T16" fmla="*/ 0 w 38"/>
                <a:gd name="T17" fmla="*/ 1336 h 113"/>
                <a:gd name="T18" fmla="*/ 2468 w 38"/>
                <a:gd name="T19" fmla="*/ 648 h 113"/>
                <a:gd name="T20" fmla="*/ 3553 w 38"/>
                <a:gd name="T21" fmla="*/ 1021 h 1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113"/>
                <a:gd name="T35" fmla="*/ 38 w 38"/>
                <a:gd name="T36" fmla="*/ 113 h 1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113">
                  <a:moveTo>
                    <a:pt x="22" y="24"/>
                  </a:moveTo>
                  <a:lnTo>
                    <a:pt x="30" y="0"/>
                  </a:lnTo>
                  <a:lnTo>
                    <a:pt x="37" y="32"/>
                  </a:lnTo>
                  <a:lnTo>
                    <a:pt x="30" y="48"/>
                  </a:lnTo>
                  <a:lnTo>
                    <a:pt x="30" y="96"/>
                  </a:lnTo>
                  <a:lnTo>
                    <a:pt x="22" y="112"/>
                  </a:lnTo>
                  <a:lnTo>
                    <a:pt x="15" y="80"/>
                  </a:lnTo>
                  <a:lnTo>
                    <a:pt x="0" y="56"/>
                  </a:lnTo>
                  <a:lnTo>
                    <a:pt x="0" y="32"/>
                  </a:lnTo>
                  <a:lnTo>
                    <a:pt x="15" y="16"/>
                  </a:lnTo>
                  <a:lnTo>
                    <a:pt x="22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" name="Freeform 245"/>
            <p:cNvSpPr>
              <a:spLocks/>
            </p:cNvSpPr>
            <p:nvPr/>
          </p:nvSpPr>
          <p:spPr bwMode="auto">
            <a:xfrm rot="704206">
              <a:off x="5372" y="3251"/>
              <a:ext cx="49" cy="64"/>
            </a:xfrm>
            <a:custGeom>
              <a:avLst/>
              <a:gdLst>
                <a:gd name="T0" fmla="*/ 1437 w 24"/>
                <a:gd name="T1" fmla="*/ 1830 h 57"/>
                <a:gd name="T2" fmla="*/ 2282 w 24"/>
                <a:gd name="T3" fmla="*/ 776 h 57"/>
                <a:gd name="T4" fmla="*/ 1437 w 24"/>
                <a:gd name="T5" fmla="*/ 0 h 57"/>
                <a:gd name="T6" fmla="*/ 0 w 24"/>
                <a:gd name="T7" fmla="*/ 243 h 57"/>
                <a:gd name="T8" fmla="*/ 0 w 24"/>
                <a:gd name="T9" fmla="*/ 1037 h 57"/>
                <a:gd name="T10" fmla="*/ 776 w 24"/>
                <a:gd name="T11" fmla="*/ 1830 h 57"/>
                <a:gd name="T12" fmla="*/ 1437 w 24"/>
                <a:gd name="T13" fmla="*/ 1830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57"/>
                <a:gd name="T23" fmla="*/ 24 w 24"/>
                <a:gd name="T24" fmla="*/ 57 h 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57">
                  <a:moveTo>
                    <a:pt x="15" y="56"/>
                  </a:moveTo>
                  <a:lnTo>
                    <a:pt x="23" y="24"/>
                  </a:lnTo>
                  <a:lnTo>
                    <a:pt x="15" y="0"/>
                  </a:lnTo>
                  <a:lnTo>
                    <a:pt x="0" y="8"/>
                  </a:lnTo>
                  <a:lnTo>
                    <a:pt x="0" y="32"/>
                  </a:lnTo>
                  <a:lnTo>
                    <a:pt x="8" y="56"/>
                  </a:lnTo>
                  <a:lnTo>
                    <a:pt x="15" y="5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" name="Freeform 246"/>
            <p:cNvSpPr>
              <a:spLocks/>
            </p:cNvSpPr>
            <p:nvPr/>
          </p:nvSpPr>
          <p:spPr bwMode="auto">
            <a:xfrm rot="704206">
              <a:off x="5286" y="1882"/>
              <a:ext cx="38" cy="62"/>
            </a:xfrm>
            <a:custGeom>
              <a:avLst/>
              <a:gdLst>
                <a:gd name="T0" fmla="*/ 35486 w 30"/>
                <a:gd name="T1" fmla="*/ 1319 h 73"/>
                <a:gd name="T2" fmla="*/ 35486 w 30"/>
                <a:gd name="T3" fmla="*/ 249 h 73"/>
                <a:gd name="T4" fmla="*/ 17771 w 30"/>
                <a:gd name="T5" fmla="*/ 0 h 73"/>
                <a:gd name="T6" fmla="*/ 0 w 30"/>
                <a:gd name="T7" fmla="*/ 1045 h 73"/>
                <a:gd name="T8" fmla="*/ 35486 w 30"/>
                <a:gd name="T9" fmla="*/ 2360 h 73"/>
                <a:gd name="T10" fmla="*/ 35486 w 30"/>
                <a:gd name="T11" fmla="*/ 1319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73"/>
                <a:gd name="T20" fmla="*/ 30 w 30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73">
                  <a:moveTo>
                    <a:pt x="29" y="40"/>
                  </a:moveTo>
                  <a:lnTo>
                    <a:pt x="29" y="8"/>
                  </a:lnTo>
                  <a:lnTo>
                    <a:pt x="15" y="0"/>
                  </a:lnTo>
                  <a:lnTo>
                    <a:pt x="0" y="32"/>
                  </a:lnTo>
                  <a:lnTo>
                    <a:pt x="29" y="72"/>
                  </a:lnTo>
                  <a:lnTo>
                    <a:pt x="29" y="4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" name="Freeform 247"/>
            <p:cNvSpPr>
              <a:spLocks/>
            </p:cNvSpPr>
            <p:nvPr/>
          </p:nvSpPr>
          <p:spPr bwMode="auto">
            <a:xfrm rot="704206">
              <a:off x="4086" y="1489"/>
              <a:ext cx="72" cy="55"/>
            </a:xfrm>
            <a:custGeom>
              <a:avLst/>
              <a:gdLst>
                <a:gd name="T0" fmla="*/ 0 w 60"/>
                <a:gd name="T1" fmla="*/ 1537 h 49"/>
                <a:gd name="T2" fmla="*/ 13865 w 60"/>
                <a:gd name="T3" fmla="*/ 501 h 49"/>
                <a:gd name="T4" fmla="*/ 10526 w 60"/>
                <a:gd name="T5" fmla="*/ 0 h 49"/>
                <a:gd name="T6" fmla="*/ 1597 w 60"/>
                <a:gd name="T7" fmla="*/ 0 h 49"/>
                <a:gd name="T8" fmla="*/ 0 w 60"/>
                <a:gd name="T9" fmla="*/ 1537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9"/>
                <a:gd name="T17" fmla="*/ 60 w 60"/>
                <a:gd name="T18" fmla="*/ 49 h 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9">
                  <a:moveTo>
                    <a:pt x="0" y="48"/>
                  </a:moveTo>
                  <a:lnTo>
                    <a:pt x="59" y="16"/>
                  </a:lnTo>
                  <a:lnTo>
                    <a:pt x="44" y="0"/>
                  </a:lnTo>
                  <a:lnTo>
                    <a:pt x="7" y="0"/>
                  </a:lnTo>
                  <a:lnTo>
                    <a:pt x="0" y="4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" name="Freeform 248"/>
            <p:cNvSpPr>
              <a:spLocks/>
            </p:cNvSpPr>
            <p:nvPr/>
          </p:nvSpPr>
          <p:spPr bwMode="auto">
            <a:xfrm rot="704206">
              <a:off x="4048" y="1468"/>
              <a:ext cx="37" cy="38"/>
            </a:xfrm>
            <a:custGeom>
              <a:avLst/>
              <a:gdLst>
                <a:gd name="T0" fmla="*/ 6085 w 31"/>
                <a:gd name="T1" fmla="*/ 431 h 33"/>
                <a:gd name="T2" fmla="*/ 4485 w 31"/>
                <a:gd name="T3" fmla="*/ 106 h 33"/>
                <a:gd name="T4" fmla="*/ 1743 w 31"/>
                <a:gd name="T5" fmla="*/ 0 h 33"/>
                <a:gd name="T6" fmla="*/ 0 w 31"/>
                <a:gd name="T7" fmla="*/ 324 h 33"/>
                <a:gd name="T8" fmla="*/ 6085 w 31"/>
                <a:gd name="T9" fmla="*/ 43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3"/>
                <a:gd name="T17" fmla="*/ 31 w 3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3">
                  <a:moveTo>
                    <a:pt x="30" y="32"/>
                  </a:moveTo>
                  <a:lnTo>
                    <a:pt x="23" y="8"/>
                  </a:lnTo>
                  <a:lnTo>
                    <a:pt x="8" y="0"/>
                  </a:lnTo>
                  <a:lnTo>
                    <a:pt x="0" y="24"/>
                  </a:lnTo>
                  <a:lnTo>
                    <a:pt x="30" y="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" name="Freeform 249"/>
            <p:cNvSpPr>
              <a:spLocks/>
            </p:cNvSpPr>
            <p:nvPr/>
          </p:nvSpPr>
          <p:spPr bwMode="auto">
            <a:xfrm rot="704206">
              <a:off x="3950" y="1329"/>
              <a:ext cx="132" cy="121"/>
            </a:xfrm>
            <a:custGeom>
              <a:avLst/>
              <a:gdLst>
                <a:gd name="T0" fmla="*/ 0 w 111"/>
                <a:gd name="T1" fmla="*/ 2136 h 121"/>
                <a:gd name="T2" fmla="*/ 0 w 111"/>
                <a:gd name="T3" fmla="*/ 2923 h 121"/>
                <a:gd name="T4" fmla="*/ 6709 w 111"/>
                <a:gd name="T5" fmla="*/ 4017 h 121"/>
                <a:gd name="T6" fmla="*/ 10616 w 111"/>
                <a:gd name="T7" fmla="*/ 4017 h 121"/>
                <a:gd name="T8" fmla="*/ 20020 w 111"/>
                <a:gd name="T9" fmla="*/ 1630 h 121"/>
                <a:gd name="T10" fmla="*/ 20020 w 111"/>
                <a:gd name="T11" fmla="*/ 0 h 121"/>
                <a:gd name="T12" fmla="*/ 6709 w 111"/>
                <a:gd name="T13" fmla="*/ 0 h 121"/>
                <a:gd name="T14" fmla="*/ 5212 w 111"/>
                <a:gd name="T15" fmla="*/ 808 h 121"/>
                <a:gd name="T16" fmla="*/ 6709 w 111"/>
                <a:gd name="T17" fmla="*/ 1338 h 121"/>
                <a:gd name="T18" fmla="*/ 2761 w 111"/>
                <a:gd name="T19" fmla="*/ 1338 h 121"/>
                <a:gd name="T20" fmla="*/ 0 w 111"/>
                <a:gd name="T21" fmla="*/ 2136 h 1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1"/>
                <a:gd name="T34" fmla="*/ 0 h 121"/>
                <a:gd name="T35" fmla="*/ 111 w 111"/>
                <a:gd name="T36" fmla="*/ 121 h 1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1" h="121">
                  <a:moveTo>
                    <a:pt x="0" y="64"/>
                  </a:moveTo>
                  <a:lnTo>
                    <a:pt x="0" y="88"/>
                  </a:lnTo>
                  <a:lnTo>
                    <a:pt x="37" y="120"/>
                  </a:lnTo>
                  <a:lnTo>
                    <a:pt x="59" y="120"/>
                  </a:lnTo>
                  <a:lnTo>
                    <a:pt x="110" y="48"/>
                  </a:lnTo>
                  <a:lnTo>
                    <a:pt x="110" y="0"/>
                  </a:lnTo>
                  <a:lnTo>
                    <a:pt x="37" y="0"/>
                  </a:lnTo>
                  <a:lnTo>
                    <a:pt x="29" y="24"/>
                  </a:lnTo>
                  <a:lnTo>
                    <a:pt x="37" y="40"/>
                  </a:lnTo>
                  <a:lnTo>
                    <a:pt x="15" y="40"/>
                  </a:lnTo>
                  <a:lnTo>
                    <a:pt x="0" y="6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Freeform 250"/>
            <p:cNvSpPr>
              <a:spLocks/>
            </p:cNvSpPr>
            <p:nvPr/>
          </p:nvSpPr>
          <p:spPr bwMode="auto">
            <a:xfrm rot="704206">
              <a:off x="4108" y="1294"/>
              <a:ext cx="106" cy="65"/>
            </a:xfrm>
            <a:custGeom>
              <a:avLst/>
              <a:gdLst>
                <a:gd name="T0" fmla="*/ 0 w 88"/>
                <a:gd name="T1" fmla="*/ 1208 h 57"/>
                <a:gd name="T2" fmla="*/ 7675 w 88"/>
                <a:gd name="T3" fmla="*/ 1208 h 57"/>
                <a:gd name="T4" fmla="*/ 17252 w 88"/>
                <a:gd name="T5" fmla="*/ 0 h 57"/>
                <a:gd name="T6" fmla="*/ 23037 w 88"/>
                <a:gd name="T7" fmla="*/ 815 h 57"/>
                <a:gd name="T8" fmla="*/ 11718 w 88"/>
                <a:gd name="T9" fmla="*/ 2866 h 57"/>
                <a:gd name="T10" fmla="*/ 4192 w 88"/>
                <a:gd name="T11" fmla="*/ 2866 h 57"/>
                <a:gd name="T12" fmla="*/ 0 w 88"/>
                <a:gd name="T13" fmla="*/ 1208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8"/>
                <a:gd name="T22" fmla="*/ 0 h 57"/>
                <a:gd name="T23" fmla="*/ 88 w 88"/>
                <a:gd name="T24" fmla="*/ 57 h 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8" h="57">
                  <a:moveTo>
                    <a:pt x="0" y="24"/>
                  </a:moveTo>
                  <a:lnTo>
                    <a:pt x="29" y="24"/>
                  </a:lnTo>
                  <a:lnTo>
                    <a:pt x="65" y="0"/>
                  </a:lnTo>
                  <a:lnTo>
                    <a:pt x="87" y="16"/>
                  </a:lnTo>
                  <a:lnTo>
                    <a:pt x="44" y="56"/>
                  </a:lnTo>
                  <a:lnTo>
                    <a:pt x="15" y="56"/>
                  </a:lnTo>
                  <a:lnTo>
                    <a:pt x="0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0" name="Freeform 251"/>
            <p:cNvSpPr>
              <a:spLocks/>
            </p:cNvSpPr>
            <p:nvPr/>
          </p:nvSpPr>
          <p:spPr bwMode="auto">
            <a:xfrm rot="704206">
              <a:off x="3918" y="1411"/>
              <a:ext cx="26" cy="40"/>
            </a:xfrm>
            <a:custGeom>
              <a:avLst/>
              <a:gdLst>
                <a:gd name="T0" fmla="*/ 0 w 22"/>
                <a:gd name="T1" fmla="*/ 0 h 25"/>
                <a:gd name="T2" fmla="*/ 3118 w 22"/>
                <a:gd name="T3" fmla="*/ 722 h 25"/>
                <a:gd name="T4" fmla="*/ 968 w 22"/>
                <a:gd name="T5" fmla="*/ 722 h 25"/>
                <a:gd name="T6" fmla="*/ 0 w 22"/>
                <a:gd name="T7" fmla="*/ 472 h 25"/>
                <a:gd name="T8" fmla="*/ 0 w 22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5"/>
                <a:gd name="T17" fmla="*/ 22 w 22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5">
                  <a:moveTo>
                    <a:pt x="0" y="0"/>
                  </a:moveTo>
                  <a:lnTo>
                    <a:pt x="21" y="24"/>
                  </a:lnTo>
                  <a:lnTo>
                    <a:pt x="7" y="24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1" name="Freeform 252"/>
            <p:cNvSpPr>
              <a:spLocks/>
            </p:cNvSpPr>
            <p:nvPr/>
          </p:nvSpPr>
          <p:spPr bwMode="auto">
            <a:xfrm rot="704206">
              <a:off x="3875" y="1698"/>
              <a:ext cx="49" cy="28"/>
            </a:xfrm>
            <a:custGeom>
              <a:avLst/>
              <a:gdLst>
                <a:gd name="T0" fmla="*/ 0 w 31"/>
                <a:gd name="T1" fmla="*/ 472 h 25"/>
                <a:gd name="T2" fmla="*/ 2049 w 31"/>
                <a:gd name="T3" fmla="*/ 722 h 25"/>
                <a:gd name="T4" fmla="*/ 2701 w 31"/>
                <a:gd name="T5" fmla="*/ 0 h 25"/>
                <a:gd name="T6" fmla="*/ 703 w 31"/>
                <a:gd name="T7" fmla="*/ 0 h 25"/>
                <a:gd name="T8" fmla="*/ 0 w 31"/>
                <a:gd name="T9" fmla="*/ 472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25"/>
                <a:gd name="T17" fmla="*/ 31 w 31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25">
                  <a:moveTo>
                    <a:pt x="0" y="16"/>
                  </a:moveTo>
                  <a:lnTo>
                    <a:pt x="23" y="24"/>
                  </a:lnTo>
                  <a:lnTo>
                    <a:pt x="30" y="0"/>
                  </a:lnTo>
                  <a:lnTo>
                    <a:pt x="8" y="0"/>
                  </a:lnTo>
                  <a:lnTo>
                    <a:pt x="0" y="1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2" name="Freeform 253"/>
            <p:cNvSpPr>
              <a:spLocks/>
            </p:cNvSpPr>
            <p:nvPr/>
          </p:nvSpPr>
          <p:spPr bwMode="auto">
            <a:xfrm rot="704206">
              <a:off x="3481" y="1635"/>
              <a:ext cx="49" cy="39"/>
            </a:xfrm>
            <a:custGeom>
              <a:avLst/>
              <a:gdLst>
                <a:gd name="T0" fmla="*/ 0 w 31"/>
                <a:gd name="T1" fmla="*/ 3558 h 33"/>
                <a:gd name="T2" fmla="*/ 6576 w 31"/>
                <a:gd name="T3" fmla="*/ 4795 h 33"/>
                <a:gd name="T4" fmla="*/ 13358 w 31"/>
                <a:gd name="T5" fmla="*/ 2372 h 33"/>
                <a:gd name="T6" fmla="*/ 13358 w 31"/>
                <a:gd name="T7" fmla="*/ 0 h 33"/>
                <a:gd name="T8" fmla="*/ 0 w 31"/>
                <a:gd name="T9" fmla="*/ 1144 h 33"/>
                <a:gd name="T10" fmla="*/ 0 w 31"/>
                <a:gd name="T11" fmla="*/ 3558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33"/>
                <a:gd name="T20" fmla="*/ 31 w 31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33">
                  <a:moveTo>
                    <a:pt x="0" y="24"/>
                  </a:moveTo>
                  <a:lnTo>
                    <a:pt x="15" y="32"/>
                  </a:lnTo>
                  <a:lnTo>
                    <a:pt x="30" y="16"/>
                  </a:lnTo>
                  <a:lnTo>
                    <a:pt x="30" y="0"/>
                  </a:lnTo>
                  <a:lnTo>
                    <a:pt x="0" y="8"/>
                  </a:lnTo>
                  <a:lnTo>
                    <a:pt x="0" y="24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Freeform 254"/>
            <p:cNvSpPr>
              <a:spLocks/>
            </p:cNvSpPr>
            <p:nvPr/>
          </p:nvSpPr>
          <p:spPr bwMode="auto">
            <a:xfrm rot="704206">
              <a:off x="2157" y="1442"/>
              <a:ext cx="26" cy="37"/>
            </a:xfrm>
            <a:custGeom>
              <a:avLst/>
              <a:gdLst>
                <a:gd name="T0" fmla="*/ 2156 w 22"/>
                <a:gd name="T1" fmla="*/ 989 h 33"/>
                <a:gd name="T2" fmla="*/ 3118 w 22"/>
                <a:gd name="T3" fmla="*/ 488 h 33"/>
                <a:gd name="T4" fmla="*/ 968 w 22"/>
                <a:gd name="T5" fmla="*/ 0 h 33"/>
                <a:gd name="T6" fmla="*/ 0 w 22"/>
                <a:gd name="T7" fmla="*/ 488 h 33"/>
                <a:gd name="T8" fmla="*/ 2156 w 22"/>
                <a:gd name="T9" fmla="*/ 989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33"/>
                <a:gd name="T17" fmla="*/ 22 w 22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33">
                  <a:moveTo>
                    <a:pt x="14" y="32"/>
                  </a:moveTo>
                  <a:lnTo>
                    <a:pt x="21" y="16"/>
                  </a:lnTo>
                  <a:lnTo>
                    <a:pt x="7" y="0"/>
                  </a:lnTo>
                  <a:lnTo>
                    <a:pt x="0" y="16"/>
                  </a:lnTo>
                  <a:lnTo>
                    <a:pt x="14" y="32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4" name="Freeform 255"/>
            <p:cNvSpPr>
              <a:spLocks/>
            </p:cNvSpPr>
            <p:nvPr/>
          </p:nvSpPr>
          <p:spPr bwMode="auto">
            <a:xfrm rot="704206">
              <a:off x="1940" y="2440"/>
              <a:ext cx="344" cy="163"/>
            </a:xfrm>
            <a:custGeom>
              <a:avLst/>
              <a:gdLst>
                <a:gd name="T0" fmla="*/ 0 w 273"/>
                <a:gd name="T1" fmla="*/ 1895 h 137"/>
                <a:gd name="T2" fmla="*/ 2881 w 273"/>
                <a:gd name="T3" fmla="*/ 1895 h 137"/>
                <a:gd name="T4" fmla="*/ 6900 w 273"/>
                <a:gd name="T5" fmla="*/ 1340 h 137"/>
                <a:gd name="T6" fmla="*/ 13860 w 273"/>
                <a:gd name="T7" fmla="*/ 1340 h 137"/>
                <a:gd name="T8" fmla="*/ 18007 w 273"/>
                <a:gd name="T9" fmla="*/ 1060 h 137"/>
                <a:gd name="T10" fmla="*/ 23385 w 273"/>
                <a:gd name="T11" fmla="*/ 0 h 137"/>
                <a:gd name="T12" fmla="*/ 27440 w 273"/>
                <a:gd name="T13" fmla="*/ 814 h 137"/>
                <a:gd name="T14" fmla="*/ 30381 w 273"/>
                <a:gd name="T15" fmla="*/ 516 h 137"/>
                <a:gd name="T16" fmla="*/ 42632 w 273"/>
                <a:gd name="T17" fmla="*/ 4022 h 137"/>
                <a:gd name="T18" fmla="*/ 46892 w 273"/>
                <a:gd name="T19" fmla="*/ 4022 h 137"/>
                <a:gd name="T20" fmla="*/ 50994 w 273"/>
                <a:gd name="T21" fmla="*/ 4524 h 13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73"/>
                <a:gd name="T34" fmla="*/ 0 h 137"/>
                <a:gd name="T35" fmla="*/ 273 w 273"/>
                <a:gd name="T36" fmla="*/ 137 h 13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73" h="137">
                  <a:moveTo>
                    <a:pt x="0" y="56"/>
                  </a:moveTo>
                  <a:lnTo>
                    <a:pt x="15" y="56"/>
                  </a:lnTo>
                  <a:lnTo>
                    <a:pt x="37" y="40"/>
                  </a:lnTo>
                  <a:lnTo>
                    <a:pt x="74" y="40"/>
                  </a:lnTo>
                  <a:lnTo>
                    <a:pt x="96" y="32"/>
                  </a:lnTo>
                  <a:lnTo>
                    <a:pt x="125" y="0"/>
                  </a:lnTo>
                  <a:lnTo>
                    <a:pt x="147" y="24"/>
                  </a:lnTo>
                  <a:lnTo>
                    <a:pt x="162" y="16"/>
                  </a:lnTo>
                  <a:lnTo>
                    <a:pt x="228" y="120"/>
                  </a:lnTo>
                  <a:lnTo>
                    <a:pt x="250" y="120"/>
                  </a:lnTo>
                  <a:lnTo>
                    <a:pt x="272" y="136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5" name="Freeform 256"/>
            <p:cNvSpPr>
              <a:spLocks/>
            </p:cNvSpPr>
            <p:nvPr/>
          </p:nvSpPr>
          <p:spPr bwMode="auto">
            <a:xfrm rot="704206">
              <a:off x="4774" y="1634"/>
              <a:ext cx="177" cy="73"/>
            </a:xfrm>
            <a:custGeom>
              <a:avLst/>
              <a:gdLst>
                <a:gd name="T0" fmla="*/ 0 w 149"/>
                <a:gd name="T1" fmla="*/ 1316 h 65"/>
                <a:gd name="T2" fmla="*/ 7770 w 149"/>
                <a:gd name="T3" fmla="*/ 2093 h 65"/>
                <a:gd name="T4" fmla="*/ 16676 w 149"/>
                <a:gd name="T5" fmla="*/ 1044 h 65"/>
                <a:gd name="T6" fmla="*/ 20621 w 149"/>
                <a:gd name="T7" fmla="*/ 1044 h 65"/>
                <a:gd name="T8" fmla="*/ 25935 w 149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65"/>
                <a:gd name="T17" fmla="*/ 149 w 149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65">
                  <a:moveTo>
                    <a:pt x="0" y="40"/>
                  </a:moveTo>
                  <a:lnTo>
                    <a:pt x="44" y="64"/>
                  </a:lnTo>
                  <a:lnTo>
                    <a:pt x="96" y="32"/>
                  </a:lnTo>
                  <a:lnTo>
                    <a:pt x="118" y="32"/>
                  </a:lnTo>
                  <a:lnTo>
                    <a:pt x="148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" name="Freeform 194"/>
            <p:cNvSpPr>
              <a:spLocks/>
            </p:cNvSpPr>
            <p:nvPr/>
          </p:nvSpPr>
          <p:spPr bwMode="auto">
            <a:xfrm rot="704206">
              <a:off x="1156" y="1834"/>
              <a:ext cx="300" cy="163"/>
            </a:xfrm>
            <a:custGeom>
              <a:avLst/>
              <a:gdLst>
                <a:gd name="T0" fmla="*/ 13860 w 252"/>
                <a:gd name="T1" fmla="*/ 4298 h 145"/>
                <a:gd name="T2" fmla="*/ 12399 w 252"/>
                <a:gd name="T3" fmla="*/ 3489 h 145"/>
                <a:gd name="T4" fmla="*/ 6900 w 252"/>
                <a:gd name="T5" fmla="*/ 2405 h 145"/>
                <a:gd name="T6" fmla="*/ 2881 w 252"/>
                <a:gd name="T7" fmla="*/ 2691 h 145"/>
                <a:gd name="T8" fmla="*/ 0 w 252"/>
                <a:gd name="T9" fmla="*/ 1895 h 145"/>
                <a:gd name="T10" fmla="*/ 10987 w 252"/>
                <a:gd name="T11" fmla="*/ 254 h 145"/>
                <a:gd name="T12" fmla="*/ 20649 w 252"/>
                <a:gd name="T13" fmla="*/ 0 h 145"/>
                <a:gd name="T14" fmla="*/ 36077 w 252"/>
                <a:gd name="T15" fmla="*/ 2691 h 145"/>
                <a:gd name="T16" fmla="*/ 46970 w 252"/>
                <a:gd name="T17" fmla="*/ 2405 h 145"/>
                <a:gd name="T18" fmla="*/ 44229 w 252"/>
                <a:gd name="T19" fmla="*/ 4298 h 145"/>
                <a:gd name="T20" fmla="*/ 38629 w 252"/>
                <a:gd name="T21" fmla="*/ 4298 h 145"/>
                <a:gd name="T22" fmla="*/ 34510 w 252"/>
                <a:gd name="T23" fmla="*/ 4832 h 145"/>
                <a:gd name="T24" fmla="*/ 30381 w 252"/>
                <a:gd name="T25" fmla="*/ 4832 h 145"/>
                <a:gd name="T26" fmla="*/ 24905 w 252"/>
                <a:gd name="T27" fmla="*/ 4298 h 145"/>
                <a:gd name="T28" fmla="*/ 19232 w 252"/>
                <a:gd name="T29" fmla="*/ 4832 h 145"/>
                <a:gd name="T30" fmla="*/ 13860 w 252"/>
                <a:gd name="T31" fmla="*/ 4298 h 14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52"/>
                <a:gd name="T49" fmla="*/ 0 h 145"/>
                <a:gd name="T50" fmla="*/ 252 w 252"/>
                <a:gd name="T51" fmla="*/ 145 h 14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52" h="145">
                  <a:moveTo>
                    <a:pt x="74" y="128"/>
                  </a:moveTo>
                  <a:lnTo>
                    <a:pt x="66" y="104"/>
                  </a:lnTo>
                  <a:lnTo>
                    <a:pt x="37" y="72"/>
                  </a:lnTo>
                  <a:lnTo>
                    <a:pt x="15" y="80"/>
                  </a:lnTo>
                  <a:lnTo>
                    <a:pt x="0" y="56"/>
                  </a:lnTo>
                  <a:lnTo>
                    <a:pt x="59" y="8"/>
                  </a:lnTo>
                  <a:lnTo>
                    <a:pt x="111" y="0"/>
                  </a:lnTo>
                  <a:lnTo>
                    <a:pt x="192" y="80"/>
                  </a:lnTo>
                  <a:lnTo>
                    <a:pt x="251" y="72"/>
                  </a:lnTo>
                  <a:lnTo>
                    <a:pt x="236" y="128"/>
                  </a:lnTo>
                  <a:lnTo>
                    <a:pt x="207" y="128"/>
                  </a:lnTo>
                  <a:lnTo>
                    <a:pt x="185" y="144"/>
                  </a:lnTo>
                  <a:lnTo>
                    <a:pt x="162" y="144"/>
                  </a:lnTo>
                  <a:lnTo>
                    <a:pt x="133" y="128"/>
                  </a:lnTo>
                  <a:lnTo>
                    <a:pt x="103" y="144"/>
                  </a:lnTo>
                  <a:lnTo>
                    <a:pt x="74" y="128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7" name="Freeform 78"/>
            <p:cNvSpPr>
              <a:spLocks/>
            </p:cNvSpPr>
            <p:nvPr/>
          </p:nvSpPr>
          <p:spPr bwMode="auto">
            <a:xfrm rot="704206">
              <a:off x="694" y="2041"/>
              <a:ext cx="204" cy="217"/>
            </a:xfrm>
            <a:custGeom>
              <a:avLst/>
              <a:gdLst>
                <a:gd name="T0" fmla="*/ 10288 w 171"/>
                <a:gd name="T1" fmla="*/ 0 h 193"/>
                <a:gd name="T2" fmla="*/ 10288 w 171"/>
                <a:gd name="T3" fmla="*/ 516 h 193"/>
                <a:gd name="T4" fmla="*/ 7229 w 171"/>
                <a:gd name="T5" fmla="*/ 1061 h 193"/>
                <a:gd name="T6" fmla="*/ 6053 w 171"/>
                <a:gd name="T7" fmla="*/ 2985 h 193"/>
                <a:gd name="T8" fmla="*/ 0 w 171"/>
                <a:gd name="T9" fmla="*/ 4310 h 193"/>
                <a:gd name="T10" fmla="*/ 2988 w 171"/>
                <a:gd name="T11" fmla="*/ 5655 h 193"/>
                <a:gd name="T12" fmla="*/ 6053 w 171"/>
                <a:gd name="T13" fmla="*/ 5655 h 193"/>
                <a:gd name="T14" fmla="*/ 10288 w 171"/>
                <a:gd name="T15" fmla="*/ 6465 h 193"/>
                <a:gd name="T16" fmla="*/ 16197 w 171"/>
                <a:gd name="T17" fmla="*/ 5937 h 193"/>
                <a:gd name="T18" fmla="*/ 19033 w 171"/>
                <a:gd name="T19" fmla="*/ 5655 h 193"/>
                <a:gd name="T20" fmla="*/ 19033 w 171"/>
                <a:gd name="T21" fmla="*/ 4846 h 193"/>
                <a:gd name="T22" fmla="*/ 26606 w 171"/>
                <a:gd name="T23" fmla="*/ 4553 h 193"/>
                <a:gd name="T24" fmla="*/ 29629 w 171"/>
                <a:gd name="T25" fmla="*/ 5114 h 193"/>
                <a:gd name="T26" fmla="*/ 33934 w 171"/>
                <a:gd name="T27" fmla="*/ 5372 h 193"/>
                <a:gd name="T28" fmla="*/ 33934 w 171"/>
                <a:gd name="T29" fmla="*/ 4045 h 193"/>
                <a:gd name="T30" fmla="*/ 26606 w 171"/>
                <a:gd name="T31" fmla="*/ 2697 h 193"/>
                <a:gd name="T32" fmla="*/ 25081 w 171"/>
                <a:gd name="T33" fmla="*/ 1898 h 193"/>
                <a:gd name="T34" fmla="*/ 17623 w 171"/>
                <a:gd name="T35" fmla="*/ 516 h 193"/>
                <a:gd name="T36" fmla="*/ 10288 w 171"/>
                <a:gd name="T37" fmla="*/ 0 h 1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1"/>
                <a:gd name="T58" fmla="*/ 0 h 193"/>
                <a:gd name="T59" fmla="*/ 171 w 171"/>
                <a:gd name="T60" fmla="*/ 193 h 1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1" h="193">
                  <a:moveTo>
                    <a:pt x="52" y="0"/>
                  </a:moveTo>
                  <a:lnTo>
                    <a:pt x="52" y="16"/>
                  </a:lnTo>
                  <a:lnTo>
                    <a:pt x="37" y="32"/>
                  </a:lnTo>
                  <a:lnTo>
                    <a:pt x="30" y="88"/>
                  </a:lnTo>
                  <a:lnTo>
                    <a:pt x="0" y="128"/>
                  </a:lnTo>
                  <a:lnTo>
                    <a:pt x="15" y="168"/>
                  </a:lnTo>
                  <a:lnTo>
                    <a:pt x="30" y="168"/>
                  </a:lnTo>
                  <a:lnTo>
                    <a:pt x="52" y="192"/>
                  </a:lnTo>
                  <a:lnTo>
                    <a:pt x="81" y="176"/>
                  </a:lnTo>
                  <a:lnTo>
                    <a:pt x="96" y="168"/>
                  </a:lnTo>
                  <a:lnTo>
                    <a:pt x="96" y="144"/>
                  </a:lnTo>
                  <a:lnTo>
                    <a:pt x="133" y="136"/>
                  </a:lnTo>
                  <a:lnTo>
                    <a:pt x="148" y="152"/>
                  </a:lnTo>
                  <a:lnTo>
                    <a:pt x="170" y="160"/>
                  </a:lnTo>
                  <a:lnTo>
                    <a:pt x="170" y="120"/>
                  </a:lnTo>
                  <a:lnTo>
                    <a:pt x="133" y="80"/>
                  </a:lnTo>
                  <a:lnTo>
                    <a:pt x="126" y="56"/>
                  </a:lnTo>
                  <a:lnTo>
                    <a:pt x="89" y="16"/>
                  </a:lnTo>
                  <a:lnTo>
                    <a:pt x="52" y="0"/>
                  </a:lnTo>
                </a:path>
              </a:pathLst>
            </a:custGeom>
            <a:solidFill>
              <a:srgbClr val="EAEAEA">
                <a:alpha val="50195"/>
              </a:srgbClr>
            </a:solidFill>
            <a:ln w="3175">
              <a:solidFill>
                <a:srgbClr val="129BA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400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258" name="Group 2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94401"/>
              </p:ext>
            </p:extLst>
          </p:nvPr>
        </p:nvGraphicFramePr>
        <p:xfrm>
          <a:off x="4191912" y="1052735"/>
          <a:ext cx="4791750" cy="2338657"/>
        </p:xfrm>
        <a:graphic>
          <a:graphicData uri="http://schemas.openxmlformats.org/drawingml/2006/table">
            <a:tbl>
              <a:tblPr/>
              <a:tblGrid>
                <a:gridCol w="3480828"/>
                <a:gridCol w="1310922"/>
              </a:tblGrid>
              <a:tr h="4628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Площадь с/х угодий (физическая площадь), 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тыс. га.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191 183,3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</a:tr>
              <a:tr h="545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 в т. ч. площадь пашни (физическая площадь), тыс. га.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115 463,7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фитосанитарный мониторинг млн. га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млн. рублей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102,48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368,93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</a:tr>
              <a:tr h="8264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протравливание  семян 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млн. т 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млн. рублей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6,9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26 013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59" name="Text Box 271"/>
          <p:cNvSpPr txBox="1">
            <a:spLocks noChangeArrowheads="1"/>
          </p:cNvSpPr>
          <p:nvPr/>
        </p:nvSpPr>
        <p:spPr bwMode="auto">
          <a:xfrm>
            <a:off x="277867" y="4778609"/>
            <a:ext cx="2547305" cy="1077218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1600" b="1" kern="0" dirty="0" smtClean="0">
                <a:solidFill>
                  <a:schemeClr val="bg1"/>
                </a:solidFill>
                <a:latin typeface="+mn-lt"/>
              </a:rPr>
              <a:t>Стоимость протравливания на 1 т семян зерновых составляет 3770 руб.</a:t>
            </a:r>
          </a:p>
        </p:txBody>
      </p:sp>
      <p:graphicFrame>
        <p:nvGraphicFramePr>
          <p:cNvPr id="260" name="Group 2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31948"/>
              </p:ext>
            </p:extLst>
          </p:nvPr>
        </p:nvGraphicFramePr>
        <p:xfrm>
          <a:off x="4195102" y="3645023"/>
          <a:ext cx="4771097" cy="2107371"/>
        </p:xfrm>
        <a:graphic>
          <a:graphicData uri="http://schemas.openxmlformats.org/drawingml/2006/table">
            <a:tbl>
              <a:tblPr/>
              <a:tblGrid>
                <a:gridCol w="3476182"/>
                <a:gridCol w="1294915"/>
              </a:tblGrid>
              <a:tr h="9036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в т. ч. подлежит обработке пестицидами 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(в пересчёте на однократное исчисление, 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хим. +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био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), 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тыс. га. 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млн. рублей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78 758,9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112 231,4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</a:tr>
              <a:tr h="10405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 т. ч. против саранчи  и лугового мотылька 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(300 руб./ га)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тыс. га. 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млн. рублей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1 567,9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470,37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84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61" name="Text Box 271"/>
          <p:cNvSpPr txBox="1">
            <a:spLocks noChangeArrowheads="1"/>
          </p:cNvSpPr>
          <p:nvPr/>
        </p:nvSpPr>
        <p:spPr bwMode="auto">
          <a:xfrm>
            <a:off x="271604" y="5904607"/>
            <a:ext cx="7025127" cy="584775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1600" b="1" kern="0" dirty="0" smtClean="0">
                <a:solidFill>
                  <a:schemeClr val="bg1"/>
                </a:solidFill>
                <a:latin typeface="+mn-lt"/>
              </a:rPr>
              <a:t>Стоимость комплексных обработок по защите растений в среднем на 1 га составляет 1425 руб.</a:t>
            </a:r>
          </a:p>
        </p:txBody>
      </p:sp>
      <p:sp>
        <p:nvSpPr>
          <p:cNvPr id="264" name="Text Box 270"/>
          <p:cNvSpPr txBox="1">
            <a:spLocks noChangeArrowheads="1"/>
          </p:cNvSpPr>
          <p:nvPr/>
        </p:nvSpPr>
        <p:spPr bwMode="auto">
          <a:xfrm>
            <a:off x="103188" y="1124744"/>
            <a:ext cx="3784417" cy="1323439"/>
          </a:xfrm>
          <a:prstGeom prst="rect">
            <a:avLst/>
          </a:prstGeom>
          <a:solidFill>
            <a:srgbClr val="FF6600">
              <a:alpha val="88000"/>
            </a:srgbClr>
          </a:solidFill>
          <a:ln w="44450">
            <a:solidFill>
              <a:srgbClr val="FF0000"/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cs typeface="Arial" charset="0"/>
              </a:rPr>
              <a:t>В случае не обработки сельхозугодий потери от вредных объектов могут </a:t>
            </a:r>
            <a:r>
              <a:rPr kumimoji="0" lang="ru-RU" sz="1600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cs typeface="Arial" charset="0"/>
              </a:rPr>
              <a:t>составить до 50% урожая, что составит около 500 млрд. руб.</a:t>
            </a:r>
          </a:p>
        </p:txBody>
      </p:sp>
    </p:spTree>
    <p:extLst>
      <p:ext uri="{BB962C8B-B14F-4D97-AF65-F5344CB8AC3E}">
        <p14:creationId xmlns:p14="http://schemas.microsoft.com/office/powerpoint/2010/main" val="310744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Диаграмма 4"/>
          <p:cNvGraphicFramePr>
            <a:graphicFrameLocks/>
          </p:cNvGraphicFramePr>
          <p:nvPr/>
        </p:nvGraphicFramePr>
        <p:xfrm>
          <a:off x="-735013" y="373063"/>
          <a:ext cx="10040938" cy="489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6" r:id="rId5" imgW="10047079" imgH="4901609" progId="Excel.Chart.8">
                  <p:embed/>
                </p:oleObj>
              </mc:Choice>
              <mc:Fallback>
                <p:oleObj r:id="rId5" imgW="10047079" imgH="4901609" progId="Excel.Char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35013" y="373063"/>
                        <a:ext cx="10040938" cy="489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120650" y="157163"/>
            <a:ext cx="8807450" cy="6794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1800" b="1">
                <a:solidFill>
                  <a:schemeClr val="bg1"/>
                </a:solidFill>
                <a:latin typeface="Arial" charset="0"/>
              </a:rPr>
              <a:t>Роль факторов в формировании урожая</a:t>
            </a:r>
          </a:p>
        </p:txBody>
      </p:sp>
      <p:sp>
        <p:nvSpPr>
          <p:cNvPr id="6148" name="Прямоугольник 2"/>
          <p:cNvSpPr>
            <a:spLocks noChangeArrowheads="1"/>
          </p:cNvSpPr>
          <p:nvPr/>
        </p:nvSpPr>
        <p:spPr bwMode="auto">
          <a:xfrm>
            <a:off x="195263" y="5229225"/>
            <a:ext cx="87534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800">
                <a:latin typeface="Arial" charset="0"/>
              </a:rPr>
              <a:t>Технологии включают в себя наличие необходимого количества сельскохозяйственной техники и оборудования для выполнения полного комплекса работ в оптимальные агротехнические сроки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611" y="6553178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6150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1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6152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139A2AC4-3E74-40B4-BFBA-658A217616A7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6"/>
          <p:cNvSpPr txBox="1">
            <a:spLocks noChangeArrowheads="1"/>
          </p:cNvSpPr>
          <p:nvPr/>
        </p:nvSpPr>
        <p:spPr bwMode="auto">
          <a:xfrm>
            <a:off x="8643938" y="6273800"/>
            <a:ext cx="5000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600" b="1" i="1">
                <a:solidFill>
                  <a:schemeClr val="bg1"/>
                </a:solidFill>
                <a:latin typeface="Arial" charset="0"/>
              </a:rPr>
              <a:t>8</a:t>
            </a:r>
          </a:p>
        </p:txBody>
      </p:sp>
      <p:graphicFrame>
        <p:nvGraphicFramePr>
          <p:cNvPr id="7171" name="Диаграмма 1"/>
          <p:cNvGraphicFramePr>
            <a:graphicFrameLocks/>
          </p:cNvGraphicFramePr>
          <p:nvPr/>
        </p:nvGraphicFramePr>
        <p:xfrm>
          <a:off x="-50800" y="755650"/>
          <a:ext cx="9029700" cy="585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0" r:id="rId4" imgW="9028959" imgH="5852667" progId="Excel.Chart.8">
                  <p:embed/>
                </p:oleObj>
              </mc:Choice>
              <mc:Fallback>
                <p:oleObj r:id="rId4" imgW="9028959" imgH="5852667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755650"/>
                        <a:ext cx="9029700" cy="5853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79375" y="77788"/>
            <a:ext cx="8985250" cy="7207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pattFill prst="ltUpDiag">
                  <a:fgClr>
                    <a:srgbClr val="66FF66"/>
                  </a:fgClr>
                  <a:bgClr>
                    <a:srgbClr val="00CC00"/>
                  </a:bgClr>
                </a:patt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kumimoji="0" lang="ru-RU" alt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Обеспеченность основными видами техники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kumimoji="0" lang="ru-RU" alt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(тракторов на 1000 га пашни, комбайнов на 1000 га посевов)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11" y="6553178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7174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75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7176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A6F1C69B-0D78-456F-9C0A-0E5900AC32FC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Диаграмма 3"/>
          <p:cNvGraphicFramePr>
            <a:graphicFrameLocks/>
          </p:cNvGraphicFramePr>
          <p:nvPr/>
        </p:nvGraphicFramePr>
        <p:xfrm>
          <a:off x="273050" y="714375"/>
          <a:ext cx="9245600" cy="451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9" r:id="rId4" imgW="9242337" imgH="4517528" progId="Excel.Chart.8">
                  <p:embed/>
                </p:oleObj>
              </mc:Choice>
              <mc:Fallback>
                <p:oleObj r:id="rId4" imgW="9242337" imgH="4517528" progId="Excel.Chart.8">
                  <p:embed/>
                  <p:pic>
                    <p:nvPicPr>
                      <p:cNvPr id="0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" y="714375"/>
                        <a:ext cx="9245600" cy="451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76200" y="44450"/>
            <a:ext cx="8983663" cy="7207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100000">
                <a:srgbClr val="008000">
                  <a:alpha val="71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pattFill prst="ltUpDiag">
                  <a:fgClr>
                    <a:srgbClr val="66FF66"/>
                  </a:fgClr>
                  <a:bgClr>
                    <a:srgbClr val="00CC00"/>
                  </a:bgClr>
                </a:patt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kumimoji="0" lang="ru-RU" altLang="ru-RU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Энергообеспеченность и урожайность зерновых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kumimoji="0" lang="ru-RU" altLang="ru-RU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в Российской Федерации и других странах (в среднем за 5 лет)</a:t>
            </a:r>
          </a:p>
        </p:txBody>
      </p:sp>
      <p:sp>
        <p:nvSpPr>
          <p:cNvPr id="8196" name="TextBox 2"/>
          <p:cNvSpPr txBox="1">
            <a:spLocks noChangeArrowheads="1"/>
          </p:cNvSpPr>
          <p:nvPr/>
        </p:nvSpPr>
        <p:spPr bwMode="auto">
          <a:xfrm>
            <a:off x="320675" y="4724400"/>
            <a:ext cx="1360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 b="1">
                <a:latin typeface="Arial" charset="0"/>
              </a:rPr>
              <a:t>Страны ЕС</a:t>
            </a:r>
          </a:p>
        </p:txBody>
      </p:sp>
      <p:sp>
        <p:nvSpPr>
          <p:cNvPr id="8197" name="TextBox 14"/>
          <p:cNvSpPr txBox="1">
            <a:spLocks noChangeArrowheads="1"/>
          </p:cNvSpPr>
          <p:nvPr/>
        </p:nvSpPr>
        <p:spPr bwMode="auto">
          <a:xfrm>
            <a:off x="2268538" y="4737100"/>
            <a:ext cx="1187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 b="1">
                <a:latin typeface="Arial" charset="0"/>
              </a:rPr>
              <a:t>США</a:t>
            </a:r>
          </a:p>
        </p:txBody>
      </p:sp>
      <p:sp>
        <p:nvSpPr>
          <p:cNvPr id="8198" name="TextBox 16"/>
          <p:cNvSpPr txBox="1">
            <a:spLocks noChangeArrowheads="1"/>
          </p:cNvSpPr>
          <p:nvPr/>
        </p:nvSpPr>
        <p:spPr bwMode="auto">
          <a:xfrm>
            <a:off x="4014788" y="4737100"/>
            <a:ext cx="1187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 b="1">
                <a:latin typeface="Arial" charset="0"/>
              </a:rPr>
              <a:t>Германия</a:t>
            </a:r>
          </a:p>
        </p:txBody>
      </p:sp>
      <p:sp>
        <p:nvSpPr>
          <p:cNvPr id="8199" name="TextBox 17"/>
          <p:cNvSpPr txBox="1">
            <a:spLocks noChangeArrowheads="1"/>
          </p:cNvSpPr>
          <p:nvPr/>
        </p:nvSpPr>
        <p:spPr bwMode="auto">
          <a:xfrm>
            <a:off x="5654675" y="4737100"/>
            <a:ext cx="1187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 b="1">
                <a:latin typeface="Arial" charset="0"/>
              </a:rPr>
              <a:t>Беларусь</a:t>
            </a:r>
          </a:p>
        </p:txBody>
      </p:sp>
      <p:sp>
        <p:nvSpPr>
          <p:cNvPr id="8200" name="TextBox 18"/>
          <p:cNvSpPr txBox="1">
            <a:spLocks noChangeArrowheads="1"/>
          </p:cNvSpPr>
          <p:nvPr/>
        </p:nvSpPr>
        <p:spPr bwMode="auto">
          <a:xfrm>
            <a:off x="7383463" y="4737100"/>
            <a:ext cx="1187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 b="1">
                <a:latin typeface="Arial" charset="0"/>
              </a:rPr>
              <a:t>Россия</a:t>
            </a:r>
          </a:p>
        </p:txBody>
      </p:sp>
      <p:sp>
        <p:nvSpPr>
          <p:cNvPr id="8201" name="Прямоугольник 2"/>
          <p:cNvSpPr>
            <a:spLocks noChangeArrowheads="1"/>
          </p:cNvSpPr>
          <p:nvPr/>
        </p:nvSpPr>
        <p:spPr bwMode="auto">
          <a:xfrm>
            <a:off x="180975" y="5157788"/>
            <a:ext cx="8751888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>
                <a:latin typeface="Arial" charset="0"/>
              </a:rPr>
              <a:t>Энергообеспеченность</a:t>
            </a:r>
            <a:r>
              <a:rPr kumimoji="0" lang="en-US" altLang="ru-RU" sz="1400">
                <a:latin typeface="Arial" charset="0"/>
              </a:rPr>
              <a:t>:</a:t>
            </a:r>
            <a:r>
              <a:rPr kumimoji="0" lang="ru-RU" altLang="ru-RU" sz="1400">
                <a:latin typeface="Arial" charset="0"/>
              </a:rPr>
              <a:t> Россия - 150 л.с. на 100 га (сельскохозяйственных угодий),</a:t>
            </a:r>
            <a:br>
              <a:rPr kumimoji="0" lang="ru-RU" altLang="ru-RU" sz="1400">
                <a:latin typeface="Arial" charset="0"/>
              </a:rPr>
            </a:br>
            <a:r>
              <a:rPr kumimoji="0" lang="ru-RU" altLang="ru-RU" sz="1400">
                <a:latin typeface="Arial" charset="0"/>
              </a:rPr>
              <a:t>Республика Беларусь - более 240 л.с./100 га, среднеевропейские показатели ~ 300 л.с./100 га.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ru-RU" altLang="ru-RU" sz="14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>
                <a:latin typeface="Arial" charset="0"/>
              </a:rPr>
              <a:t>Нагрузка на один трактор</a:t>
            </a:r>
            <a:r>
              <a:rPr kumimoji="0" lang="en-US" altLang="ru-RU" sz="1400">
                <a:latin typeface="Arial" charset="0"/>
              </a:rPr>
              <a:t>:</a:t>
            </a:r>
            <a:r>
              <a:rPr kumimoji="0" lang="ru-RU" altLang="ru-RU" sz="1400">
                <a:latin typeface="Arial" charset="0"/>
              </a:rPr>
              <a:t> Россия - 247 га, США - 38 га, Франция – 14 га.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400">
                <a:latin typeface="Arial" charset="0"/>
              </a:rPr>
              <a:t>Нагрузка на один зерноуборочный комбайн</a:t>
            </a:r>
            <a:r>
              <a:rPr kumimoji="0" lang="en-US" altLang="ru-RU" sz="1400">
                <a:latin typeface="Arial" charset="0"/>
              </a:rPr>
              <a:t>:</a:t>
            </a:r>
            <a:r>
              <a:rPr kumimoji="0" lang="ru-RU" altLang="ru-RU" sz="1400">
                <a:latin typeface="Arial" charset="0"/>
              </a:rPr>
              <a:t> Россия - 354 га, США - 63 га, Франция - 53 га.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11" y="6553178"/>
            <a:ext cx="296000" cy="31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 w="9525">
            <a:gradFill>
              <a:gsLst>
                <a:gs pos="0">
                  <a:schemeClr val="accent1">
                    <a:tint val="66000"/>
                    <a:satMod val="160000"/>
                    <a:alpha val="2000"/>
                  </a:schemeClr>
                </a:gs>
                <a:gs pos="50000">
                  <a:schemeClr val="accent1">
                    <a:tint val="44500"/>
                    <a:satMod val="16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cxnSp>
        <p:nvCxnSpPr>
          <p:cNvPr id="8203" name="Прямая соединительная линия 6"/>
          <p:cNvCxnSpPr>
            <a:cxnSpLocks noChangeShapeType="1"/>
          </p:cNvCxnSpPr>
          <p:nvPr/>
        </p:nvCxnSpPr>
        <p:spPr bwMode="auto">
          <a:xfrm>
            <a:off x="228600" y="6508750"/>
            <a:ext cx="8715375" cy="0"/>
          </a:xfrm>
          <a:prstGeom prst="line">
            <a:avLst/>
          </a:prstGeom>
          <a:noFill/>
          <a:ln w="9525" algn="ctr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4" name="Oval 8"/>
          <p:cNvSpPr>
            <a:spLocks noChangeArrowheads="1"/>
          </p:cNvSpPr>
          <p:nvPr/>
        </p:nvSpPr>
        <p:spPr bwMode="auto">
          <a:xfrm>
            <a:off x="8689975" y="6588125"/>
            <a:ext cx="242888" cy="249238"/>
          </a:xfrm>
          <a:prstGeom prst="ellipse">
            <a:avLst/>
          </a:prstGeom>
          <a:solidFill>
            <a:srgbClr val="FFCC99"/>
          </a:solidFill>
          <a:ln w="63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4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8205" name="Номер слайда 5"/>
          <p:cNvSpPr>
            <a:spLocks/>
          </p:cNvSpPr>
          <p:nvPr/>
        </p:nvSpPr>
        <p:spPr bwMode="auto">
          <a:xfrm>
            <a:off x="8570913" y="6635750"/>
            <a:ext cx="477837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9C7CE46B-C2BA-436D-8AB5-6CD5344EB6E9}" type="slidenum">
              <a:rPr kumimoji="0" lang="ru-RU" altLang="ru-RU" sz="1400" b="1">
                <a:solidFill>
                  <a:srgbClr val="0066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kumimoji="0" lang="ru-RU" altLang="ru-RU" sz="1400" b="1">
              <a:solidFill>
                <a:srgbClr val="006600"/>
              </a:solidFill>
              <a:latin typeface="Arial" charset="0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611560" y="6592888"/>
            <a:ext cx="82025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rgbClr val="006600"/>
                </a:solidFill>
                <a:latin typeface="Calibri"/>
                <a:cs typeface="Times New Roman" pitchFamily="18" charset="0"/>
              </a:rPr>
              <a:t>ДЕПАРТАМЕНТ РАСТЕНИЕВОДСТВА, МЕХАНИЗАЦИИ, ХИМИЗАЦИИ И ЗАЩИТЫ РАСТЕНИЙ МИНСЕЛЬХОЗА РОССИИ</a:t>
            </a:r>
            <a:endParaRPr lang="ru-RU" sz="1300" dirty="0">
              <a:solidFill>
                <a:srgbClr val="006600"/>
              </a:solidFill>
              <a:latin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(презентации) В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E55427"/>
        </a:solidFill>
        <a:ln w="9525">
          <a:noFill/>
          <a:round/>
          <a:headEnd/>
          <a:tailEnd/>
        </a:ln>
      </a:spPr>
      <a:bodyPr wrap="none" anchor="ctr"/>
      <a:lstStyle>
        <a:defPPr algn="ctr">
          <a:spcBef>
            <a:spcPct val="30000"/>
          </a:spcBef>
          <a:defRPr sz="2400" b="1" dirty="0">
            <a:solidFill>
              <a:schemeClr val="bg1"/>
            </a:solidFill>
            <a:effectLst>
              <a:outerShdw blurRad="38100" dist="38100" dir="2700000" algn="tl">
                <a:srgbClr val="000000"/>
              </a:outerShdw>
            </a:effectLst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(презентации) ВКС</Template>
  <TotalTime>5790</TotalTime>
  <Words>3478</Words>
  <Application>Microsoft Office PowerPoint</Application>
  <PresentationFormat>Экран (4:3)</PresentationFormat>
  <Paragraphs>1195</Paragraphs>
  <Slides>31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Шаблон (презентации) ВКС</vt:lpstr>
      <vt:lpstr>Тема Office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Информация о приобретении  сельхозтоваропроизводителями  минеральных удобрений в Российской Федерации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yu.egorov</dc:creator>
  <cp:lastModifiedBy>Орсик Илья Леонидович</cp:lastModifiedBy>
  <cp:revision>350</cp:revision>
  <cp:lastPrinted>2016-06-03T10:13:04Z</cp:lastPrinted>
  <dcterms:created xsi:type="dcterms:W3CDTF">2010-07-30T11:31:30Z</dcterms:created>
  <dcterms:modified xsi:type="dcterms:W3CDTF">2016-06-06T09:16:40Z</dcterms:modified>
</cp:coreProperties>
</file>