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6"/>
  </p:notesMasterIdLst>
  <p:sldIdLst>
    <p:sldId id="268" r:id="rId2"/>
    <p:sldId id="262" r:id="rId3"/>
    <p:sldId id="269" r:id="rId4"/>
    <p:sldId id="270" r:id="rId5"/>
  </p:sldIdLst>
  <p:sldSz cx="14846300" cy="10502900"/>
  <p:notesSz cx="6797675" cy="9926638"/>
  <p:defaultTextStyle>
    <a:defPPr>
      <a:defRPr lang="ru-RU"/>
    </a:defPPr>
    <a:lvl1pPr algn="l" defTabSz="635000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Gill Sans"/>
        <a:cs typeface="Gill Sans"/>
        <a:sym typeface="Gill Sans"/>
      </a:defRPr>
    </a:lvl1pPr>
    <a:lvl2pPr marL="457200" indent="-114300" algn="l" defTabSz="635000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Gill Sans"/>
        <a:cs typeface="Gill Sans"/>
        <a:sym typeface="Gill Sans"/>
      </a:defRPr>
    </a:lvl2pPr>
    <a:lvl3pPr marL="914400" indent="-228600" algn="l" defTabSz="635000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Gill Sans"/>
        <a:cs typeface="Gill Sans"/>
        <a:sym typeface="Gill Sans"/>
      </a:defRPr>
    </a:lvl3pPr>
    <a:lvl4pPr marL="1371600" indent="-342900" algn="l" defTabSz="635000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Gill Sans"/>
        <a:cs typeface="Gill Sans"/>
        <a:sym typeface="Gill Sans"/>
      </a:defRPr>
    </a:lvl4pPr>
    <a:lvl5pPr marL="1828800" indent="-457200" algn="l" defTabSz="635000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Gill Sans"/>
        <a:cs typeface="Gill Sans"/>
        <a:sym typeface="Gill San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Gill Sans"/>
        <a:cs typeface="Gill Sans"/>
        <a:sym typeface="Gill San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Gill Sans"/>
        <a:cs typeface="Gill Sans"/>
        <a:sym typeface="Gill San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Gill Sans"/>
        <a:cs typeface="Gill Sans"/>
        <a:sym typeface="Gill San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orient="horz" pos="3308">
          <p15:clr>
            <a:srgbClr val="A4A3A4"/>
          </p15:clr>
        </p15:guide>
        <p15:guide id="2" pos="46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BB1"/>
    <a:srgbClr val="33CC33"/>
    <a:srgbClr val="339933"/>
    <a:srgbClr val="006600"/>
    <a:srgbClr val="A2604A"/>
    <a:srgbClr val="679E2A"/>
    <a:srgbClr val="008228"/>
    <a:srgbClr val="025CAE"/>
    <a:srgbClr val="00D040"/>
    <a:srgbClr val="00B4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595" autoAdjust="0"/>
  </p:normalViewPr>
  <p:slideViewPr>
    <p:cSldViewPr snapToGrid="0" snapToObjects="1">
      <p:cViewPr varScale="1">
        <p:scale>
          <a:sx n="58" d="100"/>
          <a:sy n="58" d="100"/>
        </p:scale>
        <p:origin x="864" y="42"/>
      </p:cViewPr>
      <p:guideLst>
        <p:guide orient="horz" pos="3308"/>
        <p:guide pos="46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hape 7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8350" y="744538"/>
            <a:ext cx="5260975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2531" name="Shape 8"/>
          <p:cNvSpPr>
            <a:spLocks noGrp="1"/>
          </p:cNvSpPr>
          <p:nvPr>
            <p:ph type="body" sz="quarter" idx="1"/>
          </p:nvPr>
        </p:nvSpPr>
        <p:spPr bwMode="auto">
          <a:xfrm>
            <a:off x="906991" y="4715192"/>
            <a:ext cx="4983693" cy="446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150328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35000" rtl="0" eaLnBrk="0" fontAlgn="base" hangingPunct="0">
      <a:spcBef>
        <a:spcPct val="30000"/>
      </a:spcBef>
      <a:spcAft>
        <a:spcPct val="0"/>
      </a:spcAft>
      <a:defRPr sz="2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1pPr>
    <a:lvl2pPr marL="742950" indent="-285750" algn="l" defTabSz="635000" rtl="0" eaLnBrk="0" fontAlgn="base" hangingPunct="0">
      <a:spcBef>
        <a:spcPct val="30000"/>
      </a:spcBef>
      <a:spcAft>
        <a:spcPct val="0"/>
      </a:spcAft>
      <a:defRPr sz="2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2pPr>
    <a:lvl3pPr marL="1143000" indent="-228600" algn="l" defTabSz="635000" rtl="0" eaLnBrk="0" fontAlgn="base" hangingPunct="0">
      <a:spcBef>
        <a:spcPct val="30000"/>
      </a:spcBef>
      <a:spcAft>
        <a:spcPct val="0"/>
      </a:spcAft>
      <a:defRPr sz="2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3pPr>
    <a:lvl4pPr marL="1600200" indent="-228600" algn="l" defTabSz="635000" rtl="0" eaLnBrk="0" fontAlgn="base" hangingPunct="0">
      <a:spcBef>
        <a:spcPct val="30000"/>
      </a:spcBef>
      <a:spcAft>
        <a:spcPct val="0"/>
      </a:spcAft>
      <a:defRPr sz="2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4pPr>
    <a:lvl5pPr marL="2057400" indent="-228600" algn="l" defTabSz="635000" rtl="0" eaLnBrk="0" fontAlgn="base" hangingPunct="0">
      <a:spcBef>
        <a:spcPct val="30000"/>
      </a:spcBef>
      <a:spcAft>
        <a:spcPct val="0"/>
      </a:spcAft>
      <a:defRPr sz="2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5pPr>
    <a:lvl6pPr indent="1143000" defTabSz="635000">
      <a:defRPr sz="2200">
        <a:latin typeface="Lucida Grande"/>
        <a:ea typeface="Lucida Grande"/>
        <a:cs typeface="Lucida Grande"/>
        <a:sym typeface="Lucida Grande"/>
      </a:defRPr>
    </a:lvl6pPr>
    <a:lvl7pPr indent="1371600" defTabSz="635000">
      <a:defRPr sz="2200">
        <a:latin typeface="Lucida Grande"/>
        <a:ea typeface="Lucida Grande"/>
        <a:cs typeface="Lucida Grande"/>
        <a:sym typeface="Lucida Grande"/>
      </a:defRPr>
    </a:lvl7pPr>
    <a:lvl8pPr indent="1600200" defTabSz="635000">
      <a:defRPr sz="2200">
        <a:latin typeface="Lucida Grande"/>
        <a:ea typeface="Lucida Grande"/>
        <a:cs typeface="Lucida Grande"/>
        <a:sym typeface="Lucida Grande"/>
      </a:defRPr>
    </a:lvl8pPr>
    <a:lvl9pPr indent="1828800" defTabSz="6350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екстовый слайд с фотографией и спис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/>
          </p:cNvSpPr>
          <p:nvPr>
            <p:ph type="body" idx="1"/>
          </p:nvPr>
        </p:nvSpPr>
        <p:spPr>
          <a:xfrm>
            <a:off x="7567489" y="3469362"/>
            <a:ext cx="6701455" cy="933946"/>
          </a:xfrm>
          <a:prstGeom prst="rect">
            <a:avLst/>
          </a:prstGeom>
        </p:spPr>
        <p:txBody>
          <a:bodyPr lIns="144850" tIns="72425" rIns="144850" bIns="72425">
            <a:noAutofit/>
          </a:bodyPr>
          <a:lstStyle>
            <a:lvl1pPr defTabSz="1425867">
              <a:lnSpc>
                <a:spcPts val="3168"/>
              </a:lnSpc>
              <a:spcBef>
                <a:spcPts val="0"/>
              </a:spcBef>
              <a:defRPr sz="2500"/>
            </a:lvl1pPr>
            <a:lvl2pPr defTabSz="1425867">
              <a:lnSpc>
                <a:spcPts val="3168"/>
              </a:lnSpc>
              <a:spcBef>
                <a:spcPts val="0"/>
              </a:spcBef>
              <a:defRPr sz="2500"/>
            </a:lvl2pPr>
            <a:lvl3pPr defTabSz="1425867">
              <a:lnSpc>
                <a:spcPts val="3168"/>
              </a:lnSpc>
              <a:spcBef>
                <a:spcPts val="0"/>
              </a:spcBef>
              <a:defRPr sz="2500"/>
            </a:lvl3pPr>
            <a:lvl4pPr defTabSz="1425867">
              <a:lnSpc>
                <a:spcPts val="3168"/>
              </a:lnSpc>
              <a:spcBef>
                <a:spcPts val="0"/>
              </a:spcBef>
              <a:defRPr sz="2500"/>
            </a:lvl4pPr>
            <a:lvl5pPr defTabSz="1425867">
              <a:lnSpc>
                <a:spcPts val="3168"/>
              </a:lnSpc>
              <a:spcBef>
                <a:spcPts val="0"/>
              </a:spcBef>
              <a:defRPr sz="2500"/>
            </a:lvl5pPr>
          </a:lstStyle>
          <a:p>
            <a:pPr lvl="0"/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xfrm>
            <a:off x="584498" y="1598867"/>
            <a:ext cx="13684447" cy="1870496"/>
          </a:xfrm>
          <a:prstGeom prst="rect">
            <a:avLst/>
          </a:prstGeom>
        </p:spPr>
        <p:txBody>
          <a:bodyPr lIns="144850" tIns="72425" rIns="144850" bIns="72425"/>
          <a:lstStyle/>
          <a:p>
            <a:pPr lvl="0"/>
            <a:r>
              <a:rPr dirty="0"/>
              <a:t>Title Text</a:t>
            </a:r>
          </a:p>
        </p:txBody>
      </p:sp>
      <p:sp>
        <p:nvSpPr>
          <p:cNvPr id="4" name="Shape 107"/>
          <p:cNvSpPr>
            <a:spLocks noGrp="1"/>
          </p:cNvSpPr>
          <p:nvPr>
            <p:ph type="sldNum" sz="quarter" idx="10"/>
          </p:nvPr>
        </p:nvSpPr>
        <p:spPr>
          <a:xfrm>
            <a:off x="14062075" y="520700"/>
            <a:ext cx="250825" cy="252413"/>
          </a:xfrm>
          <a:prstGeom prst="rect">
            <a:avLst/>
          </a:prstGeom>
        </p:spPr>
        <p:txBody>
          <a:bodyPr vert="horz" wrap="square" lIns="144850" tIns="72425" rIns="144850" bIns="7242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solidFill>
                  <a:srgbClr val="000000"/>
                </a:solidFill>
                <a:latin typeface="Gill Sans"/>
              </a:defRPr>
            </a:lvl1pPr>
          </a:lstStyle>
          <a:p>
            <a:pPr>
              <a:defRPr/>
            </a:pPr>
            <a:fld id="{FC3913B7-1F2C-4029-8839-B8DF3972B0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_цвет 2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bronze_01grad.jpg"/>
          <p:cNvPicPr/>
          <p:nvPr/>
        </p:nvPicPr>
        <p:blipFill>
          <a:blip r:embed="rId2" cstate="print">
            <a:extLst/>
          </a:blip>
          <a:srcRect l="1497" r="1497"/>
          <a:stretch>
            <a:fillRect/>
          </a:stretch>
        </p:blipFill>
        <p:spPr>
          <a:xfrm>
            <a:off x="-2" y="1"/>
            <a:ext cx="14846303" cy="105029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image1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77357" y="576202"/>
            <a:ext cx="2502736" cy="386564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image4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87667" y="576202"/>
            <a:ext cx="2482117" cy="38656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163510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3"/>
          <p:cNvSpPr>
            <a:spLocks noChangeArrowheads="1"/>
          </p:cNvSpPr>
          <p:nvPr/>
        </p:nvSpPr>
        <p:spPr bwMode="auto">
          <a:xfrm>
            <a:off x="7950200" y="508000"/>
            <a:ext cx="5651500" cy="2667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defTabSz="419100" eaLnBrk="1" hangingPunct="1">
              <a:lnSpc>
                <a:spcPct val="90000"/>
              </a:lnSpc>
              <a:defRPr/>
            </a:pPr>
            <a:r>
              <a:rPr lang="ru-RU" sz="1800">
                <a:solidFill>
                  <a:srgbClr val="000000"/>
                </a:solidFill>
                <a:latin typeface="Akzidenz-Grotesk Pro Regular"/>
                <a:ea typeface="Akzidenz-Grotesk Pro Regular"/>
                <a:cs typeface="Akzidenz-Grotesk Pro Regular"/>
                <a:sym typeface="Akzidenz-Grotesk Pro Regular"/>
              </a:rPr>
              <a:t>Состояние промышленного производства России</a:t>
            </a:r>
          </a:p>
        </p:txBody>
      </p:sp>
      <p:sp>
        <p:nvSpPr>
          <p:cNvPr id="1027" name="Shape 4"/>
          <p:cNvSpPr>
            <a:spLocks noChangeShapeType="1"/>
          </p:cNvSpPr>
          <p:nvPr/>
        </p:nvSpPr>
        <p:spPr bwMode="auto">
          <a:xfrm flipV="1">
            <a:off x="7950200" y="927100"/>
            <a:ext cx="6273800" cy="0"/>
          </a:xfrm>
          <a:prstGeom prst="line">
            <a:avLst/>
          </a:prstGeom>
          <a:noFill/>
          <a:ln w="19050">
            <a:solidFill>
              <a:srgbClr val="000000"/>
            </a:solidFill>
            <a:miter lim="400000"/>
            <a:headEnd/>
            <a:tailEnd/>
          </a:ln>
        </p:spPr>
        <p:txBody>
          <a:bodyPr lIns="0" tIns="0" rIns="0" bIns="0" anchor="ctr"/>
          <a:lstStyle/>
          <a:p>
            <a:pPr>
              <a:defRPr/>
            </a:pPr>
            <a:endParaRPr lang="ru-RU"/>
          </a:p>
        </p:txBody>
      </p:sp>
      <p:pic>
        <p:nvPicPr>
          <p:cNvPr id="3076" name="Изображение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7475" y="614363"/>
            <a:ext cx="2349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</p:sldLayoutIdLst>
  <p:transition spd="med"/>
  <p:txStyles>
    <p:titleStyle>
      <a:lvl1pPr algn="ctr" defTabSz="635000" rtl="0" eaLnBrk="0" fontAlgn="base" hangingPunct="0">
        <a:spcBef>
          <a:spcPct val="0"/>
        </a:spcBef>
        <a:spcAft>
          <a:spcPct val="0"/>
        </a:spcAft>
        <a:defRPr sz="9000">
          <a:solidFill>
            <a:schemeClr val="tx2"/>
          </a:solidFill>
          <a:latin typeface="+mn-lt"/>
          <a:ea typeface="+mn-ea"/>
          <a:cs typeface="+mn-cs"/>
          <a:sym typeface="Gill Sans"/>
        </a:defRPr>
      </a:lvl1pPr>
      <a:lvl2pPr algn="ctr" defTabSz="635000" rtl="0" eaLnBrk="0" fontAlgn="base" hangingPunct="0">
        <a:spcBef>
          <a:spcPct val="0"/>
        </a:spcBef>
        <a:spcAft>
          <a:spcPct val="0"/>
        </a:spcAft>
        <a:defRPr sz="9000">
          <a:solidFill>
            <a:schemeClr val="tx2"/>
          </a:solidFill>
          <a:latin typeface="+mn-lt"/>
          <a:ea typeface="+mn-ea"/>
          <a:cs typeface="+mn-cs"/>
          <a:sym typeface="Gill Sans"/>
        </a:defRPr>
      </a:lvl2pPr>
      <a:lvl3pPr algn="ctr" defTabSz="635000" rtl="0" eaLnBrk="0" fontAlgn="base" hangingPunct="0">
        <a:spcBef>
          <a:spcPct val="0"/>
        </a:spcBef>
        <a:spcAft>
          <a:spcPct val="0"/>
        </a:spcAft>
        <a:defRPr sz="9000">
          <a:solidFill>
            <a:schemeClr val="tx2"/>
          </a:solidFill>
          <a:latin typeface="+mn-lt"/>
          <a:ea typeface="+mn-ea"/>
          <a:cs typeface="+mn-cs"/>
          <a:sym typeface="Gill Sans"/>
        </a:defRPr>
      </a:lvl3pPr>
      <a:lvl4pPr algn="ctr" defTabSz="635000" rtl="0" eaLnBrk="0" fontAlgn="base" hangingPunct="0">
        <a:spcBef>
          <a:spcPct val="0"/>
        </a:spcBef>
        <a:spcAft>
          <a:spcPct val="0"/>
        </a:spcAft>
        <a:defRPr sz="9000">
          <a:solidFill>
            <a:schemeClr val="tx2"/>
          </a:solidFill>
          <a:latin typeface="+mn-lt"/>
          <a:ea typeface="+mn-ea"/>
          <a:cs typeface="+mn-cs"/>
          <a:sym typeface="Gill Sans"/>
        </a:defRPr>
      </a:lvl4pPr>
      <a:lvl5pPr algn="ctr" defTabSz="635000" rtl="0" eaLnBrk="0" fontAlgn="base" hangingPunct="0">
        <a:spcBef>
          <a:spcPct val="0"/>
        </a:spcBef>
        <a:spcAft>
          <a:spcPct val="0"/>
        </a:spcAft>
        <a:defRPr sz="9000">
          <a:solidFill>
            <a:schemeClr val="tx2"/>
          </a:solidFill>
          <a:latin typeface="+mn-lt"/>
          <a:ea typeface="+mn-ea"/>
          <a:cs typeface="+mn-cs"/>
          <a:sym typeface="Gill Sans"/>
        </a:defRPr>
      </a:lvl5pPr>
      <a:lvl6pPr indent="1143000" algn="ctr" defTabSz="635000">
        <a:defRPr sz="9000">
          <a:latin typeface="+mn-lt"/>
          <a:ea typeface="+mn-ea"/>
          <a:cs typeface="+mn-cs"/>
          <a:sym typeface="Gill Sans"/>
        </a:defRPr>
      </a:lvl6pPr>
      <a:lvl7pPr indent="1371600" algn="ctr" defTabSz="635000">
        <a:defRPr sz="9000">
          <a:latin typeface="+mn-lt"/>
          <a:ea typeface="+mn-ea"/>
          <a:cs typeface="+mn-cs"/>
          <a:sym typeface="Gill Sans"/>
        </a:defRPr>
      </a:lvl7pPr>
      <a:lvl8pPr indent="1600200" algn="ctr" defTabSz="635000">
        <a:defRPr sz="9000">
          <a:latin typeface="+mn-lt"/>
          <a:ea typeface="+mn-ea"/>
          <a:cs typeface="+mn-cs"/>
          <a:sym typeface="Gill Sans"/>
        </a:defRPr>
      </a:lvl8pPr>
      <a:lvl9pPr indent="1828800" algn="ctr" defTabSz="635000">
        <a:defRPr sz="9000">
          <a:latin typeface="+mn-lt"/>
          <a:ea typeface="+mn-ea"/>
          <a:cs typeface="+mn-cs"/>
          <a:sym typeface="Gill Sans"/>
        </a:defRPr>
      </a:lvl9pPr>
    </p:titleStyle>
    <p:bodyStyle>
      <a:lvl1pPr algn="ctr" defTabSz="635000" rtl="0" eaLnBrk="0" fontAlgn="base" hangingPunct="0">
        <a:spcBef>
          <a:spcPct val="2000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algn="ctr" defTabSz="635000" rtl="0" eaLnBrk="0" fontAlgn="base" hangingPunct="0">
        <a:spcBef>
          <a:spcPct val="2000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algn="ctr" defTabSz="635000" rtl="0" eaLnBrk="0" fontAlgn="base" hangingPunct="0">
        <a:spcBef>
          <a:spcPct val="2000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algn="ctr" defTabSz="635000" rtl="0" eaLnBrk="0" fontAlgn="base" hangingPunct="0">
        <a:spcBef>
          <a:spcPct val="2000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algn="ctr" defTabSz="635000" rtl="0" eaLnBrk="0" fontAlgn="base" hangingPunct="0">
        <a:spcBef>
          <a:spcPct val="2000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355600" algn="ctr" defTabSz="635000">
        <a:defRPr sz="3800">
          <a:latin typeface="+mn-lt"/>
          <a:ea typeface="+mn-ea"/>
          <a:cs typeface="+mn-cs"/>
          <a:sym typeface="Gill Sans"/>
        </a:defRPr>
      </a:lvl6pPr>
      <a:lvl7pPr indent="711200" algn="ctr" defTabSz="635000">
        <a:defRPr sz="3800">
          <a:latin typeface="+mn-lt"/>
          <a:ea typeface="+mn-ea"/>
          <a:cs typeface="+mn-cs"/>
          <a:sym typeface="Gill Sans"/>
        </a:defRPr>
      </a:lvl7pPr>
      <a:lvl8pPr indent="1066800" algn="ctr" defTabSz="635000">
        <a:defRPr sz="3800">
          <a:latin typeface="+mn-lt"/>
          <a:ea typeface="+mn-ea"/>
          <a:cs typeface="+mn-cs"/>
          <a:sym typeface="Gill Sans"/>
        </a:defRPr>
      </a:lvl8pPr>
      <a:lvl9pPr indent="1422400" algn="ctr" defTabSz="635000">
        <a:defRPr sz="3800">
          <a:latin typeface="+mn-lt"/>
          <a:ea typeface="+mn-ea"/>
          <a:cs typeface="+mn-cs"/>
          <a:sym typeface="Gill Sans"/>
        </a:defRPr>
      </a:lvl9pPr>
    </p:bodyStyle>
    <p:otherStyle>
      <a:lvl1pPr algn="ctr" defTabSz="6350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6350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6350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6350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6350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6350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6350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6350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6350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file:///D:\&#1057;&#1077;&#1083;&#1100;&#1093;&#1086;&#1079;\&#1056;&#1067;&#1053;&#1054;&#1050;%20&#1057;%20&#1061;%202009-2010%202011%20&#1043;&#1054;&#1044;%20&#1048;&#1052;&#1055;&#1054;&#1056;&#1058;%20&#1089;%20&#1041;&#1045;&#1051;&#1040;&#1056;&#1059;&#1057;&#1068;&#1070;.xlsx!&#1054;&#1090;&#1075;&#1088;&#1091;&#1079;&#1082;&#1072;%20&#1057;&#1061;,%20&#1088;&#1091;&#1073;&#1083;&#1080;!%5b&#1056;&#1067;&#1053;&#1054;&#1050;%20&#1057;%20&#1061;%202009-2010%202011%20&#1043;&#1054;&#1044;%20&#1048;&#1052;&#1055;&#1054;&#1056;&#1058;%20&#1089;%20&#1041;&#1045;&#1051;&#1040;&#1056;&#1059;&#1057;&#1068;&#1070;.xlsx%5d&#1054;&#1090;&#1075;&#1088;&#1091;&#1079;&#1082;&#1072;%20&#1057;&#1061;,%20&#1088;&#1091;&#1073;&#1083;&#1080;%20&#1044;&#1080;&#1072;&#1075;&#1088;&#1072;&#1084;&#1084;&#1072;%2016" TargetMode="External"/><Relationship Id="rId3" Type="http://schemas.openxmlformats.org/officeDocument/2006/relationships/image" Target="../media/image9.emf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file:///D:\&#1057;&#1077;&#1083;&#1100;&#1093;&#1086;&#1079;\&#1056;&#1067;&#1053;&#1054;&#1050;%20&#1057;%20&#1061;%202009-2010%202011%20&#1043;&#1054;&#1044;%20&#1048;&#1052;&#1055;&#1054;&#1056;&#1058;%20&#1089;%20&#1041;&#1045;&#1051;&#1040;&#1056;&#1059;&#1057;&#1068;&#1070;.xlsx!&#1054;&#1090;&#1075;&#1088;&#1091;&#1079;&#1082;&#1072;%20&#1057;&#1061;,%20&#1088;&#1091;&#1073;&#1083;&#1080;!%5b&#1056;&#1067;&#1053;&#1054;&#1050;%20&#1057;%20&#1061;%202009-2010%202011%20&#1043;&#1054;&#1044;%20&#1048;&#1052;&#1055;&#1054;&#1056;&#1058;%20&#1089;%20&#1041;&#1045;&#1051;&#1040;&#1056;&#1059;&#1057;&#1068;&#1070;.xlsx%5d&#1054;&#1090;&#1075;&#1088;&#1091;&#1079;&#1082;&#1072;%20&#1057;&#1061;,%20&#1088;&#1091;&#1073;&#1083;&#1080;%20&#1044;&#1080;&#1072;&#1075;&#1088;&#1072;&#1084;&#1084;&#1072;%2020" TargetMode="External"/><Relationship Id="rId5" Type="http://schemas.openxmlformats.org/officeDocument/2006/relationships/image" Target="../media/image6.emf"/><Relationship Id="rId4" Type="http://schemas.openxmlformats.org/officeDocument/2006/relationships/oleObject" Target="file:///D:\&#1057;&#1077;&#1083;&#1100;&#1093;&#1086;&#1079;\&#1056;&#1067;&#1053;&#1054;&#1050;%20&#1057;%20&#1061;%202009-2010%202011%20&#1043;&#1054;&#1044;%20&#1048;&#1052;&#1055;&#1054;&#1056;&#1058;%20&#1089;%20&#1041;&#1045;&#1051;&#1040;&#1056;&#1059;&#1057;&#1068;&#1070;.xlsx!&#1054;&#1090;&#1075;&#1088;&#1091;&#1079;&#1082;&#1072;%20&#1057;&#1061;,%20&#1088;&#1091;&#1073;&#1083;&#1080;!%5b&#1056;&#1067;&#1053;&#1054;&#1050;%20&#1057;%20&#1061;%202009-2010%202011%20&#1043;&#1054;&#1044;%20&#1048;&#1052;&#1055;&#1054;&#1056;&#1058;%20&#1089;%20&#1041;&#1045;&#1051;&#1040;&#1056;&#1059;&#1057;&#1068;&#1070;.xlsx%5d&#1054;&#1090;&#1075;&#1088;&#1091;&#1079;&#1082;&#1072;%20&#1057;&#1061;,%20&#1088;&#1091;&#1073;&#1083;&#1080;%20&#1044;&#1080;&#1072;&#1075;&#1088;&#1072;&#1084;&#1084;&#1072;%2012" TargetMode="External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7"/>
          <p:cNvSpPr/>
          <p:nvPr/>
        </p:nvSpPr>
        <p:spPr>
          <a:xfrm>
            <a:off x="1308100" y="9039652"/>
            <a:ext cx="12433300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 defTabSz="419100">
              <a:defRPr sz="1800"/>
            </a:pPr>
            <a:r>
              <a:rPr lang="ru-RU" cap="all" dirty="0" smtClean="0">
                <a:solidFill>
                  <a:srgbClr val="FFFFFF"/>
                </a:solidFill>
                <a:latin typeface="Akzidenz-Grotesk Pro Regular"/>
                <a:ea typeface="Akzidenz-Grotesk Pro Regular"/>
                <a:cs typeface="Akzidenz-Grotesk Pro Regular"/>
                <a:sym typeface="Akzidenz-Grotesk Pro Regular"/>
              </a:rPr>
              <a:t>Заместитель министра промышленности и торговли</a:t>
            </a:r>
          </a:p>
          <a:p>
            <a:pPr lvl="0" defTabSz="419100">
              <a:defRPr sz="1800"/>
            </a:pPr>
            <a:r>
              <a:rPr lang="ru-RU" cap="all" dirty="0" smtClean="0">
                <a:solidFill>
                  <a:srgbClr val="FFFFFF"/>
                </a:solidFill>
                <a:latin typeface="Akzidenz-Grotesk Pro Regular"/>
                <a:ea typeface="Akzidenz-Grotesk Pro Regular"/>
                <a:cs typeface="Akzidenz-Grotesk Pro Regular"/>
                <a:sym typeface="Akzidenz-Grotesk Pro Regular"/>
              </a:rPr>
              <a:t>А.Н. Морозов</a:t>
            </a:r>
            <a:endParaRPr cap="all" dirty="0">
              <a:solidFill>
                <a:srgbClr val="FFFFFF"/>
              </a:solidFill>
              <a:latin typeface="Akzidenz-Grotesk Pro Regular"/>
              <a:ea typeface="Akzidenz-Grotesk Pro Regular"/>
              <a:cs typeface="Akzidenz-Grotesk Pro Regular"/>
              <a:sym typeface="Akzidenz-Grotesk Pro Regular"/>
            </a:endParaRPr>
          </a:p>
          <a:p>
            <a:pPr lvl="0" algn="l" defTabSz="419100">
              <a:defRPr sz="1800"/>
            </a:pPr>
            <a:endParaRPr dirty="0">
              <a:solidFill>
                <a:srgbClr val="FFFFFF"/>
              </a:solidFill>
              <a:latin typeface="Akzidenz-Grotesk Pro Regular"/>
              <a:ea typeface="Akzidenz-Grotesk Pro Regular"/>
              <a:cs typeface="Akzidenz-Grotesk Pro Regular"/>
              <a:sym typeface="Akzidenz-Grotesk Pro Regular"/>
            </a:endParaRPr>
          </a:p>
        </p:txBody>
      </p:sp>
      <p:sp>
        <p:nvSpPr>
          <p:cNvPr id="7" name="Shape 11"/>
          <p:cNvSpPr/>
          <p:nvPr/>
        </p:nvSpPr>
        <p:spPr>
          <a:xfrm>
            <a:off x="493713" y="4232594"/>
            <a:ext cx="14063663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spAutoFit/>
          </a:bodyPr>
          <a:lstStyle/>
          <a:p>
            <a:pPr defTabSz="419051">
              <a:defRPr sz="1800"/>
            </a:pPr>
            <a:r>
              <a:rPr lang="ru-RU" sz="4800" kern="0" spc="112" dirty="0" smtClean="0">
                <a:solidFill>
                  <a:srgbClr val="FFFFFF"/>
                </a:solidFill>
                <a:latin typeface="Akzidenz-Grotesk Pro Med"/>
                <a:ea typeface="Akzidenz-Grotesk Pro Med"/>
                <a:cs typeface="Akzidenz-Grotesk Pro Med"/>
                <a:sym typeface="Akzidenz-Grotesk Pro Med"/>
              </a:rPr>
              <a:t>Программа развития сельскохозяйственного машиностроение в рамках </a:t>
            </a:r>
            <a:r>
              <a:rPr lang="ru-RU" sz="4800" kern="0" spc="112" dirty="0" err="1" smtClean="0">
                <a:solidFill>
                  <a:srgbClr val="FFFFFF"/>
                </a:solidFill>
                <a:latin typeface="Akzidenz-Grotesk Pro Med"/>
                <a:ea typeface="Akzidenz-Grotesk Pro Med"/>
                <a:cs typeface="Akzidenz-Grotesk Pro Med"/>
                <a:sym typeface="Akzidenz-Grotesk Pro Med"/>
              </a:rPr>
              <a:t>импортозамещения</a:t>
            </a:r>
            <a:endParaRPr lang="ru-RU" sz="4800" kern="0" spc="112" dirty="0">
              <a:solidFill>
                <a:srgbClr val="FFFFFF"/>
              </a:solidFill>
              <a:latin typeface="Akzidenz-Grotesk Pro Med"/>
              <a:ea typeface="Akzidenz-Grotesk Pro Med"/>
              <a:cs typeface="Akzidenz-Grotesk Pro Med"/>
              <a:sym typeface="Akzidenz-Grotesk Pro Med"/>
            </a:endParaRPr>
          </a:p>
        </p:txBody>
      </p:sp>
      <p:sp>
        <p:nvSpPr>
          <p:cNvPr id="8" name="Shape 17"/>
          <p:cNvSpPr/>
          <p:nvPr/>
        </p:nvSpPr>
        <p:spPr>
          <a:xfrm>
            <a:off x="1308100" y="9780996"/>
            <a:ext cx="42164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spAutoFit/>
          </a:bodyPr>
          <a:lstStyle/>
          <a:p>
            <a:pPr defTabSz="419051">
              <a:defRPr sz="1800"/>
            </a:pPr>
            <a:r>
              <a:rPr lang="ru-RU" b="1" kern="0" dirty="0" smtClean="0">
                <a:solidFill>
                  <a:srgbClr val="FFFFFF"/>
                </a:solidFill>
                <a:latin typeface="Akzidenz-Grotesk Pro Regular"/>
                <a:ea typeface="Akzidenz-Grotesk Pro Regular"/>
                <a:cs typeface="Akzidenz-Grotesk Pro Regular"/>
                <a:sym typeface="Akzidenz-Grotesk Pro Regular"/>
              </a:rPr>
              <a:t>6 июня </a:t>
            </a:r>
            <a:r>
              <a:rPr lang="ru-RU" b="1" kern="0" cap="all" dirty="0" smtClean="0">
                <a:solidFill>
                  <a:srgbClr val="FFFFFF"/>
                </a:solidFill>
                <a:latin typeface="Akzidenz-Grotesk Pro Regular"/>
                <a:ea typeface="Akzidenz-Grotesk Pro Regular"/>
                <a:cs typeface="Akzidenz-Grotesk Pro Regular"/>
                <a:sym typeface="Akzidenz-Grotesk Pro Regular"/>
              </a:rPr>
              <a:t>2016 </a:t>
            </a:r>
            <a:r>
              <a:rPr lang="ru-RU" b="1" kern="0" dirty="0">
                <a:solidFill>
                  <a:srgbClr val="FFFFFF"/>
                </a:solidFill>
                <a:latin typeface="Akzidenz-Grotesk Pro Regular"/>
                <a:ea typeface="Akzidenz-Grotesk Pro Regular"/>
                <a:cs typeface="Akzidenz-Grotesk Pro Regular"/>
                <a:sym typeface="Akzidenz-Grotesk Pro Regular"/>
              </a:rPr>
              <a:t>г</a:t>
            </a:r>
            <a:r>
              <a:rPr lang="ru-RU" b="1" kern="0" cap="all" dirty="0">
                <a:solidFill>
                  <a:srgbClr val="FFFFFF"/>
                </a:solidFill>
                <a:latin typeface="Akzidenz-Grotesk Pro Regular"/>
                <a:ea typeface="Akzidenz-Grotesk Pro Regular"/>
                <a:cs typeface="Akzidenz-Grotesk Pro Regular"/>
                <a:sym typeface="Akzidenz-Grotesk Pro Regular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94224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lIns="91440" tIns="45720" rIns="91440" bIns="45720"/>
          <a:lstStyle/>
          <a:p>
            <a:pPr algn="l" eaLnBrk="0" hangingPunct="0"/>
            <a:fld id="{190450FA-A0A5-492F-B08A-EB566C27EFA5}" type="slidenum">
              <a:rPr lang="ru-RU" sz="2000" smtClean="0">
                <a:solidFill>
                  <a:schemeClr val="tx1"/>
                </a:solidFill>
                <a:latin typeface="Akzidenz-Grotesk Pro Med"/>
              </a:rPr>
              <a:pPr algn="l" eaLnBrk="0" hangingPunct="0"/>
              <a:t>1</a:t>
            </a:fld>
            <a:endParaRPr lang="ru-RU" sz="2000" dirty="0" smtClean="0">
              <a:solidFill>
                <a:schemeClr val="tx1"/>
              </a:solidFill>
              <a:latin typeface="Akzidenz-Grotesk Pro Med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5463" y="1281113"/>
            <a:ext cx="13684250" cy="14049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tx1"/>
                </a:solidFill>
                <a:latin typeface="Akzidenz-Grotesk Pro Med"/>
              </a:rPr>
              <a:t>Динамика отгрузки российского производства, экспорта и импорта </a:t>
            </a:r>
            <a:br>
              <a:rPr lang="ru-RU" sz="3200" dirty="0" smtClean="0">
                <a:solidFill>
                  <a:schemeClr val="tx1"/>
                </a:solidFill>
                <a:latin typeface="Akzidenz-Grotesk Pro Med"/>
              </a:rPr>
            </a:br>
            <a:r>
              <a:rPr lang="ru-RU" sz="3200" dirty="0" smtClean="0">
                <a:solidFill>
                  <a:schemeClr val="tx1"/>
                </a:solidFill>
                <a:latin typeface="Akzidenz-Grotesk Pro Med"/>
              </a:rPr>
              <a:t>машин и оборудования для сельского и лесного хозяйства</a:t>
            </a:r>
            <a:r>
              <a:rPr lang="ru-RU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kzidenz-Grotesk Pro Med"/>
              </a:rPr>
              <a:t/>
            </a:r>
            <a:br>
              <a:rPr lang="ru-RU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kzidenz-Grotesk Pro Med"/>
              </a:rPr>
            </a:br>
            <a:endParaRPr lang="ru-RU" sz="3200" dirty="0">
              <a:solidFill>
                <a:schemeClr val="tx1">
                  <a:lumMod val="50000"/>
                  <a:lumOff val="50000"/>
                </a:schemeClr>
              </a:solidFill>
              <a:latin typeface="Akzidenz-Grotesk Pro Me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4000" y="398463"/>
            <a:ext cx="5807075" cy="51593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72423" tIns="72423" rIns="72423" bIns="72423" spcCol="60354">
            <a:spAutoFit/>
          </a:bodyPr>
          <a:lstStyle/>
          <a:p>
            <a:pPr defTabSz="1448501" latinLnBrk="1">
              <a:defRPr/>
            </a:pPr>
            <a:r>
              <a:rPr lang="ru-RU" sz="2400" dirty="0">
                <a:solidFill>
                  <a:schemeClr val="bg1"/>
                </a:solidFill>
                <a:latin typeface="Akzidenz-Grotesk Pro Med"/>
              </a:rPr>
              <a:t>РЫНОК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847" y="2686050"/>
            <a:ext cx="5152228" cy="3433804"/>
          </a:xfrm>
          <a:prstGeom prst="rect">
            <a:avLst/>
          </a:prstGeom>
        </p:spPr>
      </p:pic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635875"/>
              </p:ext>
            </p:extLst>
          </p:nvPr>
        </p:nvGraphicFramePr>
        <p:xfrm>
          <a:off x="625475" y="2413000"/>
          <a:ext cx="6797675" cy="387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Worksheet" r:id="rId4" imgW="6797040" imgH="3878652" progId="Excel.Sheet.8">
                  <p:link updateAutomatic="1"/>
                </p:oleObj>
              </mc:Choice>
              <mc:Fallback>
                <p:oleObj name="Worksheet" r:id="rId4" imgW="6797040" imgH="3878652" progId="Excel.Shee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475" y="2413000"/>
                        <a:ext cx="6797675" cy="3878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619125" y="6291263"/>
          <a:ext cx="6804025" cy="383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Worksheet" r:id="rId6" imgW="6804606" imgH="3832932" progId="Excel.Sheet.8">
                  <p:link updateAutomatic="1"/>
                </p:oleObj>
              </mc:Choice>
              <mc:Fallback>
                <p:oleObj name="Worksheet" r:id="rId6" imgW="6804606" imgH="3832932" progId="Excel.Shee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" y="6291263"/>
                        <a:ext cx="6804025" cy="383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267351"/>
              </p:ext>
            </p:extLst>
          </p:nvPr>
        </p:nvGraphicFramePr>
        <p:xfrm>
          <a:off x="7673097" y="6245225"/>
          <a:ext cx="6804025" cy="387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Worksheet" r:id="rId8" imgW="6804606" imgH="3878652" progId="Excel.Sheet.8">
                  <p:link updateAutomatic="1"/>
                </p:oleObj>
              </mc:Choice>
              <mc:Fallback>
                <p:oleObj name="Worksheet" r:id="rId8" imgW="6804606" imgH="3878652" progId="Excel.Shee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3097" y="6245225"/>
                        <a:ext cx="6804025" cy="3878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2"/>
          <p:cNvSpPr>
            <a:spLocks noGrp="1"/>
          </p:cNvSpPr>
          <p:nvPr>
            <p:ph type="sldNum" sz="quarter" idx="10"/>
          </p:nvPr>
        </p:nvSpPr>
        <p:spPr bwMode="auto">
          <a:xfrm>
            <a:off x="14062075" y="520700"/>
            <a:ext cx="250825" cy="3937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711D19B2-D7BB-40CF-BDFF-859B1FCB4322}" type="slidenum">
              <a:rPr lang="ru-RU" altLang="ru-RU" sz="2000" smtClean="0">
                <a:latin typeface="Akzidenz-Grotesk Pro Med"/>
              </a:rPr>
              <a:pPr/>
              <a:t>2</a:t>
            </a:fld>
            <a:endParaRPr lang="ru-RU" altLang="ru-RU" sz="2000" dirty="0" smtClean="0">
              <a:latin typeface="Akzidenz-Grotesk Pro Me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4000" y="398463"/>
            <a:ext cx="5807075" cy="51593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72423" tIns="72423" rIns="72423" bIns="72423" spcCol="60354">
            <a:spAutoFit/>
          </a:bodyPr>
          <a:lstStyle/>
          <a:p>
            <a:pPr defTabSz="1448501" eaLnBrk="1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dirty="0">
                <a:solidFill>
                  <a:schemeClr val="bg1"/>
                </a:solidFill>
                <a:latin typeface="Akzidenz-Grotesk Pro Med"/>
                <a:ea typeface="+mn-ea"/>
                <a:cs typeface="+mn-cs"/>
              </a:rPr>
              <a:t>РЫНОК</a:t>
            </a:r>
            <a:endParaRPr lang="ru-RU" sz="2400" kern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172" name="Заголовок 3"/>
          <p:cNvSpPr txBox="1">
            <a:spLocks/>
          </p:cNvSpPr>
          <p:nvPr/>
        </p:nvSpPr>
        <p:spPr bwMode="auto">
          <a:xfrm>
            <a:off x="525463" y="1157906"/>
            <a:ext cx="1368425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44850" tIns="72425" rIns="144850" bIns="72425"/>
          <a:lstStyle/>
          <a:p>
            <a:pPr algn="ctr" eaLnBrk="1" hangingPunct="1"/>
            <a:r>
              <a:rPr lang="ru-RU" altLang="ru-RU" sz="3200" dirty="0">
                <a:solidFill>
                  <a:srgbClr val="000000"/>
                </a:solidFill>
                <a:latin typeface="Akzidenz-Grotesk Pro Med"/>
              </a:rPr>
              <a:t>Меры государственной поддержки </a:t>
            </a:r>
            <a:r>
              <a:rPr lang="ru-RU" altLang="ru-RU" sz="3200" dirty="0" smtClean="0">
                <a:solidFill>
                  <a:srgbClr val="000000"/>
                </a:solidFill>
                <a:latin typeface="Akzidenz-Grotesk Pro Med"/>
              </a:rPr>
              <a:t>предприятий сельскохозяйственного машиностроения</a:t>
            </a:r>
          </a:p>
          <a:p>
            <a:pPr algn="ctr" eaLnBrk="1" hangingPunct="1"/>
            <a:r>
              <a:rPr lang="ru-RU" altLang="ru-RU" sz="3200" dirty="0" smtClean="0">
                <a:solidFill>
                  <a:srgbClr val="000000"/>
                </a:solidFill>
                <a:latin typeface="Akzidenz-Grotesk Pro Med"/>
              </a:rPr>
              <a:t>  </a:t>
            </a:r>
            <a:endParaRPr lang="ru-RU" altLang="ru-RU" sz="3200" dirty="0">
              <a:solidFill>
                <a:srgbClr val="000000"/>
              </a:solidFill>
              <a:latin typeface="Akzidenz-Grotesk Pro Med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669541"/>
              </p:ext>
            </p:extLst>
          </p:nvPr>
        </p:nvGraphicFramePr>
        <p:xfrm>
          <a:off x="231775" y="2332656"/>
          <a:ext cx="14384338" cy="7809327"/>
        </p:xfrm>
        <a:graphic>
          <a:graphicData uri="http://schemas.openxmlformats.org/drawingml/2006/table">
            <a:tbl>
              <a:tblPr/>
              <a:tblGrid>
                <a:gridCol w="10715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1503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685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39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6516">
                <a:tc rowSpan="2"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№ </a:t>
                      </a:r>
                    </a:p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п/п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rowSpan="2"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Наименование мероприятия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gridSpan="2"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Финансирование, млрд. руб.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19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2015 год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2016 год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9602"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0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Субсидирование производителей сельскохозяйственной техники  в рамках ППРФ от 27.12.12 № 1432</a:t>
                      </a:r>
                    </a:p>
                    <a:p>
                      <a:pPr marL="0" marR="0" indent="0" algn="l" defTabSz="635000" eaLnBrk="0" fontAlgn="auto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(ГРБС – Минсельхоз России) 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5,2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9,67</a:t>
                      </a:r>
                      <a:r>
                        <a:rPr lang="ru-RU" sz="34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	</a:t>
                      </a:r>
                    </a:p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68617"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0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Выделение средств на обновление учебной базы инженерных факультетов сельскохозяйственных высших учебных заведений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(ГРБС – Минсельхоз России) 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0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0,5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90016"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0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Субсидии российским производителям самоходной и прицепной техники на компенсацию части затрат на содержание рабочих мест в рамках ППРФ от 16.05.2016 № 418 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2,05</a:t>
                      </a:r>
                      <a:r>
                        <a:rPr lang="ru-RU" sz="34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16736"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4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0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Субсидии российским производителям самоходной и прицепной техники на компенсацию части затрат на использование энергоресурсов энергоемкими предприятиями в рамках ППРФ от 16.05.2016 № 420 	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0 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1,5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255776"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5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0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Субсидии российским производителям на компенсацию части затрат, связанных с выпуском и поддержкой гарантийных обязательств в отношении высокопроизводительной самоходной и прицепной техники  в рамках ППРФ от 16.05.2016 № 416 	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4,5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52270"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6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0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Субсидирование российских организаций сельскохозяйственного машиностроения в целях компенсации части затрат на транспортировку и продвижение продукции на внешние рынки, на доработку конструкции сельскохозяйственной техники для экспортных рынков, а также в целях подготовки ее производства 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(ГРБС – Минпромторг России, разрабатывается проект постановления)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0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1pPr>
                      <a:lvl2pPr marL="742950" indent="-28575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2pPr>
                      <a:lvl3pPr marL="11430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3pPr>
                      <a:lvl4pPr marL="16002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4pPr>
                      <a:lvl5pPr marL="2057400" indent="-228600" algn="ctr" eaLnBrk="0" hangingPunct="0">
                        <a:spcBef>
                          <a:spcPct val="20000"/>
                        </a:spcBef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5pPr>
                      <a:lvl6pPr marL="25146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6pPr>
                      <a:lvl7pPr marL="29718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7pPr>
                      <a:lvl8pPr marL="34290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8pPr>
                      <a:lvl9pPr marL="3886200" indent="-228600" algn="ctr" defTabSz="6350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3400">
                          <a:solidFill>
                            <a:schemeClr val="tx1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lvl9pPr>
                    </a:lstStyle>
                    <a:p>
                      <a:pPr marL="0" marR="0" lvl="0" indent="0" algn="ctr" defTabSz="6350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"/>
                          <a:ea typeface="Gill Sans"/>
                          <a:cs typeface="Times New Roman" panose="02020603050405020304" pitchFamily="18" charset="0"/>
                          <a:sym typeface="Gill Sans"/>
                        </a:rPr>
                        <a:t>1,5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Gill Sans"/>
                        <a:cs typeface="Times New Roman" panose="02020603050405020304" pitchFamily="18" charset="0"/>
                        <a:sym typeface="Gill San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13915407" y="562298"/>
            <a:ext cx="251358" cy="252848"/>
          </a:xfrm>
          <a:prstGeom prst="rect">
            <a:avLst/>
          </a:prstGeom>
        </p:spPr>
        <p:txBody>
          <a:bodyPr/>
          <a:lstStyle/>
          <a:p>
            <a:r>
              <a:rPr lang="ru-RU" sz="1800" dirty="0" smtClean="0"/>
              <a:t>3</a:t>
            </a:r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-15240" y="1154594"/>
            <a:ext cx="14846300" cy="1295961"/>
          </a:xfrm>
          <a:prstGeom prst="rect">
            <a:avLst/>
          </a:prstGeom>
        </p:spPr>
        <p:txBody>
          <a:bodyPr lIns="144850" tIns="72425" rIns="144850" bIns="72425">
            <a:normAutofit fontScale="97500"/>
          </a:bodyPr>
          <a:lstStyle/>
          <a:p>
            <a:pPr marL="1768475" marR="0" lvl="0" algn="ctr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ru-RU" sz="3200" dirty="0">
                <a:solidFill>
                  <a:srgbClr val="000000"/>
                </a:solidFill>
                <a:latin typeface="Akzidenz-Grotesk Pro Med"/>
              </a:rPr>
              <a:t>Ключевые проекты, финансируемые в рамках мероприятий по </a:t>
            </a:r>
            <a:r>
              <a:rPr lang="ru-RU" sz="3200" dirty="0" err="1">
                <a:solidFill>
                  <a:srgbClr val="000000"/>
                </a:solidFill>
                <a:latin typeface="Akzidenz-Grotesk Pro Med"/>
              </a:rPr>
              <a:t>импортозамещению</a:t>
            </a:r>
            <a:endParaRPr lang="ru-RU" sz="3200" dirty="0">
              <a:solidFill>
                <a:srgbClr val="000000"/>
              </a:solidFill>
              <a:latin typeface="Akzidenz-Grotesk Pro Med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" t="10632" r="3445"/>
          <a:stretch>
            <a:fillRect/>
          </a:stretch>
        </p:blipFill>
        <p:spPr bwMode="auto">
          <a:xfrm>
            <a:off x="5665805" y="5911442"/>
            <a:ext cx="2659421" cy="2365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1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4" t="16058" r="8621" b="8786"/>
          <a:stretch>
            <a:fillRect/>
          </a:stretch>
        </p:blipFill>
        <p:spPr bwMode="auto">
          <a:xfrm flipH="1">
            <a:off x="1174801" y="1813662"/>
            <a:ext cx="2944149" cy="2110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F:\Картинки\Кирюша 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t="12483" r="4996" b="14966"/>
          <a:stretch/>
        </p:blipFill>
        <p:spPr bwMode="auto">
          <a:xfrm>
            <a:off x="5665805" y="2093794"/>
            <a:ext cx="3261662" cy="193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9843" y="3924069"/>
            <a:ext cx="4255443" cy="1947683"/>
          </a:xfrm>
          <a:prstGeom prst="rect">
            <a:avLst/>
          </a:prstGeom>
          <a:solidFill>
            <a:srgbClr val="C3CFE1">
              <a:alpha val="40000"/>
            </a:srgb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 err="1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Кормокомбайн</a:t>
            </a:r>
            <a:endParaRPr kumimoji="0" lang="ru-RU" sz="2000" b="1" i="0" u="none" strike="noStrike" cap="none" spc="0" normalizeH="0" baseline="0" dirty="0" smtClean="0">
              <a:ln>
                <a:noFill/>
              </a:ln>
              <a:solidFill>
                <a:srgbClr val="364D6E"/>
              </a:solidFill>
              <a:effectLst/>
              <a:uFillTx/>
              <a:latin typeface="Verdana" pitchFamily="34" charset="0"/>
              <a:ea typeface="Verdana" pitchFamily="34" charset="0"/>
              <a:cs typeface="Verdana" pitchFamily="34" charset="0"/>
              <a:sym typeface="Gill Sans"/>
            </a:endParaRP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ru-RU" sz="18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ООО «КЗ «Ростсельмаш»</a:t>
            </a:r>
            <a:br>
              <a:rPr lang="ru-RU" sz="18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4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(г. Ростов-на-Дону)</a:t>
            </a: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solidFill>
                <a:srgbClr val="364D6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Снижение импорта:</a:t>
            </a: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со 100%</a:t>
            </a:r>
            <a:r>
              <a:rPr kumimoji="0" lang="ru-RU" sz="2000" b="0" i="0" u="none" strike="noStrike" cap="none" spc="0" normalizeH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 до 35%</a:t>
            </a:r>
            <a:endParaRPr kumimoji="0" lang="ru-RU" sz="2000" b="0" i="0" u="none" strike="noStrike" cap="none" spc="0" normalizeH="0" baseline="0" dirty="0">
              <a:ln>
                <a:noFill/>
              </a:ln>
              <a:solidFill>
                <a:srgbClr val="364D6E"/>
              </a:solidFill>
              <a:effectLst/>
              <a:uFillTx/>
              <a:latin typeface="Verdana" pitchFamily="34" charset="0"/>
              <a:ea typeface="Verdana" pitchFamily="34" charset="0"/>
              <a:cs typeface="Verdana" pitchFamily="34" charset="0"/>
              <a:sym typeface="Gill San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14899" y="3924069"/>
            <a:ext cx="4588329" cy="1987724"/>
          </a:xfrm>
          <a:prstGeom prst="rect">
            <a:avLst/>
          </a:prstGeom>
          <a:solidFill>
            <a:srgbClr val="C3CFE1">
              <a:alpha val="40000"/>
            </a:srgb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Трактор 4</a:t>
            </a:r>
            <a:r>
              <a:rPr kumimoji="0" lang="ru-RU" sz="2000" b="1" i="0" u="none" strike="noStrike" cap="none" spc="0" normalizeH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 класса</a:t>
            </a: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ru-RU" sz="18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ЗАО </a:t>
            </a:r>
            <a:r>
              <a:rPr lang="ru-RU" sz="18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ru-RU" sz="18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Петербургский тракторный </a:t>
            </a:r>
            <a:r>
              <a:rPr lang="ru-RU" sz="18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завод» </a:t>
            </a:r>
            <a:endParaRPr lang="ru-RU" sz="1800" i="1" dirty="0" smtClean="0">
              <a:solidFill>
                <a:srgbClr val="364D6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rtl="0" latinLnBrk="1" hangingPunct="0">
              <a:spcAft>
                <a:spcPts val="300"/>
              </a:spcAft>
            </a:pPr>
            <a:r>
              <a:rPr lang="ru-RU" sz="14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(г. Санкт-Петербург)</a:t>
            </a:r>
            <a:endParaRPr lang="ru-RU" sz="1400" i="1" dirty="0">
              <a:solidFill>
                <a:srgbClr val="364D6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Снижение импорта:</a:t>
            </a: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со 100%</a:t>
            </a:r>
            <a:r>
              <a:rPr kumimoji="0" lang="ru-RU" sz="2000" b="0" i="0" u="none" strike="noStrike" cap="none" spc="0" normalizeH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 до 25%</a:t>
            </a:r>
            <a:endParaRPr kumimoji="0" lang="ru-RU" sz="2000" b="0" i="0" u="none" strike="noStrike" cap="none" spc="0" normalizeH="0" baseline="0" dirty="0">
              <a:ln>
                <a:noFill/>
              </a:ln>
              <a:solidFill>
                <a:srgbClr val="364D6E"/>
              </a:solidFill>
              <a:effectLst/>
              <a:uFillTx/>
              <a:latin typeface="Verdana" pitchFamily="34" charset="0"/>
              <a:ea typeface="Verdana" pitchFamily="34" charset="0"/>
              <a:cs typeface="Verdana" pitchFamily="34" charset="0"/>
              <a:sym typeface="Gill San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99170" y="8317660"/>
            <a:ext cx="4467595" cy="2031624"/>
          </a:xfrm>
          <a:prstGeom prst="rect">
            <a:avLst/>
          </a:prstGeom>
          <a:solidFill>
            <a:srgbClr val="C3CFE1">
              <a:alpha val="40000"/>
            </a:srgb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rtl="0" latinLnBrk="1" hangingPunct="0">
              <a:spcAft>
                <a:spcPts val="300"/>
              </a:spcAft>
            </a:pPr>
            <a:r>
              <a:rPr lang="ru-RU" sz="2000" b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Оборудование для </a:t>
            </a:r>
            <a:br>
              <a:rPr lang="ru-RU" sz="2000" b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b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обработки семян</a:t>
            </a:r>
          </a:p>
          <a:p>
            <a:pPr algn="ctr" rtl="0" latinLnBrk="1" hangingPunct="0">
              <a:spcAft>
                <a:spcPts val="300"/>
              </a:spcAft>
            </a:pPr>
            <a:r>
              <a:rPr lang="ru-RU" sz="18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ООО </a:t>
            </a:r>
            <a:r>
              <a:rPr lang="ru-RU" sz="18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ru-RU" sz="1800" i="1" dirty="0" err="1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Воронежсельмаш</a:t>
            </a:r>
            <a:r>
              <a:rPr lang="ru-RU" sz="18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</a:p>
          <a:p>
            <a:pPr algn="ctr" rtl="0" latinLnBrk="1" hangingPunct="0">
              <a:spcAft>
                <a:spcPts val="300"/>
              </a:spcAft>
            </a:pPr>
            <a:r>
              <a:rPr lang="ru-RU" sz="14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(г. Воронеж)</a:t>
            </a:r>
            <a:endParaRPr lang="ru-RU" sz="1400" i="1" dirty="0">
              <a:solidFill>
                <a:srgbClr val="364D6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Снижение импорта:</a:t>
            </a: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со 100%</a:t>
            </a:r>
            <a:r>
              <a:rPr kumimoji="0" lang="ru-RU" sz="2000" b="0" i="0" u="none" strike="noStrike" cap="none" spc="0" normalizeH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 до 15%</a:t>
            </a:r>
            <a:endParaRPr kumimoji="0" lang="ru-RU" sz="2000" b="0" i="0" u="none" strike="noStrike" cap="none" spc="0" normalizeH="0" baseline="0" dirty="0">
              <a:ln>
                <a:noFill/>
              </a:ln>
              <a:solidFill>
                <a:srgbClr val="364D6E"/>
              </a:solidFill>
              <a:effectLst/>
              <a:uFillTx/>
              <a:latin typeface="Verdana" pitchFamily="34" charset="0"/>
              <a:ea typeface="Verdana" pitchFamily="34" charset="0"/>
              <a:cs typeface="Verdana" pitchFamily="34" charset="0"/>
              <a:sym typeface="Gill San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14900" y="8297284"/>
            <a:ext cx="4588328" cy="2052000"/>
          </a:xfrm>
          <a:prstGeom prst="rect">
            <a:avLst/>
          </a:prstGeom>
          <a:solidFill>
            <a:srgbClr val="C3CFE1">
              <a:alpha val="40000"/>
            </a:srgb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35000" rtl="0" fontAlgn="auto" latinLnBrk="1" hangingPunct="0">
              <a:lnSpc>
                <a:spcPct val="100000"/>
              </a:lnSpc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Трактор 3 класса</a:t>
            </a:r>
            <a:br>
              <a:rPr kumimoji="0" lang="ru-RU" sz="2000" b="1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</a:br>
            <a:r>
              <a:rPr kumimoji="0" lang="ru-RU" sz="2000" b="1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/>
            </a:r>
            <a:br>
              <a:rPr kumimoji="0" lang="ru-RU" sz="2000" b="1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</a:br>
            <a:r>
              <a:rPr lang="ru-RU" sz="18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ООО </a:t>
            </a:r>
            <a:r>
              <a:rPr lang="ru-RU" sz="18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ru-RU" sz="1800" i="1" dirty="0" err="1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Миконт</a:t>
            </a:r>
            <a:r>
              <a:rPr lang="ru-RU" sz="18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</a:p>
          <a:p>
            <a:pPr marL="0" marR="0" indent="0" algn="ctr" rtl="0" fontAlgn="auto" latinLnBrk="1" hangingPunct="0">
              <a:lnSpc>
                <a:spcPct val="100000"/>
              </a:lnSpc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ru-RU" sz="14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(г. Чебоксары)</a:t>
            </a: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Снижение импорта:</a:t>
            </a: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со 100%</a:t>
            </a:r>
            <a:r>
              <a:rPr kumimoji="0" lang="ru-RU" sz="2000" b="0" i="0" u="none" strike="noStrike" cap="none" spc="0" normalizeH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 до 25%</a:t>
            </a:r>
            <a:endParaRPr kumimoji="0" lang="ru-RU" sz="2000" b="0" i="0" u="none" strike="noStrike" cap="none" spc="0" normalizeH="0" baseline="0" dirty="0">
              <a:ln>
                <a:noFill/>
              </a:ln>
              <a:solidFill>
                <a:srgbClr val="364D6E"/>
              </a:solidFill>
              <a:effectLst/>
              <a:uFillTx/>
              <a:latin typeface="Verdana" pitchFamily="34" charset="0"/>
              <a:ea typeface="Verdana" pitchFamily="34" charset="0"/>
              <a:cs typeface="Verdana" pitchFamily="34" charset="0"/>
              <a:sym typeface="Gill San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358" y="8276908"/>
            <a:ext cx="4327928" cy="2052000"/>
          </a:xfrm>
          <a:prstGeom prst="rect">
            <a:avLst/>
          </a:prstGeom>
          <a:solidFill>
            <a:srgbClr val="C3CFE1">
              <a:alpha val="40000"/>
            </a:srgb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rtl="0" latinLnBrk="1" hangingPunct="0">
              <a:spcAft>
                <a:spcPts val="300"/>
              </a:spcAft>
            </a:pPr>
            <a:r>
              <a:rPr lang="ru-RU" sz="2000" b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Доильный робот</a:t>
            </a:r>
            <a:br>
              <a:rPr lang="ru-RU" sz="2000" b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b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000" b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8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ООО </a:t>
            </a:r>
            <a:r>
              <a:rPr lang="ru-RU" sz="18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ru-RU" sz="1800" i="1" dirty="0" err="1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Промтехника</a:t>
            </a:r>
            <a:r>
              <a:rPr lang="ru-RU" sz="18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</a:p>
          <a:p>
            <a:pPr algn="ctr" rtl="0" latinLnBrk="1" hangingPunct="0">
              <a:spcAft>
                <a:spcPts val="300"/>
              </a:spcAft>
            </a:pPr>
            <a:r>
              <a:rPr lang="ru-RU" sz="14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(г. Нижний Новгород)</a:t>
            </a: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Снижение импорта:</a:t>
            </a: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со 100%</a:t>
            </a:r>
            <a:r>
              <a:rPr kumimoji="0" lang="ru-RU" sz="2000" b="0" i="0" u="none" strike="noStrike" cap="none" spc="0" normalizeH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 до 60%</a:t>
            </a:r>
            <a:endParaRPr kumimoji="0" lang="ru-RU" sz="2000" b="0" i="0" u="none" strike="noStrike" cap="none" spc="0" normalizeH="0" baseline="0" dirty="0">
              <a:ln>
                <a:noFill/>
              </a:ln>
              <a:solidFill>
                <a:srgbClr val="364D6E"/>
              </a:solidFill>
              <a:effectLst/>
              <a:uFillTx/>
              <a:latin typeface="Verdana" pitchFamily="34" charset="0"/>
              <a:ea typeface="Verdana" pitchFamily="34" charset="0"/>
              <a:cs typeface="Verdana" pitchFamily="34" charset="0"/>
              <a:sym typeface="Gill Sans"/>
            </a:endParaRPr>
          </a:p>
        </p:txBody>
      </p:sp>
      <p:pic>
        <p:nvPicPr>
          <p:cNvPr id="49155" name="Picture 3" descr="C:\Users\Вячеслав Пронин\AppData\Local\Microsoft\Windows\INetCache\Content.Outlook\UOBK8LG5\MK PT_065.jpg"/>
          <p:cNvPicPr>
            <a:picLocks noChangeAspect="1" noChangeArrowheads="1"/>
          </p:cNvPicPr>
          <p:nvPr/>
        </p:nvPicPr>
        <p:blipFill>
          <a:blip r:embed="rId5" cstate="print"/>
          <a:srcRect l="8832" r="3557" b="4465"/>
          <a:stretch>
            <a:fillRect/>
          </a:stretch>
        </p:blipFill>
        <p:spPr bwMode="auto">
          <a:xfrm>
            <a:off x="983008" y="6088212"/>
            <a:ext cx="3135942" cy="21597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4034" name="Picture 2" descr="http://vselmash.ru/upload/medialibrary/z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00261" y="6097549"/>
            <a:ext cx="3239588" cy="21597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7874000" y="398463"/>
            <a:ext cx="5807075" cy="51593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72423" tIns="72423" rIns="72423" bIns="72423" spcCol="60354">
            <a:spAutoFit/>
          </a:bodyPr>
          <a:lstStyle/>
          <a:p>
            <a:pPr defTabSz="1448501" eaLnBrk="1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dirty="0">
                <a:solidFill>
                  <a:schemeClr val="bg1"/>
                </a:solidFill>
                <a:latin typeface="Akzidenz-Grotesk Pro Med"/>
                <a:ea typeface="+mn-ea"/>
                <a:cs typeface="+mn-cs"/>
              </a:rPr>
              <a:t>РЫНОК</a:t>
            </a:r>
            <a:endParaRPr lang="ru-RU" sz="2400" kern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819" y="1904931"/>
            <a:ext cx="3005256" cy="200225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699170" y="3906226"/>
            <a:ext cx="4504967" cy="1964640"/>
          </a:xfrm>
          <a:prstGeom prst="rect">
            <a:avLst/>
          </a:prstGeom>
          <a:solidFill>
            <a:srgbClr val="C3CFE1">
              <a:alpha val="40000"/>
            </a:srgb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 smtClean="0">
                <a:ln>
                  <a:noFill/>
                </a:ln>
                <a:solidFill>
                  <a:srgbClr val="364D6E"/>
                </a:solidFill>
                <a:effectLst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Gill Sans"/>
              </a:rPr>
              <a:t>Зерноуборочный комбайн</a:t>
            </a:r>
            <a:endParaRPr kumimoji="0" lang="ru-RU" sz="2000" b="1" i="0" u="none" strike="noStrike" cap="none" spc="0" normalizeH="0" dirty="0" smtClean="0">
              <a:ln>
                <a:noFill/>
              </a:ln>
              <a:solidFill>
                <a:srgbClr val="364D6E"/>
              </a:solidFill>
              <a:effectLst/>
              <a:uFillTx/>
              <a:latin typeface="Verdana" pitchFamily="34" charset="0"/>
              <a:ea typeface="Verdana" pitchFamily="34" charset="0"/>
              <a:cs typeface="Verdana" pitchFamily="34" charset="0"/>
              <a:sym typeface="Gill Sans"/>
            </a:endParaRPr>
          </a:p>
          <a:p>
            <a:pPr marL="0" marR="0" indent="0" algn="ctr" defTabSz="6350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ru-RU" sz="1800" i="1" dirty="0" smtClean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ООО «КЗ «Ростсельмаш»</a:t>
            </a:r>
          </a:p>
          <a:p>
            <a:pPr algn="ctr" fontAlgn="auto" latinLnBrk="1">
              <a:spcBef>
                <a:spcPts val="0"/>
              </a:spcBef>
              <a:spcAft>
                <a:spcPts val="300"/>
              </a:spcAft>
            </a:pPr>
            <a:r>
              <a:rPr lang="ru-RU" sz="1400" i="1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(г. Ростов-на-Дону)</a:t>
            </a:r>
          </a:p>
          <a:p>
            <a:pPr algn="ctr" fontAlgn="auto" latinLnBrk="1">
              <a:spcBef>
                <a:spcPts val="0"/>
              </a:spcBef>
              <a:spcAft>
                <a:spcPts val="300"/>
              </a:spcAft>
            </a:pPr>
            <a:endParaRPr lang="ru-RU" sz="1400" i="1" dirty="0">
              <a:solidFill>
                <a:srgbClr val="364D6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fontAlgn="auto" latinLnBrk="1">
              <a:spcBef>
                <a:spcPts val="0"/>
              </a:spcBef>
              <a:spcAft>
                <a:spcPts val="300"/>
              </a:spcAft>
            </a:pPr>
            <a:r>
              <a:rPr lang="ru-RU" sz="2000" u="sng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Снижение импорта:</a:t>
            </a:r>
          </a:p>
          <a:p>
            <a:pPr algn="ctr" fontAlgn="auto" latinLnBrk="1">
              <a:spcBef>
                <a:spcPts val="0"/>
              </a:spcBef>
              <a:spcAft>
                <a:spcPts val="300"/>
              </a:spcAft>
            </a:pPr>
            <a:r>
              <a:rPr lang="ru-RU" sz="2000" dirty="0">
                <a:solidFill>
                  <a:srgbClr val="364D6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 100% до 35%</a:t>
            </a:r>
          </a:p>
        </p:txBody>
      </p:sp>
    </p:spTree>
    <p:extLst>
      <p:ext uri="{BB962C8B-B14F-4D97-AF65-F5344CB8AC3E}">
        <p14:creationId xmlns:p14="http://schemas.microsoft.com/office/powerpoint/2010/main" val="28213987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635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635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635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6350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8002</TotalTime>
  <Words>295</Words>
  <Application>Microsoft Office PowerPoint</Application>
  <PresentationFormat>Произвольный</PresentationFormat>
  <Paragraphs>76</Paragraphs>
  <Slides>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Связи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5" baseType="lpstr">
      <vt:lpstr>Akzidenz-Grotesk Pro Med</vt:lpstr>
      <vt:lpstr>Akzidenz-Grotesk Pro Regular</vt:lpstr>
      <vt:lpstr>Arial</vt:lpstr>
      <vt:lpstr>Gill Sans</vt:lpstr>
      <vt:lpstr>Lucida Grande</vt:lpstr>
      <vt:lpstr>Times New Roman</vt:lpstr>
      <vt:lpstr>Verdana</vt:lpstr>
      <vt:lpstr>White</vt:lpstr>
      <vt:lpstr>D:\Сельхоз\РЫНОК С Х 2009-2010 2011 ГОД ИМПОРТ с БЕЛАРУСЬЮ.xlsx!Отгрузка СХ, рубли![РЫНОК С Х 2009-2010 2011 ГОД ИМПОРТ с БЕЛАРУСЬЮ.xlsx]Отгрузка СХ, рубли Диаграмма 12</vt:lpstr>
      <vt:lpstr>D:\Сельхоз\РЫНОК С Х 2009-2010 2011 ГОД ИМПОРТ с БЕЛАРУСЬЮ.xlsx!Отгрузка СХ, рубли![РЫНОК С Х 2009-2010 2011 ГОД ИМПОРТ с БЕЛАРУСЬЮ.xlsx]Отгрузка СХ, рубли Диаграмма 20</vt:lpstr>
      <vt:lpstr>D:\Сельхоз\РЫНОК С Х 2009-2010 2011 ГОД ИМПОРТ с БЕЛАРУСЬЮ.xlsx!Отгрузка СХ, рубли![РЫНОК С Х 2009-2010 2011 ГОД ИМПОРТ с БЕЛАРУСЬЮ.xlsx]Отгрузка СХ, рубли Диаграмма 16</vt:lpstr>
      <vt:lpstr>Презентация PowerPoint</vt:lpstr>
      <vt:lpstr>Динамика отгрузки российского производства, экспорта и импорта  машин и оборудования для сельского и лесного хозяйства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Соловьев Сергей Иванович</dc:creator>
  <cp:lastModifiedBy>Критская Светлана Сергеевна</cp:lastModifiedBy>
  <cp:revision>683</cp:revision>
  <cp:lastPrinted>2016-06-02T13:19:23Z</cp:lastPrinted>
  <dcterms:modified xsi:type="dcterms:W3CDTF">2016-06-06T09:15:03Z</dcterms:modified>
</cp:coreProperties>
</file>